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48.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8.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47.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Lst>
  <p:sldSz cy="6858000" cx="12192000"/>
  <p:notesSz cx="6858000" cy="9144000"/>
  <p:embeddedFontLst>
    <p:embeddedFont>
      <p:font typeface="BIZ UDPGothic"/>
      <p:regular r:id="rId54"/>
      <p:bold r:id="rId5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56" roundtripDataSignature="AMtx7mi7uMCNCd3lgbV+qmbG7T1b4B7Tm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36977B20-A630-4A1D-81F4-7C21FFB1FC08}">
  <a:tblStyle styleId="{36977B20-A630-4A1D-81F4-7C21FFB1FC08}" styleName="Table_0">
    <a:wholeTbl>
      <a:tcTxStyle b="off" i="off">
        <a:font>
          <a:latin typeface="Arial"/>
          <a:ea typeface="Arial"/>
          <a:cs typeface="Arial"/>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8EBF5"/>
          </a:solidFill>
        </a:fill>
      </a:tcStyle>
    </a:wholeTbl>
    <a:band1H>
      <a:tcTxStyle b="off" i="off"/>
      <a:tcStyle>
        <a:fill>
          <a:solidFill>
            <a:srgbClr val="CDD4EA"/>
          </a:solidFill>
        </a:fill>
      </a:tcStyle>
    </a:band1H>
    <a:band2H>
      <a:tcTxStyle b="off" i="off"/>
    </a:band2H>
    <a:band1V>
      <a:tcTxStyle b="off" i="off"/>
      <a:tcStyle>
        <a:fill>
          <a:solidFill>
            <a:srgbClr val="CDD4EA"/>
          </a:solidFill>
        </a:fill>
      </a:tcStyle>
    </a:band1V>
    <a:band2V>
      <a:tcTxStyle b="off" i="off"/>
    </a:band2V>
    <a:lastCol>
      <a:tcTxStyle b="on" i="off">
        <a:font>
          <a:latin typeface="Arial"/>
          <a:ea typeface="Arial"/>
          <a:cs typeface="Arial"/>
        </a:font>
        <a:schemeClr val="lt1"/>
      </a:tcTxStyle>
      <a:tcStyle>
        <a:fill>
          <a:solidFill>
            <a:schemeClr val="accent1"/>
          </a:solidFill>
        </a:fill>
      </a:tcStyle>
    </a:lastCol>
    <a:firstCol>
      <a:tcTxStyle b="on" i="off">
        <a:font>
          <a:latin typeface="Arial"/>
          <a:ea typeface="Arial"/>
          <a:cs typeface="Arial"/>
        </a:font>
        <a:schemeClr val="lt1"/>
      </a:tcTxStyle>
      <a:tcStyle>
        <a:fill>
          <a:solidFill>
            <a:schemeClr val="accent1"/>
          </a:solidFill>
        </a:fill>
      </a:tcStyle>
    </a:firstCol>
    <a:lastRow>
      <a:tcTxStyle b="on" i="off">
        <a:font>
          <a:latin typeface="Arial"/>
          <a:ea typeface="Arial"/>
          <a:cs typeface="Arial"/>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b="off" i="off"/>
    </a:seCell>
    <a:swCell>
      <a:tcTxStyle b="off" i="off"/>
    </a:swCell>
    <a:firstRow>
      <a:tcTxStyle b="on" i="off">
        <a:font>
          <a:latin typeface="Arial"/>
          <a:ea typeface="Arial"/>
          <a:cs typeface="Arial"/>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b="off" i="off"/>
    </a:neCell>
    <a:nwCell>
      <a:tcTxStyle b="off" i="off"/>
    </a:nwCell>
  </a:tblStyle>
  <a:tblStyle styleId="{DE458228-4A23-4751-AD18-C8A8BBD7AB6F}" styleName="Table_1">
    <a:wholeTbl>
      <a:tcTxStyle b="off" i="off">
        <a:font>
          <a:latin typeface="Arial"/>
          <a:ea typeface="Arial"/>
          <a:cs typeface="Arial"/>
        </a:font>
        <a:schemeClr val="dk1"/>
      </a:tcTxStyle>
      <a:tcStyle>
        <a:tcBdr>
          <a:left>
            <a:ln cap="flat" cmpd="sng" w="9525">
              <a:solidFill>
                <a:schemeClr val="accent1"/>
              </a:solidFill>
              <a:prstDash val="solid"/>
              <a:round/>
              <a:headEnd len="sm" w="sm" type="none"/>
              <a:tailEnd len="sm" w="sm" type="none"/>
            </a:ln>
          </a:left>
          <a:right>
            <a:ln cap="flat" cmpd="sng" w="9525">
              <a:solidFill>
                <a:schemeClr val="accent1"/>
              </a:solidFill>
              <a:prstDash val="solid"/>
              <a:round/>
              <a:headEnd len="sm" w="sm" type="none"/>
              <a:tailEnd len="sm" w="sm" type="none"/>
            </a:ln>
          </a:right>
          <a:top>
            <a:ln cap="flat" cmpd="sng" w="9525">
              <a:solidFill>
                <a:schemeClr val="accent1"/>
              </a:solidFill>
              <a:prstDash val="solid"/>
              <a:round/>
              <a:headEnd len="sm" w="sm" type="none"/>
              <a:tailEnd len="sm" w="sm" type="none"/>
            </a:ln>
          </a:top>
          <a:bottom>
            <a:ln cap="flat" cmpd="sng" w="9525">
              <a:solidFill>
                <a:schemeClr val="accent1"/>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rgbClr val="FFFFFF">
              <a:alpha val="0"/>
            </a:srgbClr>
          </a:solidFill>
        </a:fill>
      </a:tcStyle>
    </a:wholeTbl>
    <a:band1H>
      <a:tcTxStyle b="off" i="off"/>
      <a:tcStyle>
        <a:tcBdr>
          <a:top>
            <a:ln cap="flat" cmpd="sng" w="9525">
              <a:solidFill>
                <a:schemeClr val="accent1"/>
              </a:solidFill>
              <a:prstDash val="solid"/>
              <a:round/>
              <a:headEnd len="sm" w="sm" type="none"/>
              <a:tailEnd len="sm" w="sm" type="none"/>
            </a:ln>
          </a:top>
          <a:bottom>
            <a:ln cap="flat" cmpd="sng" w="9525">
              <a:solidFill>
                <a:schemeClr val="accent1"/>
              </a:solidFill>
              <a:prstDash val="solid"/>
              <a:round/>
              <a:headEnd len="sm" w="sm" type="none"/>
              <a:tailEnd len="sm" w="sm" type="none"/>
            </a:ln>
          </a:bottom>
        </a:tcBdr>
      </a:tcStyle>
    </a:band1H>
    <a:band2H>
      <a:tcTxStyle b="off" i="off"/>
    </a:band2H>
    <a:band1V>
      <a:tcTxStyle b="off" i="off"/>
      <a:tcStyle>
        <a:tcBdr>
          <a:left>
            <a:ln cap="flat" cmpd="sng" w="9525">
              <a:solidFill>
                <a:schemeClr val="accent1"/>
              </a:solidFill>
              <a:prstDash val="solid"/>
              <a:round/>
              <a:headEnd len="sm" w="sm" type="none"/>
              <a:tailEnd len="sm" w="sm" type="none"/>
            </a:ln>
          </a:left>
          <a:right>
            <a:ln cap="flat" cmpd="sng" w="9525">
              <a:solidFill>
                <a:schemeClr val="accent1"/>
              </a:solidFill>
              <a:prstDash val="solid"/>
              <a:round/>
              <a:headEnd len="sm" w="sm" type="none"/>
              <a:tailEnd len="sm" w="sm" type="none"/>
            </a:ln>
          </a:right>
        </a:tcBdr>
      </a:tcStyle>
    </a:band1V>
    <a:band2V>
      <a:tcTxStyle b="off" i="off"/>
      <a:tcStyle>
        <a:tcBdr>
          <a:left>
            <a:ln cap="flat" cmpd="sng" w="9525">
              <a:solidFill>
                <a:schemeClr val="accent1"/>
              </a:solidFill>
              <a:prstDash val="solid"/>
              <a:round/>
              <a:headEnd len="sm" w="sm" type="none"/>
              <a:tailEnd len="sm" w="sm" type="none"/>
            </a:ln>
          </a:left>
          <a:right>
            <a:ln cap="flat" cmpd="sng" w="9525">
              <a:solidFill>
                <a:schemeClr val="accent1"/>
              </a:solidFill>
              <a:prstDash val="solid"/>
              <a:round/>
              <a:headEnd len="sm" w="sm" type="none"/>
              <a:tailEnd len="sm" w="sm" type="none"/>
            </a:ln>
          </a:right>
        </a:tcBdr>
      </a:tcStyle>
    </a:band2V>
    <a:lastCol>
      <a:tcTxStyle b="on" i="off"/>
    </a:lastCol>
    <a:firstCol>
      <a:tcTxStyle b="on" i="off"/>
    </a:firstCol>
    <a:lastRow>
      <a:tcTxStyle b="on" i="off"/>
      <a:tcStyle>
        <a:tcBdr>
          <a:top>
            <a:ln cap="flat" cmpd="sng" w="50800">
              <a:solidFill>
                <a:schemeClr val="accent1"/>
              </a:solidFill>
              <a:prstDash val="solid"/>
              <a:round/>
              <a:headEnd len="sm" w="sm" type="none"/>
              <a:tailEnd len="sm" w="sm" type="none"/>
            </a:ln>
          </a:top>
        </a:tcBdr>
      </a:tcStyle>
    </a:lastRow>
    <a:seCell>
      <a:tcTxStyle b="off" i="off"/>
    </a:seCell>
    <a:swCell>
      <a:tcTxStyle b="off" i="off"/>
    </a:swCell>
    <a:firstRow>
      <a:tcTxStyle b="on" i="off">
        <a:font>
          <a:latin typeface="Arial"/>
          <a:ea typeface="Arial"/>
          <a:cs typeface="Arial"/>
        </a:font>
        <a:schemeClr val="lt1"/>
      </a:tcTxStyle>
      <a:tcStyle>
        <a:fill>
          <a:solidFill>
            <a:schemeClr val="accent1"/>
          </a:solidFill>
        </a:fill>
      </a:tcStyle>
    </a:firstRow>
    <a:neCell>
      <a:tcTxStyle b="off" i="off"/>
    </a:neCell>
    <a:nwCell>
      <a:tcTxStyle b="off" i="off"/>
    </a:nwCell>
  </a:tblStyle>
  <a:tblStyle styleId="{3467832D-9DE1-49CC-B827-7DFF1556ED4D}" styleName="Table_2">
    <a:wholeTbl>
      <a:tcTxStyle b="off" i="off">
        <a:font>
          <a:latin typeface="Arial"/>
          <a:ea typeface="Arial"/>
          <a:cs typeface="Arial"/>
        </a:font>
        <a:srgbClr val="000000"/>
      </a:tcTx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432B047E-2240-43DF-AB91-C3AC2A0F5CC9}" styleName="Table_3">
    <a:wholeTbl>
      <a:tcTxStyle b="off" i="off">
        <a:font>
          <a:latin typeface="游ゴシック"/>
          <a:ea typeface="游ゴシック"/>
          <a:cs typeface="游ゴシック"/>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8EBF5"/>
          </a:solidFill>
        </a:fill>
      </a:tcStyle>
    </a:wholeTbl>
    <a:band1H>
      <a:tcTxStyle b="off" i="off"/>
      <a:tcStyle>
        <a:fill>
          <a:solidFill>
            <a:srgbClr val="CDD4EA"/>
          </a:solidFill>
        </a:fill>
      </a:tcStyle>
    </a:band1H>
    <a:band2H>
      <a:tcTxStyle b="off" i="off"/>
    </a:band2H>
    <a:band1V>
      <a:tcTxStyle b="off" i="off"/>
      <a:tcStyle>
        <a:fill>
          <a:solidFill>
            <a:srgbClr val="CDD4EA"/>
          </a:solidFill>
        </a:fill>
      </a:tcStyle>
    </a:band1V>
    <a:band2V>
      <a:tcTxStyle b="off" i="off"/>
    </a:band2V>
    <a:lastCol>
      <a:tcTxStyle b="on" i="off">
        <a:font>
          <a:latin typeface="游ゴシック"/>
          <a:ea typeface="游ゴシック"/>
          <a:cs typeface="游ゴシック"/>
        </a:font>
        <a:schemeClr val="lt1"/>
      </a:tcTxStyle>
      <a:tcStyle>
        <a:fill>
          <a:solidFill>
            <a:schemeClr val="accent1"/>
          </a:solidFill>
        </a:fill>
      </a:tcStyle>
    </a:lastCol>
    <a:firstCol>
      <a:tcTxStyle b="on" i="off">
        <a:font>
          <a:latin typeface="游ゴシック"/>
          <a:ea typeface="游ゴシック"/>
          <a:cs typeface="游ゴシック"/>
        </a:font>
        <a:schemeClr val="lt1"/>
      </a:tcTxStyle>
      <a:tcStyle>
        <a:fill>
          <a:solidFill>
            <a:schemeClr val="accent1"/>
          </a:solidFill>
        </a:fill>
      </a:tcStyle>
    </a:firstCol>
    <a:lastRow>
      <a:tcTxStyle b="on" i="off">
        <a:font>
          <a:latin typeface="游ゴシック"/>
          <a:ea typeface="游ゴシック"/>
          <a:cs typeface="游ゴシック"/>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b="off" i="off"/>
    </a:seCell>
    <a:swCell>
      <a:tcTxStyle b="off" i="off"/>
    </a:swCell>
    <a:firstRow>
      <a:tcTxStyle b="on" i="off">
        <a:font>
          <a:latin typeface="游ゴシック"/>
          <a:ea typeface="游ゴシック"/>
          <a:cs typeface="游ゴシック"/>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b="off" i="off"/>
    </a:neCell>
    <a:nwCell>
      <a:tcTxStyle b="off" i="off"/>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font" Target="fonts/BIZUDPGothic-bold.fntdata"/><Relationship Id="rId10" Type="http://schemas.openxmlformats.org/officeDocument/2006/relationships/slide" Target="slides/slide5.xml"/><Relationship Id="rId54" Type="http://schemas.openxmlformats.org/officeDocument/2006/relationships/font" Target="fonts/BIZUDPGothic-regular.fntdata"/><Relationship Id="rId13" Type="http://schemas.openxmlformats.org/officeDocument/2006/relationships/slide" Target="slides/slide8.xml"/><Relationship Id="rId12" Type="http://schemas.openxmlformats.org/officeDocument/2006/relationships/slide" Target="slides/slide7.xml"/><Relationship Id="rId56" Type="http://customschemas.google.com/relationships/presentationmetadata" Target="meta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ja-JP"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9" name="Google Shape;89;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0" name="Google Shape;90;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4" name="Google Shape;274;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75" name="Google Shape;275;p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7" name="Google Shape;287;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88" name="Google Shape;288;p1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0" name="Google Shape;330;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31" name="Google Shape;331;p1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9" name="Google Shape;339;p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40" name="Google Shape;340;p1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0" name="Google Shape;360;p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61" name="Google Shape;361;p1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2" name="Google Shape;382;p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83" name="Google Shape;383;p1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4" name="Google Shape;454;p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55" name="Google Shape;455;p1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p1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15" name="Google Shape;515;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 name="Shape 574"/>
        <p:cNvGrpSpPr/>
        <p:nvPr/>
      </p:nvGrpSpPr>
      <p:grpSpPr>
        <a:xfrm>
          <a:off x="0" y="0"/>
          <a:ext cx="0" cy="0"/>
          <a:chOff x="0" y="0"/>
          <a:chExt cx="0" cy="0"/>
        </a:xfrm>
      </p:grpSpPr>
      <p:sp>
        <p:nvSpPr>
          <p:cNvPr id="575" name="Google Shape;575;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76" name="Google Shape;576;p1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77" name="Google Shape;577;p1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 name="Shape 581"/>
        <p:cNvGrpSpPr/>
        <p:nvPr/>
      </p:nvGrpSpPr>
      <p:grpSpPr>
        <a:xfrm>
          <a:off x="0" y="0"/>
          <a:ext cx="0" cy="0"/>
          <a:chOff x="0" y="0"/>
          <a:chExt cx="0" cy="0"/>
        </a:xfrm>
      </p:grpSpPr>
      <p:sp>
        <p:nvSpPr>
          <p:cNvPr id="582" name="Google Shape;582;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83" name="Google Shape;583;p1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84" name="Google Shape;584;p1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0" name="Google Shape;110;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2" name="Shape 592"/>
        <p:cNvGrpSpPr/>
        <p:nvPr/>
      </p:nvGrpSpPr>
      <p:grpSpPr>
        <a:xfrm>
          <a:off x="0" y="0"/>
          <a:ext cx="0" cy="0"/>
          <a:chOff x="0" y="0"/>
          <a:chExt cx="0" cy="0"/>
        </a:xfrm>
      </p:grpSpPr>
      <p:sp>
        <p:nvSpPr>
          <p:cNvPr id="593" name="Google Shape;593;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94" name="Google Shape;594;p2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95" name="Google Shape;595;p2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3" name="Shape 603"/>
        <p:cNvGrpSpPr/>
        <p:nvPr/>
      </p:nvGrpSpPr>
      <p:grpSpPr>
        <a:xfrm>
          <a:off x="0" y="0"/>
          <a:ext cx="0" cy="0"/>
          <a:chOff x="0" y="0"/>
          <a:chExt cx="0" cy="0"/>
        </a:xfrm>
      </p:grpSpPr>
      <p:sp>
        <p:nvSpPr>
          <p:cNvPr id="604" name="Google Shape;604;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05" name="Google Shape;605;p2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06" name="Google Shape;606;p2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4" name="Shape 614"/>
        <p:cNvGrpSpPr/>
        <p:nvPr/>
      </p:nvGrpSpPr>
      <p:grpSpPr>
        <a:xfrm>
          <a:off x="0" y="0"/>
          <a:ext cx="0" cy="0"/>
          <a:chOff x="0" y="0"/>
          <a:chExt cx="0" cy="0"/>
        </a:xfrm>
      </p:grpSpPr>
      <p:sp>
        <p:nvSpPr>
          <p:cNvPr id="615" name="Google Shape;615;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16" name="Google Shape;616;p2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17" name="Google Shape;617;p2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5" name="Shape 625"/>
        <p:cNvGrpSpPr/>
        <p:nvPr/>
      </p:nvGrpSpPr>
      <p:grpSpPr>
        <a:xfrm>
          <a:off x="0" y="0"/>
          <a:ext cx="0" cy="0"/>
          <a:chOff x="0" y="0"/>
          <a:chExt cx="0" cy="0"/>
        </a:xfrm>
      </p:grpSpPr>
      <p:sp>
        <p:nvSpPr>
          <p:cNvPr id="626" name="Google Shape;626;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27" name="Google Shape;627;p2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28" name="Google Shape;628;p2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6" name="Shape 636"/>
        <p:cNvGrpSpPr/>
        <p:nvPr/>
      </p:nvGrpSpPr>
      <p:grpSpPr>
        <a:xfrm>
          <a:off x="0" y="0"/>
          <a:ext cx="0" cy="0"/>
          <a:chOff x="0" y="0"/>
          <a:chExt cx="0" cy="0"/>
        </a:xfrm>
      </p:grpSpPr>
      <p:sp>
        <p:nvSpPr>
          <p:cNvPr id="637" name="Google Shape;637;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38" name="Google Shape;638;p2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39" name="Google Shape;639;p2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5" name="Shape 645"/>
        <p:cNvGrpSpPr/>
        <p:nvPr/>
      </p:nvGrpSpPr>
      <p:grpSpPr>
        <a:xfrm>
          <a:off x="0" y="0"/>
          <a:ext cx="0" cy="0"/>
          <a:chOff x="0" y="0"/>
          <a:chExt cx="0" cy="0"/>
        </a:xfrm>
      </p:grpSpPr>
      <p:sp>
        <p:nvSpPr>
          <p:cNvPr id="646" name="Google Shape;646;p2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47" name="Google Shape;647;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8" name="Shape 658"/>
        <p:cNvGrpSpPr/>
        <p:nvPr/>
      </p:nvGrpSpPr>
      <p:grpSpPr>
        <a:xfrm>
          <a:off x="0" y="0"/>
          <a:ext cx="0" cy="0"/>
          <a:chOff x="0" y="0"/>
          <a:chExt cx="0" cy="0"/>
        </a:xfrm>
      </p:grpSpPr>
      <p:sp>
        <p:nvSpPr>
          <p:cNvPr id="659" name="Google Shape;659;p2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60" name="Google Shape;660;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7" name="Shape 717"/>
        <p:cNvGrpSpPr/>
        <p:nvPr/>
      </p:nvGrpSpPr>
      <p:grpSpPr>
        <a:xfrm>
          <a:off x="0" y="0"/>
          <a:ext cx="0" cy="0"/>
          <a:chOff x="0" y="0"/>
          <a:chExt cx="0" cy="0"/>
        </a:xfrm>
      </p:grpSpPr>
      <p:sp>
        <p:nvSpPr>
          <p:cNvPr id="718" name="Google Shape;718;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19" name="Google Shape;719;p2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20" name="Google Shape;720;p2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5" name="Shape 725"/>
        <p:cNvGrpSpPr/>
        <p:nvPr/>
      </p:nvGrpSpPr>
      <p:grpSpPr>
        <a:xfrm>
          <a:off x="0" y="0"/>
          <a:ext cx="0" cy="0"/>
          <a:chOff x="0" y="0"/>
          <a:chExt cx="0" cy="0"/>
        </a:xfrm>
      </p:grpSpPr>
      <p:sp>
        <p:nvSpPr>
          <p:cNvPr id="726" name="Google Shape;726;p2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Arial"/>
              <a:ea typeface="Arial"/>
              <a:cs typeface="Arial"/>
              <a:sym typeface="Arial"/>
            </a:endParaRPr>
          </a:p>
        </p:txBody>
      </p:sp>
      <p:sp>
        <p:nvSpPr>
          <p:cNvPr id="727" name="Google Shape;727;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8" name="Shape 758"/>
        <p:cNvGrpSpPr/>
        <p:nvPr/>
      </p:nvGrpSpPr>
      <p:grpSpPr>
        <a:xfrm>
          <a:off x="0" y="0"/>
          <a:ext cx="0" cy="0"/>
          <a:chOff x="0" y="0"/>
          <a:chExt cx="0" cy="0"/>
        </a:xfrm>
      </p:grpSpPr>
      <p:sp>
        <p:nvSpPr>
          <p:cNvPr id="759" name="Google Shape;759;p2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Arial"/>
              <a:ea typeface="Arial"/>
              <a:cs typeface="Arial"/>
              <a:sym typeface="Arial"/>
            </a:endParaRPr>
          </a:p>
        </p:txBody>
      </p:sp>
      <p:sp>
        <p:nvSpPr>
          <p:cNvPr id="760" name="Google Shape;760;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1" name="Google Shape;121;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2" name="Google Shape;122;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6" name="Shape 776"/>
        <p:cNvGrpSpPr/>
        <p:nvPr/>
      </p:nvGrpSpPr>
      <p:grpSpPr>
        <a:xfrm>
          <a:off x="0" y="0"/>
          <a:ext cx="0" cy="0"/>
          <a:chOff x="0" y="0"/>
          <a:chExt cx="0" cy="0"/>
        </a:xfrm>
      </p:grpSpPr>
      <p:sp>
        <p:nvSpPr>
          <p:cNvPr id="777" name="Google Shape;777;p3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78" name="Google Shape;778;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5" name="Shape 785"/>
        <p:cNvGrpSpPr/>
        <p:nvPr/>
      </p:nvGrpSpPr>
      <p:grpSpPr>
        <a:xfrm>
          <a:off x="0" y="0"/>
          <a:ext cx="0" cy="0"/>
          <a:chOff x="0" y="0"/>
          <a:chExt cx="0" cy="0"/>
        </a:xfrm>
      </p:grpSpPr>
      <p:sp>
        <p:nvSpPr>
          <p:cNvPr id="786" name="Google Shape;786;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87" name="Google Shape;787;p3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88" name="Google Shape;788;p3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0" name="Shape 840"/>
        <p:cNvGrpSpPr/>
        <p:nvPr/>
      </p:nvGrpSpPr>
      <p:grpSpPr>
        <a:xfrm>
          <a:off x="0" y="0"/>
          <a:ext cx="0" cy="0"/>
          <a:chOff x="0" y="0"/>
          <a:chExt cx="0" cy="0"/>
        </a:xfrm>
      </p:grpSpPr>
      <p:sp>
        <p:nvSpPr>
          <p:cNvPr id="841" name="Google Shape;841;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42" name="Google Shape;842;p3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43" name="Google Shape;843;p3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8" name="Shape 848"/>
        <p:cNvGrpSpPr/>
        <p:nvPr/>
      </p:nvGrpSpPr>
      <p:grpSpPr>
        <a:xfrm>
          <a:off x="0" y="0"/>
          <a:ext cx="0" cy="0"/>
          <a:chOff x="0" y="0"/>
          <a:chExt cx="0" cy="0"/>
        </a:xfrm>
      </p:grpSpPr>
      <p:sp>
        <p:nvSpPr>
          <p:cNvPr id="849" name="Google Shape;849;p3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50" name="Google Shape;850;p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9" name="Shape 909"/>
        <p:cNvGrpSpPr/>
        <p:nvPr/>
      </p:nvGrpSpPr>
      <p:grpSpPr>
        <a:xfrm>
          <a:off x="0" y="0"/>
          <a:ext cx="0" cy="0"/>
          <a:chOff x="0" y="0"/>
          <a:chExt cx="0" cy="0"/>
        </a:xfrm>
      </p:grpSpPr>
      <p:sp>
        <p:nvSpPr>
          <p:cNvPr id="910" name="Google Shape;910;p3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Arial"/>
              <a:ea typeface="Arial"/>
              <a:cs typeface="Arial"/>
              <a:sym typeface="Arial"/>
            </a:endParaRPr>
          </a:p>
        </p:txBody>
      </p:sp>
      <p:sp>
        <p:nvSpPr>
          <p:cNvPr id="911" name="Google Shape;911;p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7" name="Shape 937"/>
        <p:cNvGrpSpPr/>
        <p:nvPr/>
      </p:nvGrpSpPr>
      <p:grpSpPr>
        <a:xfrm>
          <a:off x="0" y="0"/>
          <a:ext cx="0" cy="0"/>
          <a:chOff x="0" y="0"/>
          <a:chExt cx="0" cy="0"/>
        </a:xfrm>
      </p:grpSpPr>
      <p:sp>
        <p:nvSpPr>
          <p:cNvPr id="938" name="Google Shape;938;p3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39" name="Google Shape;939;p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3" name="Shape 983"/>
        <p:cNvGrpSpPr/>
        <p:nvPr/>
      </p:nvGrpSpPr>
      <p:grpSpPr>
        <a:xfrm>
          <a:off x="0" y="0"/>
          <a:ext cx="0" cy="0"/>
          <a:chOff x="0" y="0"/>
          <a:chExt cx="0" cy="0"/>
        </a:xfrm>
      </p:grpSpPr>
      <p:sp>
        <p:nvSpPr>
          <p:cNvPr id="984" name="Google Shape;984;p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85" name="Google Shape;985;p3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86" name="Google Shape;986;p3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8" name="Shape 1028"/>
        <p:cNvGrpSpPr/>
        <p:nvPr/>
      </p:nvGrpSpPr>
      <p:grpSpPr>
        <a:xfrm>
          <a:off x="0" y="0"/>
          <a:ext cx="0" cy="0"/>
          <a:chOff x="0" y="0"/>
          <a:chExt cx="0" cy="0"/>
        </a:xfrm>
      </p:grpSpPr>
      <p:sp>
        <p:nvSpPr>
          <p:cNvPr id="1029" name="Google Shape;1029;p3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30" name="Google Shape;1030;p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9" name="Shape 1039"/>
        <p:cNvGrpSpPr/>
        <p:nvPr/>
      </p:nvGrpSpPr>
      <p:grpSpPr>
        <a:xfrm>
          <a:off x="0" y="0"/>
          <a:ext cx="0" cy="0"/>
          <a:chOff x="0" y="0"/>
          <a:chExt cx="0" cy="0"/>
        </a:xfrm>
      </p:grpSpPr>
      <p:sp>
        <p:nvSpPr>
          <p:cNvPr id="1040" name="Google Shape;1040;p3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41" name="Google Shape;1041;p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3" name="Shape 1063"/>
        <p:cNvGrpSpPr/>
        <p:nvPr/>
      </p:nvGrpSpPr>
      <p:grpSpPr>
        <a:xfrm>
          <a:off x="0" y="0"/>
          <a:ext cx="0" cy="0"/>
          <a:chOff x="0" y="0"/>
          <a:chExt cx="0" cy="0"/>
        </a:xfrm>
      </p:grpSpPr>
      <p:sp>
        <p:nvSpPr>
          <p:cNvPr id="1064" name="Google Shape;1064;p3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65" name="Google Shape;1065;p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0" name="Google Shape;130;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1" name="Google Shape;131;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4" name="Shape 1084"/>
        <p:cNvGrpSpPr/>
        <p:nvPr/>
      </p:nvGrpSpPr>
      <p:grpSpPr>
        <a:xfrm>
          <a:off x="0" y="0"/>
          <a:ext cx="0" cy="0"/>
          <a:chOff x="0" y="0"/>
          <a:chExt cx="0" cy="0"/>
        </a:xfrm>
      </p:grpSpPr>
      <p:sp>
        <p:nvSpPr>
          <p:cNvPr id="1085" name="Google Shape;1085;p4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86" name="Google Shape;1086;p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3" name="Shape 1133"/>
        <p:cNvGrpSpPr/>
        <p:nvPr/>
      </p:nvGrpSpPr>
      <p:grpSpPr>
        <a:xfrm>
          <a:off x="0" y="0"/>
          <a:ext cx="0" cy="0"/>
          <a:chOff x="0" y="0"/>
          <a:chExt cx="0" cy="0"/>
        </a:xfrm>
      </p:grpSpPr>
      <p:sp>
        <p:nvSpPr>
          <p:cNvPr id="1134" name="Google Shape;1134;p4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35" name="Google Shape;1135;p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5" name="Shape 1155"/>
        <p:cNvGrpSpPr/>
        <p:nvPr/>
      </p:nvGrpSpPr>
      <p:grpSpPr>
        <a:xfrm>
          <a:off x="0" y="0"/>
          <a:ext cx="0" cy="0"/>
          <a:chOff x="0" y="0"/>
          <a:chExt cx="0" cy="0"/>
        </a:xfrm>
      </p:grpSpPr>
      <p:sp>
        <p:nvSpPr>
          <p:cNvPr id="1156" name="Google Shape;1156;p4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57" name="Google Shape;1157;p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3" name="Shape 1173"/>
        <p:cNvGrpSpPr/>
        <p:nvPr/>
      </p:nvGrpSpPr>
      <p:grpSpPr>
        <a:xfrm>
          <a:off x="0" y="0"/>
          <a:ext cx="0" cy="0"/>
          <a:chOff x="0" y="0"/>
          <a:chExt cx="0" cy="0"/>
        </a:xfrm>
      </p:grpSpPr>
      <p:sp>
        <p:nvSpPr>
          <p:cNvPr id="1174" name="Google Shape;1174;p4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75" name="Google Shape;1175;p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4" name="Shape 1184"/>
        <p:cNvGrpSpPr/>
        <p:nvPr/>
      </p:nvGrpSpPr>
      <p:grpSpPr>
        <a:xfrm>
          <a:off x="0" y="0"/>
          <a:ext cx="0" cy="0"/>
          <a:chOff x="0" y="0"/>
          <a:chExt cx="0" cy="0"/>
        </a:xfrm>
      </p:grpSpPr>
      <p:sp>
        <p:nvSpPr>
          <p:cNvPr id="1185" name="Google Shape;1185;p4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86" name="Google Shape;1186;p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3" name="Shape 1203"/>
        <p:cNvGrpSpPr/>
        <p:nvPr/>
      </p:nvGrpSpPr>
      <p:grpSpPr>
        <a:xfrm>
          <a:off x="0" y="0"/>
          <a:ext cx="0" cy="0"/>
          <a:chOff x="0" y="0"/>
          <a:chExt cx="0" cy="0"/>
        </a:xfrm>
      </p:grpSpPr>
      <p:sp>
        <p:nvSpPr>
          <p:cNvPr id="1204" name="Google Shape;1204;p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05" name="Google Shape;1205;p4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06" name="Google Shape;1206;p4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0" name="Shape 1210"/>
        <p:cNvGrpSpPr/>
        <p:nvPr/>
      </p:nvGrpSpPr>
      <p:grpSpPr>
        <a:xfrm>
          <a:off x="0" y="0"/>
          <a:ext cx="0" cy="0"/>
          <a:chOff x="0" y="0"/>
          <a:chExt cx="0" cy="0"/>
        </a:xfrm>
      </p:grpSpPr>
      <p:sp>
        <p:nvSpPr>
          <p:cNvPr id="1211" name="Google Shape;1211;p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12" name="Google Shape;1212;p4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13" name="Google Shape;1213;p4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8" name="Shape 1238"/>
        <p:cNvGrpSpPr/>
        <p:nvPr/>
      </p:nvGrpSpPr>
      <p:grpSpPr>
        <a:xfrm>
          <a:off x="0" y="0"/>
          <a:ext cx="0" cy="0"/>
          <a:chOff x="0" y="0"/>
          <a:chExt cx="0" cy="0"/>
        </a:xfrm>
      </p:grpSpPr>
      <p:sp>
        <p:nvSpPr>
          <p:cNvPr id="1239" name="Google Shape;1239;p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40" name="Google Shape;1240;p4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41" name="Google Shape;1241;p4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6" name="Shape 1256"/>
        <p:cNvGrpSpPr/>
        <p:nvPr/>
      </p:nvGrpSpPr>
      <p:grpSpPr>
        <a:xfrm>
          <a:off x="0" y="0"/>
          <a:ext cx="0" cy="0"/>
          <a:chOff x="0" y="0"/>
          <a:chExt cx="0" cy="0"/>
        </a:xfrm>
      </p:grpSpPr>
      <p:sp>
        <p:nvSpPr>
          <p:cNvPr id="1257" name="Google Shape;1257;p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58" name="Google Shape;1258;p4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59" name="Google Shape;1259;p4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2" name="Google Shape;142;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3" name="Google Shape;143;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4" name="Google Shape;154;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5" name="Google Shape;155;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6" name="Google Shape;166;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7" name="Google Shape;167;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5" name="Google Shape;175;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6" name="Google Shape;176;p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7" name="Google Shape;237;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38" name="Google Shape;238;p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タイトル スライド" type="title">
  <p:cSld name="TITLE">
    <p:spTree>
      <p:nvGrpSpPr>
        <p:cNvPr id="15" name="Shape 15"/>
        <p:cNvGrpSpPr/>
        <p:nvPr/>
      </p:nvGrpSpPr>
      <p:grpSpPr>
        <a:xfrm>
          <a:off x="0" y="0"/>
          <a:ext cx="0" cy="0"/>
          <a:chOff x="0" y="0"/>
          <a:chExt cx="0" cy="0"/>
        </a:xfrm>
      </p:grpSpPr>
      <p:sp>
        <p:nvSpPr>
          <p:cNvPr id="16" name="Google Shape;16;p50"/>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Arial"/>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 name="Google Shape;17;p50"/>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 name="Google Shape;18;p5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5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5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タイトル付きの図" type="picTx">
  <p:cSld name="PICTURE_WITH_CAPTION_TEXT">
    <p:spTree>
      <p:nvGrpSpPr>
        <p:cNvPr id="68" name="Shape 68"/>
        <p:cNvGrpSpPr/>
        <p:nvPr/>
      </p:nvGrpSpPr>
      <p:grpSpPr>
        <a:xfrm>
          <a:off x="0" y="0"/>
          <a:ext cx="0" cy="0"/>
          <a:chOff x="0" y="0"/>
          <a:chExt cx="0" cy="0"/>
        </a:xfrm>
      </p:grpSpPr>
      <p:sp>
        <p:nvSpPr>
          <p:cNvPr id="69" name="Google Shape;69;p59"/>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Arial"/>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59"/>
          <p:cNvSpPr/>
          <p:nvPr>
            <p:ph idx="2" type="pic"/>
          </p:nvPr>
        </p:nvSpPr>
        <p:spPr>
          <a:xfrm>
            <a:off x="5183188" y="987425"/>
            <a:ext cx="6172200" cy="4873625"/>
          </a:xfrm>
          <a:prstGeom prst="rect">
            <a:avLst/>
          </a:prstGeom>
          <a:noFill/>
          <a:ln>
            <a:noFill/>
          </a:ln>
        </p:spPr>
      </p:sp>
      <p:sp>
        <p:nvSpPr>
          <p:cNvPr id="71" name="Google Shape;71;p59"/>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2" name="Google Shape;72;p5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 name="Google Shape;73;p5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4" name="Google Shape;74;p5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タイトルと縦書きテキスト" type="vertTx">
  <p:cSld name="VERTICAL_TEXT">
    <p:spTree>
      <p:nvGrpSpPr>
        <p:cNvPr id="75" name="Shape 75"/>
        <p:cNvGrpSpPr/>
        <p:nvPr/>
      </p:nvGrpSpPr>
      <p:grpSpPr>
        <a:xfrm>
          <a:off x="0" y="0"/>
          <a:ext cx="0" cy="0"/>
          <a:chOff x="0" y="0"/>
          <a:chExt cx="0" cy="0"/>
        </a:xfrm>
      </p:grpSpPr>
      <p:sp>
        <p:nvSpPr>
          <p:cNvPr id="76" name="Google Shape;76;p6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 name="Google Shape;77;p60"/>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 name="Google Shape;78;p6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9" name="Google Shape;79;p6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0" name="Google Shape;80;p6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縦書きタイトルと&#10;縦書きテキスト" type="vertTitleAndTx">
  <p:cSld name="VERTICAL_TITLE_AND_VERTICAL_TEXT">
    <p:spTree>
      <p:nvGrpSpPr>
        <p:cNvPr id="81" name="Shape 81"/>
        <p:cNvGrpSpPr/>
        <p:nvPr/>
      </p:nvGrpSpPr>
      <p:grpSpPr>
        <a:xfrm>
          <a:off x="0" y="0"/>
          <a:ext cx="0" cy="0"/>
          <a:chOff x="0" y="0"/>
          <a:chExt cx="0" cy="0"/>
        </a:xfrm>
      </p:grpSpPr>
      <p:sp>
        <p:nvSpPr>
          <p:cNvPr id="82" name="Google Shape;82;p61"/>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3" name="Google Shape;83;p61"/>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 name="Google Shape;84;p6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5" name="Google Shape;85;p6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6" name="Google Shape;86;p6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タイトルとコンテンツ" type="obj">
  <p:cSld name="OBJECT">
    <p:spTree>
      <p:nvGrpSpPr>
        <p:cNvPr id="21" name="Shape 21"/>
        <p:cNvGrpSpPr/>
        <p:nvPr/>
      </p:nvGrpSpPr>
      <p:grpSpPr>
        <a:xfrm>
          <a:off x="0" y="0"/>
          <a:ext cx="0" cy="0"/>
          <a:chOff x="0" y="0"/>
          <a:chExt cx="0" cy="0"/>
        </a:xfrm>
      </p:grpSpPr>
      <p:sp>
        <p:nvSpPr>
          <p:cNvPr id="22" name="Google Shape;22;p5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 name="Google Shape;23;p5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 name="Google Shape;24;p5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5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5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白紙" type="blank">
  <p:cSld name="BLANK">
    <p:spTree>
      <p:nvGrpSpPr>
        <p:cNvPr id="27" name="Shape 27"/>
        <p:cNvGrpSpPr/>
        <p:nvPr/>
      </p:nvGrpSpPr>
      <p:grpSpPr>
        <a:xfrm>
          <a:off x="0" y="0"/>
          <a:ext cx="0" cy="0"/>
          <a:chOff x="0" y="0"/>
          <a:chExt cx="0" cy="0"/>
        </a:xfrm>
      </p:grpSpPr>
      <p:sp>
        <p:nvSpPr>
          <p:cNvPr id="28" name="Google Shape;28;p5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 name="Google Shape;29;p5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 name="Google Shape;30;p5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セクション見出し" type="secHead">
  <p:cSld name="SECTION_HEADER">
    <p:spTree>
      <p:nvGrpSpPr>
        <p:cNvPr id="31" name="Shape 31"/>
        <p:cNvGrpSpPr/>
        <p:nvPr/>
      </p:nvGrpSpPr>
      <p:grpSpPr>
        <a:xfrm>
          <a:off x="0" y="0"/>
          <a:ext cx="0" cy="0"/>
          <a:chOff x="0" y="0"/>
          <a:chExt cx="0" cy="0"/>
        </a:xfrm>
      </p:grpSpPr>
      <p:sp>
        <p:nvSpPr>
          <p:cNvPr id="32" name="Google Shape;32;p53"/>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Arial"/>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 name="Google Shape;33;p53"/>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4" name="Google Shape;34;p5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5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6" name="Google Shape;36;p5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つのコンテンツ" type="twoObj">
  <p:cSld name="TWO_OBJECTS">
    <p:spTree>
      <p:nvGrpSpPr>
        <p:cNvPr id="37" name="Shape 37"/>
        <p:cNvGrpSpPr/>
        <p:nvPr/>
      </p:nvGrpSpPr>
      <p:grpSpPr>
        <a:xfrm>
          <a:off x="0" y="0"/>
          <a:ext cx="0" cy="0"/>
          <a:chOff x="0" y="0"/>
          <a:chExt cx="0" cy="0"/>
        </a:xfrm>
      </p:grpSpPr>
      <p:sp>
        <p:nvSpPr>
          <p:cNvPr id="38" name="Google Shape;38;p5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 name="Google Shape;39;p54"/>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 name="Google Shape;40;p54"/>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 name="Google Shape;41;p5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5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3" name="Google Shape;43;p5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較" type="twoTxTwoObj">
  <p:cSld name="TWO_OBJECTS_WITH_TEXT">
    <p:spTree>
      <p:nvGrpSpPr>
        <p:cNvPr id="44" name="Shape 44"/>
        <p:cNvGrpSpPr/>
        <p:nvPr/>
      </p:nvGrpSpPr>
      <p:grpSpPr>
        <a:xfrm>
          <a:off x="0" y="0"/>
          <a:ext cx="0" cy="0"/>
          <a:chOff x="0" y="0"/>
          <a:chExt cx="0" cy="0"/>
        </a:xfrm>
      </p:grpSpPr>
      <p:sp>
        <p:nvSpPr>
          <p:cNvPr id="45" name="Google Shape;45;p55"/>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6" name="Google Shape;46;p55"/>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 name="Google Shape;47;p55"/>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 name="Google Shape;48;p55"/>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9" name="Google Shape;49;p55"/>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 name="Google Shape;50;p5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 name="Google Shape;51;p5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5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タイトルのみ" type="titleOnly">
  <p:cSld name="TITLE_ONLY">
    <p:spTree>
      <p:nvGrpSpPr>
        <p:cNvPr id="53" name="Shape 53"/>
        <p:cNvGrpSpPr/>
        <p:nvPr/>
      </p:nvGrpSpPr>
      <p:grpSpPr>
        <a:xfrm>
          <a:off x="0" y="0"/>
          <a:ext cx="0" cy="0"/>
          <a:chOff x="0" y="0"/>
          <a:chExt cx="0" cy="0"/>
        </a:xfrm>
      </p:grpSpPr>
      <p:sp>
        <p:nvSpPr>
          <p:cNvPr id="54" name="Google Shape;54;p5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5" name="Google Shape;55;p5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5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 name="Google Shape;57;p5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p:cSld name="image">
    <p:spTree>
      <p:nvGrpSpPr>
        <p:cNvPr id="58" name="Shape 58"/>
        <p:cNvGrpSpPr/>
        <p:nvPr/>
      </p:nvGrpSpPr>
      <p:grpSpPr>
        <a:xfrm>
          <a:off x="0" y="0"/>
          <a:ext cx="0" cy="0"/>
          <a:chOff x="0" y="0"/>
          <a:chExt cx="0" cy="0"/>
        </a:xfrm>
      </p:grpSpPr>
      <p:pic>
        <p:nvPicPr>
          <p:cNvPr id="59" name="Google Shape;59;p57"/>
          <p:cNvPicPr preferRelativeResize="0"/>
          <p:nvPr/>
        </p:nvPicPr>
        <p:blipFill rotWithShape="1">
          <a:blip r:embed="rId2">
            <a:alphaModFix amt="85000"/>
          </a:blip>
          <a:srcRect b="0" l="0" r="0" t="0"/>
          <a:stretch/>
        </p:blipFill>
        <p:spPr>
          <a:xfrm>
            <a:off x="0" y="0"/>
            <a:ext cx="12192000" cy="6858000"/>
          </a:xfrm>
          <a:prstGeom prst="rect">
            <a:avLst/>
          </a:prstGeom>
          <a:noFill/>
          <a:ln>
            <a:noFill/>
          </a:ln>
        </p:spPr>
      </p:pic>
      <p:sp>
        <p:nvSpPr>
          <p:cNvPr id="60" name="Google Shape;60;p57"/>
          <p:cNvSpPr/>
          <p:nvPr/>
        </p:nvSpPr>
        <p:spPr>
          <a:xfrm>
            <a:off x="0" y="0"/>
            <a:ext cx="12192000" cy="6858000"/>
          </a:xfrm>
          <a:prstGeom prst="rect">
            <a:avLst/>
          </a:prstGeom>
          <a:solidFill>
            <a:schemeClr val="accent4">
              <a:alpha val="8000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タイトル付きのコンテンツ" type="objTx">
  <p:cSld name="OBJECT_WITH_CAPTION_TEXT">
    <p:spTree>
      <p:nvGrpSpPr>
        <p:cNvPr id="61" name="Shape 61"/>
        <p:cNvGrpSpPr/>
        <p:nvPr/>
      </p:nvGrpSpPr>
      <p:grpSpPr>
        <a:xfrm>
          <a:off x="0" y="0"/>
          <a:ext cx="0" cy="0"/>
          <a:chOff x="0" y="0"/>
          <a:chExt cx="0" cy="0"/>
        </a:xfrm>
      </p:grpSpPr>
      <p:sp>
        <p:nvSpPr>
          <p:cNvPr id="62" name="Google Shape;62;p58"/>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Arial"/>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58"/>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4" name="Google Shape;64;p58"/>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5" name="Google Shape;65;p5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 name="Google Shape;66;p5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5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4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accent4"/>
              </a:buClr>
              <a:buSzPts val="4400"/>
              <a:buFont typeface="BIZ UDPGothic"/>
              <a:buNone/>
              <a:defRPr b="0" i="0" sz="4400" u="none" cap="none" strike="noStrike">
                <a:solidFill>
                  <a:schemeClr val="accent4"/>
                </a:solidFill>
                <a:latin typeface="BIZ UDPGothic"/>
                <a:ea typeface="BIZ UDPGothic"/>
                <a:cs typeface="BIZ UDPGothic"/>
                <a:sym typeface="BIZ UDPGothic"/>
              </a:defRPr>
            </a:lvl1pPr>
            <a:lvl2pPr lvl="1" marR="0" rtl="0" algn="l">
              <a:lnSpc>
                <a:spcPct val="100000"/>
              </a:lnSpc>
              <a:spcBef>
                <a:spcPts val="0"/>
              </a:spcBef>
              <a:spcAft>
                <a:spcPts val="0"/>
              </a:spcAft>
              <a:buClr>
                <a:schemeClr val="accent4"/>
              </a:buClr>
              <a:buSzPts val="1400"/>
              <a:buFont typeface="BIZ UDPGothic"/>
              <a:buNone/>
              <a:defRPr b="0" i="0" sz="1800" u="none" cap="none" strike="noStrike">
                <a:solidFill>
                  <a:schemeClr val="accent4"/>
                </a:solidFill>
                <a:latin typeface="BIZ UDPGothic"/>
                <a:ea typeface="BIZ UDPGothic"/>
                <a:cs typeface="BIZ UDPGothic"/>
                <a:sym typeface="BIZ UDPGothic"/>
              </a:defRPr>
            </a:lvl2pPr>
            <a:lvl3pPr lvl="2" marR="0" rtl="0" algn="l">
              <a:lnSpc>
                <a:spcPct val="100000"/>
              </a:lnSpc>
              <a:spcBef>
                <a:spcPts val="0"/>
              </a:spcBef>
              <a:spcAft>
                <a:spcPts val="0"/>
              </a:spcAft>
              <a:buClr>
                <a:schemeClr val="accent4"/>
              </a:buClr>
              <a:buSzPts val="1400"/>
              <a:buFont typeface="BIZ UDPGothic"/>
              <a:buNone/>
              <a:defRPr b="0" i="0" sz="1800" u="none" cap="none" strike="noStrike">
                <a:solidFill>
                  <a:schemeClr val="accent4"/>
                </a:solidFill>
                <a:latin typeface="BIZ UDPGothic"/>
                <a:ea typeface="BIZ UDPGothic"/>
                <a:cs typeface="BIZ UDPGothic"/>
                <a:sym typeface="BIZ UDPGothic"/>
              </a:defRPr>
            </a:lvl3pPr>
            <a:lvl4pPr lvl="3" marR="0" rtl="0" algn="l">
              <a:lnSpc>
                <a:spcPct val="100000"/>
              </a:lnSpc>
              <a:spcBef>
                <a:spcPts val="0"/>
              </a:spcBef>
              <a:spcAft>
                <a:spcPts val="0"/>
              </a:spcAft>
              <a:buClr>
                <a:schemeClr val="accent4"/>
              </a:buClr>
              <a:buSzPts val="1400"/>
              <a:buFont typeface="BIZ UDPGothic"/>
              <a:buNone/>
              <a:defRPr b="0" i="0" sz="1800" u="none" cap="none" strike="noStrike">
                <a:solidFill>
                  <a:schemeClr val="accent4"/>
                </a:solidFill>
                <a:latin typeface="BIZ UDPGothic"/>
                <a:ea typeface="BIZ UDPGothic"/>
                <a:cs typeface="BIZ UDPGothic"/>
                <a:sym typeface="BIZ UDPGothic"/>
              </a:defRPr>
            </a:lvl4pPr>
            <a:lvl5pPr lvl="4" marR="0" rtl="0" algn="l">
              <a:lnSpc>
                <a:spcPct val="100000"/>
              </a:lnSpc>
              <a:spcBef>
                <a:spcPts val="0"/>
              </a:spcBef>
              <a:spcAft>
                <a:spcPts val="0"/>
              </a:spcAft>
              <a:buClr>
                <a:schemeClr val="accent4"/>
              </a:buClr>
              <a:buSzPts val="1400"/>
              <a:buFont typeface="BIZ UDPGothic"/>
              <a:buNone/>
              <a:defRPr b="0" i="0" sz="1800" u="none" cap="none" strike="noStrike">
                <a:solidFill>
                  <a:schemeClr val="accent4"/>
                </a:solidFill>
                <a:latin typeface="BIZ UDPGothic"/>
                <a:ea typeface="BIZ UDPGothic"/>
                <a:cs typeface="BIZ UDPGothic"/>
                <a:sym typeface="BIZ UDPGothic"/>
              </a:defRPr>
            </a:lvl5pPr>
            <a:lvl6pPr lvl="5" marR="0" rtl="0" algn="l">
              <a:lnSpc>
                <a:spcPct val="100000"/>
              </a:lnSpc>
              <a:spcBef>
                <a:spcPts val="0"/>
              </a:spcBef>
              <a:spcAft>
                <a:spcPts val="0"/>
              </a:spcAft>
              <a:buClr>
                <a:schemeClr val="accent4"/>
              </a:buClr>
              <a:buSzPts val="1400"/>
              <a:buFont typeface="BIZ UDPGothic"/>
              <a:buNone/>
              <a:defRPr b="0" i="0" sz="1800" u="none" cap="none" strike="noStrike">
                <a:solidFill>
                  <a:schemeClr val="accent4"/>
                </a:solidFill>
                <a:latin typeface="BIZ UDPGothic"/>
                <a:ea typeface="BIZ UDPGothic"/>
                <a:cs typeface="BIZ UDPGothic"/>
                <a:sym typeface="BIZ UDPGothic"/>
              </a:defRPr>
            </a:lvl6pPr>
            <a:lvl7pPr lvl="6" marR="0" rtl="0" algn="l">
              <a:lnSpc>
                <a:spcPct val="100000"/>
              </a:lnSpc>
              <a:spcBef>
                <a:spcPts val="0"/>
              </a:spcBef>
              <a:spcAft>
                <a:spcPts val="0"/>
              </a:spcAft>
              <a:buClr>
                <a:schemeClr val="accent4"/>
              </a:buClr>
              <a:buSzPts val="1400"/>
              <a:buFont typeface="BIZ UDPGothic"/>
              <a:buNone/>
              <a:defRPr b="0" i="0" sz="1800" u="none" cap="none" strike="noStrike">
                <a:solidFill>
                  <a:schemeClr val="accent4"/>
                </a:solidFill>
                <a:latin typeface="BIZ UDPGothic"/>
                <a:ea typeface="BIZ UDPGothic"/>
                <a:cs typeface="BIZ UDPGothic"/>
                <a:sym typeface="BIZ UDPGothic"/>
              </a:defRPr>
            </a:lvl7pPr>
            <a:lvl8pPr lvl="7" marR="0" rtl="0" algn="l">
              <a:lnSpc>
                <a:spcPct val="100000"/>
              </a:lnSpc>
              <a:spcBef>
                <a:spcPts val="0"/>
              </a:spcBef>
              <a:spcAft>
                <a:spcPts val="0"/>
              </a:spcAft>
              <a:buClr>
                <a:schemeClr val="accent4"/>
              </a:buClr>
              <a:buSzPts val="1400"/>
              <a:buFont typeface="BIZ UDPGothic"/>
              <a:buNone/>
              <a:defRPr b="0" i="0" sz="1800" u="none" cap="none" strike="noStrike">
                <a:solidFill>
                  <a:schemeClr val="accent4"/>
                </a:solidFill>
                <a:latin typeface="BIZ UDPGothic"/>
                <a:ea typeface="BIZ UDPGothic"/>
                <a:cs typeface="BIZ UDPGothic"/>
                <a:sym typeface="BIZ UDPGothic"/>
              </a:defRPr>
            </a:lvl8pPr>
            <a:lvl9pPr lvl="8" marR="0" rtl="0" algn="l">
              <a:lnSpc>
                <a:spcPct val="100000"/>
              </a:lnSpc>
              <a:spcBef>
                <a:spcPts val="0"/>
              </a:spcBef>
              <a:spcAft>
                <a:spcPts val="0"/>
              </a:spcAft>
              <a:buClr>
                <a:schemeClr val="accent4"/>
              </a:buClr>
              <a:buSzPts val="1400"/>
              <a:buFont typeface="BIZ UDPGothic"/>
              <a:buNone/>
              <a:defRPr b="0" i="0" sz="1800" u="none" cap="none" strike="noStrike">
                <a:solidFill>
                  <a:schemeClr val="accent4"/>
                </a:solidFill>
                <a:latin typeface="BIZ UDPGothic"/>
                <a:ea typeface="BIZ UDPGothic"/>
                <a:cs typeface="BIZ UDPGothic"/>
                <a:sym typeface="BIZ UDPGothic"/>
              </a:defRPr>
            </a:lvl9pPr>
          </a:lstStyle>
          <a:p/>
        </p:txBody>
      </p:sp>
      <p:sp>
        <p:nvSpPr>
          <p:cNvPr id="11" name="Google Shape;11;p49"/>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accent4"/>
              </a:buClr>
              <a:buSzPts val="2800"/>
              <a:buFont typeface="BIZ UDPGothic"/>
              <a:buChar char="•"/>
              <a:defRPr b="0" i="0" sz="2800" u="none" cap="none" strike="noStrike">
                <a:solidFill>
                  <a:schemeClr val="accent4"/>
                </a:solidFill>
                <a:latin typeface="BIZ UDPGothic"/>
                <a:ea typeface="BIZ UDPGothic"/>
                <a:cs typeface="BIZ UDPGothic"/>
                <a:sym typeface="BIZ UDPGothic"/>
              </a:defRPr>
            </a:lvl1pPr>
            <a:lvl2pPr indent="-381000" lvl="1" marL="914400" marR="0" rtl="0" algn="l">
              <a:lnSpc>
                <a:spcPct val="90000"/>
              </a:lnSpc>
              <a:spcBef>
                <a:spcPts val="500"/>
              </a:spcBef>
              <a:spcAft>
                <a:spcPts val="0"/>
              </a:spcAft>
              <a:buClr>
                <a:schemeClr val="accent4"/>
              </a:buClr>
              <a:buSzPts val="2400"/>
              <a:buFont typeface="BIZ UDPGothic"/>
              <a:buChar char="•"/>
              <a:defRPr b="0" i="0" sz="2400" u="none" cap="none" strike="noStrike">
                <a:solidFill>
                  <a:schemeClr val="accent4"/>
                </a:solidFill>
                <a:latin typeface="BIZ UDPGothic"/>
                <a:ea typeface="BIZ UDPGothic"/>
                <a:cs typeface="BIZ UDPGothic"/>
                <a:sym typeface="BIZ UDPGothic"/>
              </a:defRPr>
            </a:lvl2pPr>
            <a:lvl3pPr indent="-355600" lvl="2" marL="1371600" marR="0" rtl="0" algn="l">
              <a:lnSpc>
                <a:spcPct val="90000"/>
              </a:lnSpc>
              <a:spcBef>
                <a:spcPts val="500"/>
              </a:spcBef>
              <a:spcAft>
                <a:spcPts val="0"/>
              </a:spcAft>
              <a:buClr>
                <a:schemeClr val="accent4"/>
              </a:buClr>
              <a:buSzPts val="2000"/>
              <a:buFont typeface="BIZ UDPGothic"/>
              <a:buChar char="•"/>
              <a:defRPr b="0" i="0" sz="2000" u="none" cap="none" strike="noStrike">
                <a:solidFill>
                  <a:schemeClr val="accent4"/>
                </a:solidFill>
                <a:latin typeface="BIZ UDPGothic"/>
                <a:ea typeface="BIZ UDPGothic"/>
                <a:cs typeface="BIZ UDPGothic"/>
                <a:sym typeface="BIZ UDPGothic"/>
              </a:defRPr>
            </a:lvl3pPr>
            <a:lvl4pPr indent="-342900" lvl="3" marL="1828800" marR="0" rtl="0" algn="l">
              <a:lnSpc>
                <a:spcPct val="90000"/>
              </a:lnSpc>
              <a:spcBef>
                <a:spcPts val="500"/>
              </a:spcBef>
              <a:spcAft>
                <a:spcPts val="0"/>
              </a:spcAft>
              <a:buClr>
                <a:schemeClr val="accent4"/>
              </a:buClr>
              <a:buSzPts val="1800"/>
              <a:buFont typeface="BIZ UDPGothic"/>
              <a:buChar char="•"/>
              <a:defRPr b="0" i="0" sz="1800" u="none" cap="none" strike="noStrike">
                <a:solidFill>
                  <a:schemeClr val="accent4"/>
                </a:solidFill>
                <a:latin typeface="BIZ UDPGothic"/>
                <a:ea typeface="BIZ UDPGothic"/>
                <a:cs typeface="BIZ UDPGothic"/>
                <a:sym typeface="BIZ UDPGothic"/>
              </a:defRPr>
            </a:lvl4pPr>
            <a:lvl5pPr indent="-342900" lvl="4" marL="2286000" marR="0" rtl="0" algn="l">
              <a:lnSpc>
                <a:spcPct val="90000"/>
              </a:lnSpc>
              <a:spcBef>
                <a:spcPts val="500"/>
              </a:spcBef>
              <a:spcAft>
                <a:spcPts val="0"/>
              </a:spcAft>
              <a:buClr>
                <a:schemeClr val="accent4"/>
              </a:buClr>
              <a:buSzPts val="1800"/>
              <a:buFont typeface="BIZ UDPGothic"/>
              <a:buChar char="•"/>
              <a:defRPr b="0" i="0" sz="1800" u="none" cap="none" strike="noStrike">
                <a:solidFill>
                  <a:schemeClr val="accent4"/>
                </a:solidFill>
                <a:latin typeface="BIZ UDPGothic"/>
                <a:ea typeface="BIZ UDPGothic"/>
                <a:cs typeface="BIZ UDPGothic"/>
                <a:sym typeface="BIZ UDPGothic"/>
              </a:defRPr>
            </a:lvl5pPr>
            <a:lvl6pPr indent="-342900" lvl="5" marL="2743200" marR="0" rtl="0" algn="l">
              <a:lnSpc>
                <a:spcPct val="90000"/>
              </a:lnSpc>
              <a:spcBef>
                <a:spcPts val="500"/>
              </a:spcBef>
              <a:spcAft>
                <a:spcPts val="0"/>
              </a:spcAft>
              <a:buClr>
                <a:schemeClr val="accent4"/>
              </a:buClr>
              <a:buSzPts val="1800"/>
              <a:buFont typeface="BIZ UDPGothic"/>
              <a:buChar char="•"/>
              <a:defRPr b="0" i="0" sz="1800" u="none" cap="none" strike="noStrike">
                <a:solidFill>
                  <a:schemeClr val="accent4"/>
                </a:solidFill>
                <a:latin typeface="BIZ UDPGothic"/>
                <a:ea typeface="BIZ UDPGothic"/>
                <a:cs typeface="BIZ UDPGothic"/>
                <a:sym typeface="BIZ UDPGothic"/>
              </a:defRPr>
            </a:lvl6pPr>
            <a:lvl7pPr indent="-342900" lvl="6" marL="3200400" marR="0" rtl="0" algn="l">
              <a:lnSpc>
                <a:spcPct val="90000"/>
              </a:lnSpc>
              <a:spcBef>
                <a:spcPts val="500"/>
              </a:spcBef>
              <a:spcAft>
                <a:spcPts val="0"/>
              </a:spcAft>
              <a:buClr>
                <a:schemeClr val="accent4"/>
              </a:buClr>
              <a:buSzPts val="1800"/>
              <a:buFont typeface="BIZ UDPGothic"/>
              <a:buChar char="•"/>
              <a:defRPr b="0" i="0" sz="1800" u="none" cap="none" strike="noStrike">
                <a:solidFill>
                  <a:schemeClr val="accent4"/>
                </a:solidFill>
                <a:latin typeface="BIZ UDPGothic"/>
                <a:ea typeface="BIZ UDPGothic"/>
                <a:cs typeface="BIZ UDPGothic"/>
                <a:sym typeface="BIZ UDPGothic"/>
              </a:defRPr>
            </a:lvl7pPr>
            <a:lvl8pPr indent="-342900" lvl="7" marL="3657600" marR="0" rtl="0" algn="l">
              <a:lnSpc>
                <a:spcPct val="90000"/>
              </a:lnSpc>
              <a:spcBef>
                <a:spcPts val="500"/>
              </a:spcBef>
              <a:spcAft>
                <a:spcPts val="0"/>
              </a:spcAft>
              <a:buClr>
                <a:schemeClr val="accent4"/>
              </a:buClr>
              <a:buSzPts val="1800"/>
              <a:buFont typeface="BIZ UDPGothic"/>
              <a:buChar char="•"/>
              <a:defRPr b="0" i="0" sz="1800" u="none" cap="none" strike="noStrike">
                <a:solidFill>
                  <a:schemeClr val="accent4"/>
                </a:solidFill>
                <a:latin typeface="BIZ UDPGothic"/>
                <a:ea typeface="BIZ UDPGothic"/>
                <a:cs typeface="BIZ UDPGothic"/>
                <a:sym typeface="BIZ UDPGothic"/>
              </a:defRPr>
            </a:lvl8pPr>
            <a:lvl9pPr indent="-342900" lvl="8" marL="4114800" marR="0" rtl="0" algn="l">
              <a:lnSpc>
                <a:spcPct val="90000"/>
              </a:lnSpc>
              <a:spcBef>
                <a:spcPts val="500"/>
              </a:spcBef>
              <a:spcAft>
                <a:spcPts val="0"/>
              </a:spcAft>
              <a:buClr>
                <a:schemeClr val="accent4"/>
              </a:buClr>
              <a:buSzPts val="1800"/>
              <a:buFont typeface="BIZ UDPGothic"/>
              <a:buChar char="•"/>
              <a:defRPr b="0" i="0" sz="1800" u="none" cap="none" strike="noStrike">
                <a:solidFill>
                  <a:schemeClr val="accent4"/>
                </a:solidFill>
                <a:latin typeface="BIZ UDPGothic"/>
                <a:ea typeface="BIZ UDPGothic"/>
                <a:cs typeface="BIZ UDPGothic"/>
                <a:sym typeface="BIZ UDPGothic"/>
              </a:defRPr>
            </a:lvl9pPr>
          </a:lstStyle>
          <a:p/>
        </p:txBody>
      </p:sp>
      <p:sp>
        <p:nvSpPr>
          <p:cNvPr id="12" name="Google Shape;12;p4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3" name="Google Shape;13;p4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4" name="Google Shape;14;p4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BIZ UDPGothic"/>
                <a:ea typeface="BIZ UDPGothic"/>
                <a:cs typeface="BIZ UDPGothic"/>
                <a:sym typeface="BIZ UDPGothic"/>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BIZ UDPGothic"/>
                <a:ea typeface="BIZ UDPGothic"/>
                <a:cs typeface="BIZ UDPGothic"/>
                <a:sym typeface="BIZ UDPGothic"/>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BIZ UDPGothic"/>
                <a:ea typeface="BIZ UDPGothic"/>
                <a:cs typeface="BIZ UDPGothic"/>
                <a:sym typeface="BIZ UDPGothic"/>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BIZ UDPGothic"/>
                <a:ea typeface="BIZ UDPGothic"/>
                <a:cs typeface="BIZ UDPGothic"/>
                <a:sym typeface="BIZ UDPGothic"/>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BIZ UDPGothic"/>
                <a:ea typeface="BIZ UDPGothic"/>
                <a:cs typeface="BIZ UDPGothic"/>
                <a:sym typeface="BIZ UDPGothic"/>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BIZ UDPGothic"/>
                <a:ea typeface="BIZ UDPGothic"/>
                <a:cs typeface="BIZ UDPGothic"/>
                <a:sym typeface="BIZ UDPGothic"/>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BIZ UDPGothic"/>
                <a:ea typeface="BIZ UDPGothic"/>
                <a:cs typeface="BIZ UDPGothic"/>
                <a:sym typeface="BIZ UDPGothic"/>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BIZ UDPGothic"/>
                <a:ea typeface="BIZ UDPGothic"/>
                <a:cs typeface="BIZ UDPGothic"/>
                <a:sym typeface="BIZ UDPGothic"/>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BIZ UDPGothic"/>
                <a:ea typeface="BIZ UDPGothic"/>
                <a:cs typeface="BIZ UDPGothic"/>
                <a:sym typeface="BIZ UDPGothic"/>
              </a:defRPr>
            </a:lvl9pPr>
          </a:lstStyle>
          <a:p>
            <a:pPr indent="0" lvl="0" marL="0" rtl="0" algn="r">
              <a:spcBef>
                <a:spcPts val="0"/>
              </a:spcBef>
              <a:spcAft>
                <a:spcPts val="0"/>
              </a:spcAft>
              <a:buNone/>
            </a:pPr>
            <a:fld id="{00000000-1234-1234-1234-123412341234}" type="slidenum">
              <a:rPr lang="ja-JP"/>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2.jpg"/><Relationship Id="rId4" Type="http://schemas.openxmlformats.org/officeDocument/2006/relationships/image" Target="../media/image9.png"/><Relationship Id="rId5" Type="http://schemas.openxmlformats.org/officeDocument/2006/relationships/image" Target="../media/image1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5.pn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4.png"/><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3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9.png"/><Relationship Id="rId4" Type="http://schemas.openxmlformats.org/officeDocument/2006/relationships/image" Target="../media/image16.png"/><Relationship Id="rId5" Type="http://schemas.openxmlformats.org/officeDocument/2006/relationships/image" Target="../media/image17.png"/><Relationship Id="rId6" Type="http://schemas.openxmlformats.org/officeDocument/2006/relationships/image" Target="../media/image18.png"/><Relationship Id="rId7" Type="http://schemas.openxmlformats.org/officeDocument/2006/relationships/image" Target="../media/image32.png"/></Relationships>
</file>

<file path=ppt/slides/_rels/slide16.xml.rels><?xml version="1.0" encoding="UTF-8" standalone="yes"?><Relationships xmlns="http://schemas.openxmlformats.org/package/2006/relationships"><Relationship Id="rId10" Type="http://schemas.openxmlformats.org/officeDocument/2006/relationships/image" Target="../media/image26.png"/><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25.png"/><Relationship Id="rId4" Type="http://schemas.openxmlformats.org/officeDocument/2006/relationships/image" Target="../media/image21.png"/><Relationship Id="rId9" Type="http://schemas.openxmlformats.org/officeDocument/2006/relationships/image" Target="../media/image13.png"/><Relationship Id="rId5" Type="http://schemas.openxmlformats.org/officeDocument/2006/relationships/image" Target="../media/image22.png"/><Relationship Id="rId6" Type="http://schemas.openxmlformats.org/officeDocument/2006/relationships/image" Target="../media/image24.png"/><Relationship Id="rId7" Type="http://schemas.openxmlformats.org/officeDocument/2006/relationships/image" Target="../media/image34.png"/><Relationship Id="rId8" Type="http://schemas.openxmlformats.org/officeDocument/2006/relationships/image" Target="../media/image2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40.png"/><Relationship Id="rId4" Type="http://schemas.openxmlformats.org/officeDocument/2006/relationships/image" Target="../media/image4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2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4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34.png"/><Relationship Id="rId4" Type="http://schemas.openxmlformats.org/officeDocument/2006/relationships/image" Target="../media/image24.png"/><Relationship Id="rId5" Type="http://schemas.openxmlformats.org/officeDocument/2006/relationships/image" Target="../media/image43.png"/><Relationship Id="rId6" Type="http://schemas.openxmlformats.org/officeDocument/2006/relationships/image" Target="../media/image4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4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8.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3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3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 Id="rId3" Type="http://schemas.openxmlformats.org/officeDocument/2006/relationships/image" Target="../media/image39.jpg"/><Relationship Id="rId4" Type="http://schemas.openxmlformats.org/officeDocument/2006/relationships/image" Target="../media/image9.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 Id="rId3" Type="http://schemas.openxmlformats.org/officeDocument/2006/relationships/image" Target="../media/image45.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 Id="rId3" Type="http://schemas.openxmlformats.org/officeDocument/2006/relationships/image" Target="../media/image12.jpg"/><Relationship Id="rId4" Type="http://schemas.openxmlformats.org/officeDocument/2006/relationships/image" Target="../media/image9.png"/><Relationship Id="rId5" Type="http://schemas.openxmlformats.org/officeDocument/2006/relationships/image" Target="../media/image1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png"/><Relationship Id="rId4" Type="http://schemas.openxmlformats.org/officeDocument/2006/relationships/image" Target="../media/image20.png"/><Relationship Id="rId5" Type="http://schemas.openxmlformats.org/officeDocument/2006/relationships/image" Target="../media/image4.png"/><Relationship Id="rId6" Type="http://schemas.openxmlformats.org/officeDocument/2006/relationships/image" Target="../media/image7.png"/><Relationship Id="rId7" Type="http://schemas.openxmlformats.org/officeDocument/2006/relationships/image" Target="../media/image8.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0.jpg"/></Relationships>
</file>

<file path=ppt/slides/slide1.xml><?xml version="1.0" encoding="utf-8"?>
<ns0:sld xmlns:ns0="http://schemas.openxmlformats.org/presentationml/2006/main" xmlns:ns1="http://schemas.openxmlformats.org/drawingml/2006/main" xmlns:ns2="http://schemas.openxmlformats.org/officeDocument/2006/relationships">
  <ns0:cSld>
    <ns0:spTree>
      <ns0:nvGrpSpPr>
        <ns0:cNvPr id="91" name="Shape 91"/>
        <ns0:cNvGrpSpPr/>
        <ns0:nvPr/>
      </ns0:nvGrpSpPr>
      <ns0:grpSpPr>
        <ns1:xfrm>
          <ns1:off x="0" y="0"/>
          <ns1:ext cx="0" cy="0"/>
          <ns1:chOff x="0" y="0"/>
          <ns1:chExt cx="0" cy="0"/>
        </ns1:xfrm>
      </ns0:grpSpPr>
      <ns0:pic>
        <ns0:nvPicPr>
          <ns0:cNvPr descr="背景パターン" id="92" name="Google Shape;92;p1"/>
          <ns0:cNvPicPr preferRelativeResize="0"/>
          <ns0:nvPr/>
        </ns0:nvPicPr>
        <ns0:blipFill rotWithShape="1">
          <ns1:blip ns2:embed="rId3">
            <ns1:alphaModFix/>
          </ns1:blip>
          <ns1:srcRect b="0" l="0" r="0" t="0"/>
          <ns1:stretch/>
        </ns0:blipFill>
        <ns0:spPr>
          <ns1:xfrm>
            <ns1:off x="0" y="0"/>
            <ns1:ext cx="12278386" cy="6858000"/>
          </ns1:xfrm>
          <ns1:prstGeom prst="rect">
            <ns1:avLst/>
          </ns1:prstGeom>
          <ns1:noFill/>
          <ns1:ln>
            <ns1:noFill/>
          </ns1:ln>
        </ns0:spPr>
      </ns0:pic>
      <ns0:grpSp>
        <ns0:nvGrpSpPr>
          <ns0:cNvPr id="93" name="Google Shape;93;p1"/>
          <ns0:cNvGrpSpPr/>
          <ns0:nvPr/>
        </ns0:nvGrpSpPr>
        <ns0:grpSpPr>
          <ns1:xfrm>
            <ns1:off x="3605535" y="4582570"/>
            <ns1:ext cx="7456473" cy="907621"/>
            <ns1:chOff x="1460591" y="5342640"/>
            <ns1:chExt cx="9380206" cy="1145208"/>
          </ns1:xfrm>
        </ns0:grpSpPr>
        <ns0:grpSp>
          <ns0:nvGrpSpPr>
            <ns0:cNvPr id="94" name="Google Shape;94;p1"/>
            <ns0:cNvGrpSpPr/>
            <ns0:nvPr/>
          </ns0:nvGrpSpPr>
          <ns0:grpSpPr>
            <ns1:xfrm>
              <ns1:off x="1460591" y="5342641"/>
              <ns1:ext cx="2539613" cy="812320"/>
              <ns1:chOff x="1326772" y="5067191"/>
              <ns1:chExt cx="2539613" cy="812320"/>
            </ns1:xfrm>
          </ns0:grpSpPr>
          <ns0:pic>
            <ns0:nvPicPr>
              <ns0:cNvPr descr="ロゴ&#10;&#10;自動的に生成された説明" id="95" name="Google Shape;95;p1"/>
              <ns0:cNvPicPr preferRelativeResize="0"/>
              <ns0:nvPr/>
            </ns0:nvPicPr>
            <ns0:blipFill rotWithShape="1">
              <ns1:blip ns2:embed="rId4">
                <ns1:alphaModFix/>
              </ns1:blip>
              <ns1:srcRect b="0" l="0" r="0" t="0"/>
              <ns1:stretch/>
            </ns0:blipFill>
            <ns0:spPr>
              <ns1:xfrm>
                <ns1:off x="1326772" y="5067191"/>
                <ns1:ext cx="718658" cy="803387"/>
              </ns1:xfrm>
              <ns1:prstGeom prst="rect">
                <ns1:avLst/>
              </ns1:prstGeom>
              <ns1:noFill/>
              <ns1:ln>
                <ns1:noFill/>
              </ns1:ln>
              <ns1:effectLst>
                <ns1:outerShdw blurRad="50800" rotWithShape="0" algn="t" dir="5400000" dist="38100">
                  <ns1:srgbClr val="000000">
                    <ns1:alpha val="40000"/>
                  </ns1:srgbClr>
                </ns1:outerShdw>
              </ns1:effectLst>
            </ns0:spPr>
          </ns0:pic>
          <ns0:sp>
            <ns0:nvSpPr>
              <ns0:cNvPr id="96" name="Google Shape;96;p1"/>
              <ns0:cNvSpPr txBox="1"/>
              <ns0:nvPr/>
            </ns0:nvSpPr>
            <ns0:spPr>
              <ns1:xfrm>
                <ns1:off x="2057719" y="5161128"/>
                <ns1:ext cx="1808666" cy="718383"/>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600"/>
                  <ns1:buFont typeface="Arial"/>
                  <ns1:buNone/>
                </ns1:pPr>
                <ns1:r>
                  <ns1:rPr b="1" i="0" lang="ja-JP" sz="1100" u="none" cap="none" strike="noStrike">
                    <ns1:solidFill>
                      <ns1:schemeClr val="lt1"/>
                    </ns1:solidFill>
                    <ns1:latin typeface="BIZ UDPGothic"/>
                    <ns1:ea typeface="BIZ UDPGothic"/>
                    <ns1:cs typeface="BIZ UDPGothic"/>
                    <ns1:sym typeface="BIZ UDPGothic"/>
                  </ns1:rPr>
                  <ns1:t>Seminars strong in attracting customers</ns1:t>
                </ns1:r>
                <ns1:endParaRPr b="1" i="0" sz="1100" u="none" cap="none" strike="noStrike">
                  <ns1:solidFill>
                    <ns1:schemeClr val="lt1"/>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600"/>
                  <ns1:buFont typeface="Arial"/>
                  <ns1:buNone/>
                </ns1:pPr>
                <ns1:r>
                  <ns1:rPr b="1" i="0" lang="ja-JP" sz="2000" u="none" cap="none" strike="noStrike">
                    <ns1:solidFill>
                      <ns1:schemeClr val="lt1"/>
                    </ns1:solidFill>
                    <ns1:latin typeface="BIZ UDPGothic"/>
                    <ns1:ea typeface="BIZ UDPGothic"/>
                    <ns1:cs typeface="BIZ UDPGothic"/>
                    <ns1:sym typeface="BIZ UDPGothic"/>
                  </ns1:rPr>
                  <ns1:t>No.1</ns1:t>
                </ns1:r>
                <ns1:endParaRPr b="1" i="0" sz="2000" u="none" cap="none" strike="noStrike">
                  <ns1:solidFill>
                    <ns1:schemeClr val="lt1"/>
                  </ns1:solidFill>
                  <ns1:latin typeface="BIZ UDPGothic"/>
                  <ns1:ea typeface="BIZ UDPGothic"/>
                  <ns1:cs typeface="BIZ UDPGothic"/>
                  <ns1:sym typeface="BIZ UDPGothic"/>
                </ns1:endParaRPr>
              </ns1:p>
            </ns0:txBody>
          </ns0:sp>
        </ns0:grpSp>
        <ns0:grpSp>
          <ns0:nvGrpSpPr>
            <ns0:cNvPr id="97" name="Google Shape;97;p1"/>
            <ns0:cNvGrpSpPr/>
            <ns0:nvPr/>
          </ns0:nvGrpSpPr>
          <ns0:grpSpPr>
            <ns1:xfrm>
              <ns1:off x="4099023" y="5342640"/>
              <ns1:ext cx="3845154" cy="812320"/>
              <ns1:chOff x="4326716" y="5067190"/>
              <ns1:chExt cx="3845154" cy="812320"/>
            </ns1:xfrm>
          </ns0:grpSpPr>
          <ns0:pic>
            <ns0:nvPicPr>
              <ns0:cNvPr descr="ロゴ&#10;&#10;自動的に生成された説明" id="98" name="Google Shape;98;p1"/>
              <ns0:cNvPicPr preferRelativeResize="0"/>
              <ns0:nvPr/>
            </ns0:nvPicPr>
            <ns0:blipFill rotWithShape="1">
              <ns1:blip ns2:embed="rId4">
                <ns1:alphaModFix/>
              </ns1:blip>
              <ns1:srcRect b="0" l="0" r="0" t="0"/>
              <ns1:stretch/>
            </ns0:blipFill>
            <ns0:spPr>
              <ns1:xfrm>
                <ns1:off x="4326716" y="5067190"/>
                <ns1:ext cx="718659" cy="803388"/>
              </ns1:xfrm>
              <ns1:prstGeom prst="rect">
                <ns1:avLst/>
              </ns1:prstGeom>
              <ns1:noFill/>
              <ns1:ln>
                <ns1:noFill/>
              </ns1:ln>
              <ns1:effectLst>
                <ns1:outerShdw blurRad="50800" rotWithShape="0" algn="t" dir="5400000" dist="38100">
                  <ns1:srgbClr val="000000">
                    <ns1:alpha val="40000"/>
                  </ns1:srgbClr>
                </ns1:outerShdw>
              </ns1:effectLst>
            </ns0:spPr>
          </ns0:pic>
          <ns0:sp>
            <ns0:nvSpPr>
              <ns0:cNvPr id="99" name="Google Shape;99;p1"/>
              <ns0:cNvSpPr txBox="1"/>
              <ns0:nvPr/>
            </ns0:nvSpPr>
            <ns0:spPr>
              <ns1:xfrm>
                <ns1:off x="5071079" y="5161127"/>
                <ns1:ext cx="3100791" cy="718383"/>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600"/>
                  <ns1:buFont typeface="Arial"/>
                  <ns1:buNone/>
                </ns1:pPr>
                <ns1:r>
                  <ns1:rPr b="1" i="0" lang="ja-JP" sz="1100" u="none" cap="none" strike="noStrike">
                    <ns1:solidFill>
                      <ns1:schemeClr val="lt1"/>
                    </ns1:solidFill>
                    <ns1:latin typeface="BIZ UDPGothic"/>
                    <ns1:ea typeface="BIZ UDPGothic"/>
                    <ns1:cs typeface="BIZ UDPGothic"/>
                    <ns1:sym typeface="BIZ UDPGothic"/>
                  </ns1:rPr>
                  <ns1:t>Seminars strong in acquiring new business negotiations</ns1:t>
                </ns1:r>
                <ns1:endParaRPr b="1" i="0" sz="1100" u="none" cap="none" strike="noStrike">
                  <ns1:solidFill>
                    <ns1:schemeClr val="lt1"/>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600"/>
                  <ns1:buFont typeface="Arial"/>
                  <ns1:buNone/>
                </ns1:pPr>
                <ns1:r>
                  <ns1:rPr b="1" i="0" lang="ja-JP" sz="2000" u="none" cap="none" strike="noStrike">
                    <ns1:solidFill>
                      <ns1:schemeClr val="lt1"/>
                    </ns1:solidFill>
                    <ns1:latin typeface="BIZ UDPGothic"/>
                    <ns1:ea typeface="BIZ UDPGothic"/>
                    <ns1:cs typeface="BIZ UDPGothic"/>
                    <ns1:sym typeface="BIZ UDPGothic"/>
                  </ns1:rPr>
                  <ns1:t>No.1</ns1:t>
                </ns1:r>
                <ns1:endParaRPr b="1" i="0" sz="2000" u="none" cap="none" strike="noStrike">
                  <ns1:solidFill>
                    <ns1:schemeClr val="lt1"/>
                  </ns1:solidFill>
                  <ns1:latin typeface="BIZ UDPGothic"/>
                  <ns1:ea typeface="BIZ UDPGothic"/>
                  <ns1:cs typeface="BIZ UDPGothic"/>
                  <ns1:sym typeface="BIZ UDPGothic"/>
                </ns1:endParaRPr>
              </ns1:p>
            </ns0:txBody>
          </ns0:sp>
        </ns0:grpSp>
        <ns0:grpSp>
          <ns0:nvGrpSpPr>
            <ns0:cNvPr id="100" name="Google Shape;100;p1"/>
            <ns0:cNvGrpSpPr/>
            <ns0:nvPr/>
          </ns0:nvGrpSpPr>
          <ns0:grpSpPr>
            <ns1:xfrm>
              <ns1:off x="7604531" y="5342641"/>
              <ns1:ext cx="2898584" cy="812320"/>
              <ns1:chOff x="8374484" y="5067191"/>
              <ns1:chExt cx="2898584" cy="812320"/>
            </ns1:xfrm>
          </ns0:grpSpPr>
          <ns0:pic>
            <ns0:nvPicPr>
              <ns0:cNvPr descr="ロゴ&#10;&#10;自動的に生成された説明" id="101" name="Google Shape;101;p1"/>
              <ns0:cNvPicPr preferRelativeResize="0"/>
              <ns0:nvPr/>
            </ns0:nvPicPr>
            <ns0:blipFill rotWithShape="1">
              <ns1:blip ns2:embed="rId4">
                <ns1:alphaModFix/>
              </ns1:blip>
              <ns1:srcRect b="0" l="0" r="0" t="0"/>
              <ns1:stretch/>
            </ns0:blipFill>
            <ns0:spPr>
              <ns1:xfrm>
                <ns1:off x="8374484" y="5067191"/>
                <ns1:ext cx="718658" cy="803387"/>
              </ns1:xfrm>
              <ns1:prstGeom prst="rect">
                <ns1:avLst/>
              </ns1:prstGeom>
              <ns1:noFill/>
              <ns1:ln>
                <ns1:noFill/>
              </ns1:ln>
              <ns1:effectLst>
                <ns1:outerShdw blurRad="50800" rotWithShape="0" algn="t" dir="5400000" dist="38100">
                  <ns1:srgbClr val="000000">
                    <ns1:alpha val="40000"/>
                  </ns1:srgbClr>
                </ns1:outerShdw>
              </ns1:effectLst>
            </ns0:spPr>
          </ns0:pic>
          <ns0:sp>
            <ns0:nvSpPr>
              <ns0:cNvPr id="102" name="Google Shape;102;p1"/>
              <ns0:cNvSpPr txBox="1"/>
              <ns0:nvPr/>
            </ns0:nvSpPr>
            <ns0:spPr>
              <ns1:xfrm>
                <ns1:off x="9115408" y="5161128"/>
                <ns1:ext cx="2157660" cy="718383"/>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600"/>
                  <ns1:buFont typeface="Arial"/>
                  <ns1:buNone/>
                </ns1:pPr>
                <ns1:r>
                  <ns1:rPr b="1" i="0" lang="ja-JP" sz="1100" u="none" cap="none" strike="noStrike">
                    <ns1:solidFill>
                      <ns1:schemeClr val="lt1"/>
                    </ns1:solidFill>
                    <ns1:latin typeface="BIZ UDPGothic"/>
                    <ns1:ea typeface="BIZ UDPGothic"/>
                    <ns1:cs typeface="BIZ UDPGothic"/>
                    <ns1:sym typeface="BIZ UDPGothic"/>
                  </ns1:rPr>
                  <ns1:t>Seminars chosen by IT managers</ns1:t>
                </ns1:r>
                <ns1:endParaRPr b="1" i="0" sz="1100" u="none" cap="none" strike="noStrike">
                  <ns1:solidFill>
                    <ns1:schemeClr val="lt1"/>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600"/>
                  <ns1:buFont typeface="Arial"/>
                  <ns1:buNone/>
                </ns1:pPr>
                <ns1:r>
                  <ns1:rPr b="1" i="0" lang="ja-JP" sz="2000" u="none" cap="none" strike="noStrike">
                    <ns1:solidFill>
                      <ns1:schemeClr val="lt1"/>
                    </ns1:solidFill>
                    <ns1:latin typeface="BIZ UDPGothic"/>
                    <ns1:ea typeface="BIZ UDPGothic"/>
                    <ns1:cs typeface="BIZ UDPGothic"/>
                    <ns1:sym typeface="BIZ UDPGothic"/>
                  </ns1:rPr>
                  <ns1:t>No.1</ns1:t>
                </ns1:r>
                <ns1:endParaRPr b="1" i="0" sz="2000" u="none" cap="none" strike="noStrike">
                  <ns1:solidFill>
                    <ns1:schemeClr val="lt1"/>
                  </ns1:solidFill>
                  <ns1:latin typeface="BIZ UDPGothic"/>
                  <ns1:ea typeface="BIZ UDPGothic"/>
                  <ns1:cs typeface="BIZ UDPGothic"/>
                  <ns1:sym typeface="BIZ UDPGothic"/>
                </ns1:endParaRPr>
              </ns1:p>
            </ns0:txBody>
          </ns0:sp>
        </ns0:grpSp>
        <ns0:sp>
          <ns0:nvSpPr>
            <ns0:cNvPr id="103" name="Google Shape;103;p1"/>
            <ns0:cNvSpPr txBox="1"/>
            <ns0:nvPr/>
          </ns0:nvSpPr>
          <ns0:spPr>
            <ns1:xfrm>
              <ns1:off x="6365812" y="6235477"/>
              <ns1:ext cx="4474985" cy="252371"/>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700"/>
                <ns1:buFont typeface="Arial"/>
                <ns1:buNone/>
              </ns1:pPr>
              <ns1:r>
                <ns1:rPr b="0" i="0" lang="ja-JP" sz="700" u="none" cap="none" strike="noStrike">
                  <ns1:solidFill>
                    <ns1:srgbClr val="C3D2F7"/>
                  </ns1:solidFill>
                  <ns1:latin typeface="BIZ UDPGothic"/>
                  <ns1:ea typeface="BIZ UDPGothic"/>
                  <ns1:cs typeface="BIZ UDPGothic"/>
                  <ns1:sym typeface="BIZ UDPGothic"/>
                </ns1:rPr>
                <ns1:t>Survey by Japan Marketing Research Organization: 2021 service comparison impression survey</ns1:t>
              </ns1:r>
              <ns1:endParaRPr b="0" i="0" sz="1400" u="none" cap="none" strike="noStrike">
                <ns1:solidFill>
                  <ns1:srgbClr val="C3D2F7"/>
                </ns1:solidFill>
                <ns1:latin typeface="BIZ UDPGothic"/>
                <ns1:ea typeface="BIZ UDPGothic"/>
                <ns1:cs typeface="BIZ UDPGothic"/>
                <ns1:sym typeface="BIZ UDPGothic"/>
              </ns1:endParaRPr>
            </ns1:p>
          </ns0:txBody>
        </ns0:sp>
      </ns0:grpSp>
      <ns0:pic>
        <ns0:nvPicPr>
          <ns0:cNvPr descr="黒い背景に白い文字がある&#10;&#10;中程度の精度で自動的に生成された説明" id="104" name="Google Shape;104;p1"/>
          <ns0:cNvPicPr preferRelativeResize="0"/>
          <ns0:nvPr/>
        </ns0:nvPicPr>
        <ns0:blipFill rotWithShape="1">
          <ns1:blip ns2:embed="rId5">
            <ns1:alphaModFix/>
          </ns1:blip>
          <ns1:srcRect b="0" l="0" r="0" t="0"/>
          <ns1:stretch/>
        </ns0:blipFill>
        <ns0:spPr>
          <ns1:xfrm>
            <ns1:off x="739971" y="1349444"/>
            <ns1:ext cx="3224904" cy="3224904"/>
          </ns1:xfrm>
          <ns1:prstGeom prst="rect">
            <ns1:avLst/>
          </ns1:prstGeom>
          <ns1:noFill/>
          <ns1:ln>
            <ns1:noFill/>
          </ns1:ln>
        </ns0:spPr>
      </ns0:pic>
      <ns0:sp>
        <ns0:nvSpPr>
          <ns0:cNvPr id="105" name="Google Shape;105;p1"/>
          <ns0:cNvSpPr txBox="1"/>
          <ns0:nvPr>
            <ns0:ph type="ctrTitle"/>
          </ns0:nvPr>
        </ns0:nvSpPr>
        <ns0:spPr>
          <ns1:xfrm>
            <ns1:off x="3750500" y="2705929"/>
            <ns1:ext cx="7225176" cy="1602700"/>
          </ns1:xfrm>
          <ns1:prstGeom prst="rect">
            <ns1:avLst/>
          </ns1:prstGeom>
          <ns1:noFill/>
          <ns1:ln>
            <ns1:noFill/>
          </ns1:ln>
        </ns0:spPr>
        <ns0:txBody>
          <ns1:bodyPr anchorCtr="0" anchor="b" bIns="45700" lIns="91425" spcFirstLastPara="1" rIns="91425" wrap="square" tIns="45700">
            <ns1:noAutofit/>
          </ns1:bodyPr>
          <ns1:lstStyle/>
          <ns1:p>
            <ns1:pPr indent="0" lvl="0" marL="0" rtl="0" algn="l">
              <ns1:lnSpc>
                <ns1:spcPct val="100000"/>
              </ns1:lnSpc>
              <ns1:spcBef>
                <ns1:spcPts val="0"/>
              </ns1:spcBef>
              <ns1:spcAft>
                <ns1:spcPts val="0"/>
              </ns1:spcAft>
              <ns1:buSzPts val="6000"/>
              <ns1:buNone/>
            </ns1:pPr>
            <ns1:r>
              <ns1:rPr b="1" lang="ja-JP" sz="3600">
                <ns1:solidFill>
                  <ns1:schemeClr val="lt1"/>
                </ns1:solidFill>
                <ns1:latin typeface="BIZ UDPGothic"/>
                <ns1:ea typeface="BIZ UDPGothic"/>
                <ns1:cs typeface="BIZ UDPGothic"/>
                <ns1:sym typeface="BIZ UDPGothic"/>
              </ns1:rPr>
              <ns1:t>"Serious"</ns1:t>
            </ns1:r>
            <ns1:r>
              <ns1:rPr b="1" lang="ja-JP" sz="2400">
                <ns1:solidFill>
                  <ns1:schemeClr val="lt1"/>
                </ns1:solidFill>
                <ns1:latin typeface="BIZ UDPGothic"/>
                <ns1:ea typeface="BIZ UDPGothic"/>
                <ns1:cs typeface="BIZ UDPGothic"/>
                <ns1:sym typeface="BIZ UDPGothic"/>
              </ns1:rPr>
              <ns1:t> B2B mark</ns1:t>
            </ns1:r>
            <ns1:r>
              <ns1:rPr b="1" lang="ja-JP" sz="3600">
                <ns1:solidFill>
                  <ns1:schemeClr val="lt1"/>
                </ns1:solidFill>
                <ns1:latin typeface="BIZ UDPGothic"/>
                <ns1:ea typeface="BIZ UDPGothic"/>
                <ns1:cs typeface="BIZ UDPGothic"/>
                <ns1:sym typeface="BIZ UDPGothic"/>
              </ns1:rPr>
              <ns1:t>eting sup</ns1:t>
            </ns1:r>
            <ns1:br>
              <ns1:rPr b="1" lang="ja-JP" sz="3600">
                <ns1:solidFill>
                  <ns1:schemeClr val="lt1"/>
                </ns1:solidFill>
                <ns1:latin typeface="BIZ UDPGothic"/>
                <ns1:ea typeface="BIZ UDPGothic"/>
                <ns1:cs typeface="BIZ UDPGothic"/>
                <ns1:sym typeface="BIZ UDPGothic"/>
              </ns1:rPr>
            </ns1:br>
            <ns1:r>
              <ns1:rPr b="1" lang="ja-JP" sz="3600">
                <ns1:solidFill>
                  <ns1:schemeClr val="lt1"/>
                </ns1:solidFill>
                <ns1:latin typeface="BIZ UDPGothic"/>
                <ns1:ea typeface="BIZ UDPGothic"/>
                <ns1:cs typeface="BIZ UDPGothic"/>
                <ns1:sym typeface="BIZ UDPGothic"/>
              </ns1:rPr>
              <ns1:t>port star</ns1:t>
            </ns1:r>
            <ns1:r>
              <ns1:rPr b="1" lang="ja-JP" sz="2400">
                <ns1:solidFill>
                  <ns1:schemeClr val="lt1"/>
                </ns1:solidFill>
                <ns1:latin typeface="BIZ UDPGothic"/>
                <ns1:ea typeface="BIZ UDPGothic"/>
                <ns1:cs typeface="BIZ UDPGothic"/>
                <ns1:sym typeface="BIZ UDPGothic"/>
              </ns1:rPr>
              <ns1:t>ting with</ns1:t>
            </ns1:r>
            <ns1:r>
              <ns1:rPr b="1" lang="ja-JP" sz="3600">
                <ns1:solidFill>
                  <ns1:schemeClr val="lt1"/>
                </ns1:solidFill>
                <ns1:latin typeface="BIZ UDPGothic"/>
                <ns1:ea typeface="BIZ UDPGothic"/>
                <ns1:cs typeface="BIZ UDPGothic"/>
                <ns1:sym typeface="BIZ UDPGothic"/>
              </ns1:rPr>
              <ns1:t> webinars</ns1:t>
            </ns1:r>
            <ns1:br>
              <ns1:rPr b="1" lang="ja-JP" sz="3600">
                <ns1:solidFill>
                  <ns1:schemeClr val="lt1"/>
                </ns1:solidFill>
                <ns1:latin typeface="BIZ UDPGothic"/>
                <ns1:ea typeface="BIZ UDPGothic"/>
                <ns1:cs typeface="BIZ UDPGothic"/>
                <ns1:sym typeface="BIZ UDPGothic"/>
              </ns1:rPr>
            </ns1:br>
            <ns1:r>
              <ns1:rPr b="1" lang="ja-JP">
                <ns1:solidFill>
                  <ns1:schemeClr val="lt1"/>
                </ns1:solidFill>
                <ns1:latin typeface="BIZ UDPGothic"/>
                <ns1:ea typeface="BIZ UDPGothic"/>
                <ns1:cs typeface="BIZ UDPGothic"/>
                <ns1:sym typeface="BIZ UDPGothic"/>
              </ns1:rPr>
              <ns1:t>: Introdu</ns1:t>
            </ns1:r>
            <ns1:r>
              <ns1:rPr b="1" lang="ja-JP" sz="2400">
                <ns1:solidFill>
                  <ns1:schemeClr val="lt1"/>
                </ns1:solidFill>
                <ns1:latin typeface="BIZ UDPGothic"/>
                <ns1:ea typeface="BIZ UDPGothic"/>
                <ns1:cs typeface="BIZ UDPGothic"/>
                <ns1:sym typeface="BIZ UDPGothic"/>
              </ns1:rPr>
              <ns1:t>ction to </ns1:t>
            </ns1:r>
            <ns1:r>
              <ns1:rPr b="1" lang="ja-JP" sz="3600">
                <ns1:solidFill>
                  <ns1:schemeClr val="lt1"/>
                </ns1:solidFill>
                <ns1:latin typeface="BIZ UDPGothic"/>
                <ns1:ea typeface="BIZ UDPGothic"/>
                <ns1:cs typeface="BIZ UDPGothic"/>
                <ns1:sym typeface="BIZ UDPGothic"/>
              </ns1:rPr>
              <ns1:t>Majisemi</ns1:t>
            </ns1:r>
            <ns1:endParaRPr>
              <ns1:latin typeface="BIZ UDPGothic"/>
              <ns1:ea typeface="BIZ UDPGothic"/>
              <ns1:cs typeface="BIZ UDPGothic"/>
              <ns1:sym typeface="BIZ UDPGothic"/>
            </ns1:endParaRPr>
          </ns1:p>
        </ns0:txBody>
      </ns0:sp>
      <ns0:sp>
        <ns0:nvSpPr>
          <ns0:cNvPr id="106" name="Google Shape;106;p1"/>
          <ns0:cNvSpPr txBox="1"/>
          <ns0:nvPr/>
        </ns0:nvSpPr>
        <ns0:spPr>
          <ns1:xfrm>
            <ns1:off x="3750500" y="1471868"/>
            <ns1:ext cx="7225176" cy="558799"/>
          </ns1:xfrm>
          <ns1:prstGeom prst="rect">
            <ns1:avLst/>
          </ns1:prstGeom>
          <ns1:noFill/>
          <ns1:ln>
            <ns1:noFill/>
          </ns1:ln>
        </ns0:spPr>
        <ns0:txBody>
          <ns1:bodyPr anchorCtr="0" anchor="b" bIns="45700" lIns="91425" spcFirstLastPara="1" rIns="91425" wrap="square" tIns="45700">
            <ns1:noAutofit/>
          </ns1:bodyPr>
          <ns1:lstStyle/>
          <ns1:p>
            <ns1:pPr indent="0" lvl="0" marL="0" marR="0" rtl="0" algn="l">
              <ns1:lnSpc>
                <ns1:spcPct val="90000"/>
              </ns1:lnSpc>
              <ns1:spcBef>
                <ns1:spcPts val="0"/>
              </ns1:spcBef>
              <ns1:spcAft>
                <ns1:spcPts val="0"/>
              </ns1:spcAft>
              <ns1:buClr>
                <ns1:schemeClr val="dk1"/>
              </ns1:buClr>
              <ns1:buSzPts val="6000"/>
              <ns1:buFont typeface="Arial"/>
              <ns1:buNone/>
            </ns1:pPr>
            <ns1:r>
              <ns1:rPr b="0" i="0" lang="ja-JP" sz="2000" u="none" cap="none" strike="noStrike">
                <ns1:solidFill>
                  <ns1:schemeClr val="lt1"/>
                </ns1:solidFill>
                <ns1:latin typeface="BIZ UDPGothic"/>
                <ns1:ea typeface="BIZ UDPGothic"/>
                <ns1:cs typeface="BIZ UDPGothic"/>
                <ns1:sym typeface="BIZ UDPGothic"/>
              </ns1:rPr>
              <ns1:t>For those considering Majisemi for the first time</ns1:t>
            </ns1:r>
            <ns1:endParaRPr b="0" i="0" sz="1400" u="none" cap="none" strike="noStrike">
              <ns1:solidFill>
                <ns1:srgbClr val="000000"/>
              </ns1:solidFill>
              <ns1:latin typeface="BIZ UDPGothic"/>
              <ns1:ea typeface="BIZ UDPGothic"/>
              <ns1:cs typeface="BIZ UDPGothic"/>
              <ns1:sym typeface="BIZ UDPGothic"/>
            </ns1:endParaRPr>
          </ns1:p>
        </ns0:txBody>
      </ns0:sp>
      <ns0:cxnSp>
        <ns0:nvCxnSpPr>
          <ns0:cNvPr id="107" name="Google Shape;107;p1"/>
          <ns0:cNvCxnSpPr/>
          <ns0:nvPr/>
        </ns0:nvCxnSpPr>
        <ns0:spPr>
          <ns1:xfrm>
            <ns1:off x="3578582" y="1699591"/>
            <ns1:ext cx="0" cy="2524610"/>
          </ns1:xfrm>
          <ns1:prstGeom prst="straightConnector1">
            <ns1:avLst/>
          </ns1:prstGeom>
          <ns1:noFill/>
          <ns1:ln cap="flat" cmpd="sng" w="44450">
            <ns1:solidFill>
              <ns1:schemeClr val="lt1"/>
            </ns1:solidFill>
            <ns1:prstDash val="solid"/>
            <ns1:round/>
            <ns1:headEnd len="sm" w="sm" type="none"/>
            <ns1:tailEnd len="sm" w="sm" type="none"/>
          </ns1:ln>
        </ns0:spPr>
      </ns0:cxnSp>
    </ns0:spTree>
  </ns0:cSld>
  <ns0:clrMapOvr>
    <ns1:masterClrMapping/>
  </ns0:clrMapOvr>
</ns0:sld>
</file>

<file path=ppt/slides/slide10.xml><?xml version="1.0" encoding="utf-8"?>
<ns0:sld xmlns:ns0="http://schemas.openxmlformats.org/presentationml/2006/main" xmlns:ns1="http://schemas.openxmlformats.org/drawingml/2006/main" xmlns:ns2="http://schemas.openxmlformats.org/officeDocument/2006/relationships">
  <ns0:cSld>
    <ns0:spTree>
      <ns0:nvGrpSpPr>
        <ns0:cNvPr id="276" name="Shape 276"/>
        <ns0:cNvGrpSpPr/>
        <ns0:nvPr/>
      </ns0:nvGrpSpPr>
      <ns0:grpSpPr>
        <ns1:xfrm>
          <ns1:off x="0" y="0"/>
          <ns1:ext cx="0" cy="0"/>
          <ns1:chOff x="0" y="0"/>
          <ns1:chExt cx="0" cy="0"/>
        </ns1:xfrm>
      </ns0:grpSpPr>
      <ns0:cxnSp>
        <ns0:nvCxnSpPr>
          <ns0:cNvPr id="277" name="Google Shape;277;p10"/>
          <ns0:cNvCxnSpPr/>
          <ns0:nvPr/>
        </ns0:nvCxnSpPr>
        <ns0:spPr>
          <ns1:xfrm>
            <ns1:off x="6350" y="799793"/>
            <ns1:ext cx="1218565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278" name="Google Shape;278;p10"/>
          <ns0:cNvSpPr/>
          <ns0:nvPr/>
        </ns0:nvSpPr>
        <ns0:spPr>
          <ns1:xfrm>
            <ns1:off x="12028601" y="-536"/>
            <ns1:ext cx="163399" cy="800325"/>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279" name="Google Shape;279;p10"/>
          <ns0:cNvSpPr txBox="1"/>
          <ns0:nvPr/>
        </ns0:nvSpPr>
        <ns0:spPr>
          <ns1:xfrm>
            <ns1:off x="446314" y="101428"/>
            <ns1:ext cx="8529104" cy="586088"/>
          </ns1:xfrm>
          <ns1:prstGeom prst="rect">
            <ns1:avLst/>
          </ns1:prstGeom>
          <ns1:noFill/>
          <ns1:ln>
            <ns1:noFill/>
          </ns1:ln>
        </ns0:spPr>
        <ns0:txBody>
          <ns1:bodyPr anchorCtr="0" anchor="ctr"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2800" u="none" cap="none" strike="noStrike">
                <ns1:solidFill>
                  <ns1:schemeClr val="accent4"/>
                </ns1:solidFill>
                <ns1:latin typeface="BIZ UDPGothic"/>
                <ns1:ea typeface="BIZ UDPGothic"/>
                <ns1:cs typeface="BIZ UDPGothic"/>
                <ns1:sym typeface="BIZ UDPGothic"/>
              </ns1:rPr>
              <ns1:t>Support for expansion into Southeast Asia using webinars</ns1:t>
            </ns1:r>
            <ns1:endParaRPr b="1" i="0" sz="2000" u="none" cap="none" strike="noStrike">
              <ns1:solidFill>
                <ns1:schemeClr val="accent4"/>
              </ns1:solidFill>
              <ns1:latin typeface="BIZ UDPGothic"/>
              <ns1:ea typeface="BIZ UDPGothic"/>
              <ns1:cs typeface="BIZ UDPGothic"/>
              <ns1:sym typeface="BIZ UDPGothic"/>
            </ns1:endParaRPr>
          </ns1:p>
        </ns0:txBody>
      </ns0:sp>
      <ns0:sp>
        <ns0:nvSpPr>
          <ns0:cNvPr id="280" name="Google Shape;280;p10"/>
          <ns0:cNvSpPr txBox="1"/>
          <ns0:nvPr/>
        </ns0:nvSpPr>
        <ns0:spPr>
          <ns1:xfrm>
            <ns1:off x="10442876" y="254124"/>
            <ns1:ext cx="1542600" cy="288052"/>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5555"/>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planning</ns1:t>
            </ns1:r>
            <ns1:endParaRPr b="0" i="0" sz="1200" u="none" cap="none" strike="noStrike">
              <ns1:solidFill>
                <ns1:srgbClr val="163F9B"/>
              </ns1:solidFill>
              <ns1:latin typeface="BIZ UDPGothic"/>
              <ns1:ea typeface="BIZ UDPGothic"/>
              <ns1:cs typeface="BIZ UDPGothic"/>
              <ns1:sym typeface="BIZ UDPGothic"/>
            </ns1:endParaRPr>
          </ns1:p>
        </ns0:txBody>
      </ns0:sp>
      <ns0:pic>
        <ns0:nvPicPr>
          <ns0:cNvPr id="281" name="Google Shape;281;p10"/>
          <ns0:cNvPicPr preferRelativeResize="0"/>
          <ns0:nvPr/>
        </ns0:nvPicPr>
        <ns0:blipFill rotWithShape="1">
          <ns1:blip ns2:embed="rId3">
            <ns1:alphaModFix/>
          </ns1:blip>
          <ns1:srcRect b="0" l="0" r="0" t="0"/>
          <ns1:stretch/>
        </ns0:blipFill>
        <ns0:spPr>
          <ns1:xfrm>
            <ns1:off x="338978" y="918883"/>
            <ns1:ext cx="8190863" cy="5743267"/>
          </ns1:xfrm>
          <ns1:prstGeom prst="rect">
            <ns1:avLst/>
          </ns1:prstGeom>
          <ns1:noFill/>
          <ns1:ln>
            <ns1:noFill/>
          </ns1:ln>
        </ns0:spPr>
      </ns0:pic>
      <ns0:sp>
        <ns0:nvSpPr>
          <ns0:cNvPr id="282" name="Google Shape;282;p10"/>
          <ns0:cNvSpPr txBox="1"/>
          <ns0:nvPr/>
        </ns0:nvSpPr>
        <ns0:spPr>
          <ns1:xfrm>
            <ns1:off x="8722580" y="1025502"/>
            <ns1:ext cx="3306021" cy="4631997"/>
          </ns1:xfrm>
          <ns1:prstGeom prst="rect">
            <ns1:avLst/>
          </ns1:prstGeom>
          <ns1:noFill/>
          <ns1:ln>
            <ns1:noFill/>
          </ns1:ln>
        </ns0:spPr>
        <ns0:txBody>
          <ns1:bodyPr anchorCtr="0" anchor="t" bIns="45700" lIns="91425" spcFirstLastPara="1" rIns="91425" wrap="square" tIns="45700">
            <ns1:spAutoFit/>
          </ns1:bodyPr>
          <ns1:lstStyle/>
          <ns1:p>
            <ns1:pPr indent="-342900" lvl="0" marL="342900" marR="0" rtl="0" algn="l">
              <ns1:lnSpc>
                <ns1:spcPct val="100000"/>
              </ns1:lnSpc>
              <ns1:spcBef>
                <ns1:spcPts val="600"/>
              </ns1:spcBef>
              <ns1:spcAft>
                <ns1:spcPts val="0"/>
              </ns1:spcAft>
              <ns1:buClr>
                <ns1:srgbClr val="000000"/>
              </ns1:buClr>
              <ns1:buSzPts val="1800"/>
              <ns1:buFont typeface="Noto Sans Symbols"/>
              <ns1:buChar char="✔"/>
            </ns1:pPr>
            <ns1:r>
              <ns1:rPr b="0" i="0" lang="ja-JP" sz="1800" u="none" cap="none" strike="noStrike">
                <ns1:solidFill>
                  <ns1:schemeClr val="accent4"/>
                </ns1:solidFill>
                <ns1:latin typeface="BIZ UDPGothic"/>
                <ns1:ea typeface="BIZ UDPGothic"/>
                <ns1:cs typeface="BIZ UDPGothic"/>
                <ns1:sym typeface="BIZ UDPGothic"/>
              </ns1:rPr>
              <ns1:t>Webinars can be delivered to Southeast Asia at almost the same price as for Japan.</ns1:t>
            </ns1:r>
            <ns1:endParaRPr b="0" i="0" sz="1800" u="none" cap="none" strike="noStrike">
              <ns1:solidFill>
                <ns1:schemeClr val="accent4"/>
              </ns1:solidFill>
              <ns1:latin typeface="BIZ UDPGothic"/>
              <ns1:ea typeface="BIZ UDPGothic"/>
              <ns1:cs typeface="BIZ UDPGothic"/>
              <ns1:sym typeface="BIZ UDPGothic"/>
            </ns1:endParaRPr>
          </ns1:p>
          <ns1:p>
            <ns1:pPr indent="-342900" lvl="0" marL="342900" marR="0" rtl="0" algn="l">
              <ns1:lnSpc>
                <ns1:spcPct val="100000"/>
              </ns1:lnSpc>
              <ns1:spcBef>
                <ns1:spcPts val="600"/>
              </ns1:spcBef>
              <ns1:spcAft>
                <ns1:spcPts val="0"/>
              </ns1:spcAft>
              <ns1:buClr>
                <ns1:srgbClr val="000000"/>
              </ns1:buClr>
              <ns1:buSzPts val="1800"/>
              <ns1:buFont typeface="Noto Sans Symbols"/>
              <ns1:buChar char="✔"/>
            </ns1:pPr>
            <ns1:r>
              <ns1:rPr b="0" i="0" lang="ja-JP" sz="1800" u="none" cap="none" strike="noStrike">
                <ns1:solidFill>
                  <ns1:schemeClr val="accent4"/>
                </ns1:solidFill>
                <ns1:latin typeface="BIZ UDPGothic"/>
                <ns1:ea typeface="BIZ UDPGothic"/>
                <ns1:cs typeface="BIZ UDPGothic"/>
                <ns1:sym typeface="BIZ UDPGothic"/>
              </ns1:rPr>
              <ns1:t>Your company only needs to prepare a presentation video (plus slides) in Japanese (or English).</ns1:t>
            </ns1:r>
            <ns1:endParaRPr b="0" i="0" sz="1800" u="none" cap="none" strike="noStrike">
              <ns1:solidFill>
                <ns1:schemeClr val="accent4"/>
              </ns1:solidFill>
              <ns1:latin typeface="BIZ UDPGothic"/>
              <ns1:ea typeface="BIZ UDPGothic"/>
              <ns1:cs typeface="BIZ UDPGothic"/>
              <ns1:sym typeface="BIZ UDPGothic"/>
            </ns1:endParaRPr>
          </ns1:p>
          <ns1:p>
            <ns1:pPr indent="-342900" lvl="0" marL="342900" marR="0" rtl="0" algn="l">
              <ns1:lnSpc>
                <ns1:spcPct val="100000"/>
              </ns1:lnSpc>
              <ns1:spcBef>
                <ns1:spcPts val="600"/>
              </ns1:spcBef>
              <ns1:spcAft>
                <ns1:spcPts val="0"/>
              </ns1:spcAft>
              <ns1:buClr>
                <ns1:srgbClr val="000000"/>
              </ns1:buClr>
              <ns1:buSzPts val="1800"/>
              <ns1:buFont typeface="Noto Sans Symbols"/>
              <ns1:buChar char="✔"/>
            </ns1:pPr>
            <ns1:r>
              <ns1:rPr b="0" i="0" lang="ja-JP" sz="1800" u="none" cap="none" strike="noStrike">
                <ns1:solidFill>
                  <ns1:schemeClr val="accent4"/>
                </ns1:solidFill>
                <ns1:latin typeface="BIZ UDPGothic"/>
                <ns1:ea typeface="BIZ UDPGothic"/>
                <ns1:cs typeface="BIZ UDPGothic"/>
                <ns1:sym typeface="BIZ UDPGothic"/>
              </ns1:rPr>
              <ns1:t>Majisemi handles everything from adding local language subtitles, translating slides, to the day of delivery.</ns1:t>
            </ns1:r>
            <ns1:endParaRPr b="0" i="0" sz="1800" u="none" cap="none" strike="noStrike">
              <ns1:solidFill>
                <ns1:schemeClr val="accent4"/>
              </ns1:solidFill>
              <ns1:latin typeface="BIZ UDPGothic"/>
              <ns1:ea typeface="BIZ UDPGothic"/>
              <ns1:cs typeface="BIZ UDPGothic"/>
              <ns1:sym typeface="BIZ UDPGothic"/>
            </ns1:endParaRPr>
          </ns1:p>
          <ns1:p>
            <ns1:pPr indent="-342900" lvl="0" marL="342900" marR="0" rtl="0" algn="l">
              <ns1:lnSpc>
                <ns1:spcPct val="100000"/>
              </ns1:lnSpc>
              <ns1:spcBef>
                <ns1:spcPts val="600"/>
              </ns1:spcBef>
              <ns1:spcAft>
                <ns1:spcPts val="0"/>
              </ns1:spcAft>
              <ns1:buClr>
                <ns1:srgbClr val="000000"/>
              </ns1:buClr>
              <ns1:buSzPts val="1800"/>
              <ns1:buFont typeface="Noto Sans Symbols"/>
              <ns1:buChar char="✔"/>
            </ns1:pPr>
            <ns1:r>
              <ns1:rPr b="0" i="0" lang="ja-JP" sz="1800" u="none" cap="none" strike="noStrike">
                <ns1:solidFill>
                  <ns1:schemeClr val="accent4"/>
                </ns1:solidFill>
                <ns1:latin typeface="BIZ UDPGothic"/>
                <ns1:ea typeface="BIZ UDPGothic"/>
                <ns1:cs typeface="BIZ UDPGothic"/>
                <ns1:sym typeface="BIZ UDPGothic"/>
              </ns1:rPr>
              <ns1:t>Options include post-webinar lead follow-up and secondary use of webinars with local language support.</ns1:t>
            </ns1:r>
            <ns1:endParaRPr b="0" i="0" sz="1800" u="none" cap="none" strike="noStrike">
              <ns1:solidFill>
                <ns1:schemeClr val="accent4"/>
              </ns1:solidFill>
              <ns1:latin typeface="BIZ UDPGothic"/>
              <ns1:ea typeface="BIZ UDPGothic"/>
              <ns1:cs typeface="BIZ UDPGothic"/>
              <ns1:sym typeface="BIZ UDPGothic"/>
            </ns1:endParaRPr>
          </ns1:p>
          <ns1:p>
            <ns1:pPr indent="-342900" lvl="0" marL="342900" marR="0" rtl="0" algn="l">
              <ns1:lnSpc>
                <ns1:spcPct val="100000"/>
              </ns1:lnSpc>
              <ns1:spcBef>
                <ns1:spcPts val="600"/>
              </ns1:spcBef>
              <ns1:spcAft>
                <ns1:spcPts val="0"/>
              </ns1:spcAft>
              <ns1:buClr>
                <ns1:srgbClr val="000000"/>
              </ns1:buClr>
              <ns1:buSzPts val="1800"/>
              <ns1:buFont typeface="Noto Sans Symbols"/>
              <ns1:buChar char="✔"/>
            </ns1:pPr>
            <ns1:r>
              <ns1:rPr b="0" i="0" lang="ja-JP" sz="1800" u="none" cap="none" strike="noStrike">
                <ns1:solidFill>
                  <ns1:schemeClr val="accent4"/>
                </ns1:solidFill>
                <ns1:latin typeface="BIZ UDPGothic"/>
                <ns1:ea typeface="BIZ UDPGothic"/>
                <ns1:cs typeface="BIZ UDPGothic"/>
                <ns1:sym typeface="BIZ UDPGothic"/>
              </ns1:rPr>
              <ns1:t>Promoting joint exhibition at trade shows held in Southeast Asia.</ns1:t>
            </ns1:r>
            <ns1:endParaRPr b="0" i="0" sz="1800" u="none" cap="none" strike="noStrike">
              <ns1:solidFill>
                <ns1:schemeClr val="accent4"/>
              </ns1:solidFill>
              <ns1:latin typeface="BIZ UDPGothic"/>
              <ns1:ea typeface="BIZ UDPGothic"/>
              <ns1:cs typeface="BIZ UDPGothic"/>
              <ns1:sym typeface="BIZ UDPGothic"/>
            </ns1:endParaRPr>
          </ns1:p>
        </ns0:txBody>
      </ns0:sp>
      <ns0:sp>
        <ns0:nvSpPr>
          <ns0:cNvPr id="283" name="Google Shape;283;p10"/>
          <ns0:cNvSpPr txBox="1"/>
          <ns0:nvPr/>
        </ns0:nvSpPr>
        <ns0:spPr>
          <ns1:xfrm>
            <ns1:off x="10407113" y="6452965"/>
            <ns1:ext cx="1464589"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284" name="Google Shape;284;p10"/>
          <ns0:cNvSpPr txBox="1"/>
          <ns0:nvPr>
            <ns0:ph idx="12" type="sldNum"/>
          </ns0:nvPr>
        </ns0:nvSpPr>
        <ns0:spPr>
          <ns1:xfrm>
            <ns1:off x="11879453" y="6452966"/>
            <ns1:ext cx="262272"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11.xml><?xml version="1.0" encoding="utf-8"?>
<ns0:sld xmlns:ns0="http://schemas.openxmlformats.org/presentationml/2006/main" xmlns:ns1="http://schemas.openxmlformats.org/drawingml/2006/main" xmlns:ns2="http://schemas.openxmlformats.org/officeDocument/2006/relationships">
  <ns0:cSld>
    <ns0:spTree>
      <ns0:nvGrpSpPr>
        <ns0:cNvPr id="289" name="Shape 289"/>
        <ns0:cNvGrpSpPr/>
        <ns0:nvPr/>
      </ns0:nvGrpSpPr>
      <ns0:grpSpPr>
        <ns1:xfrm>
          <ns1:off x="0" y="0"/>
          <ns1:ext cx="0" cy="0"/>
          <ns1:chOff x="0" y="0"/>
          <ns1:chExt cx="0" cy="0"/>
        </ns1:xfrm>
      </ns0:grpSpPr>
      <ns0:sp>
        <ns0:nvSpPr>
          <ns0:cNvPr id="290" name="Google Shape;290;p11"/>
          <ns0:cNvSpPr/>
          <ns0:nvPr/>
        </ns0:nvSpPr>
        <ns0:spPr>
          <ns1:xfrm>
            <ns1:off x="525996" y="1865262"/>
            <ns1:ext cx="6319157" cy="3643225"/>
          </ns1:xfrm>
          <ns1:prstGeom prst="roundRect">
            <ns1:avLst>
              <ns1:gd fmla="val 4090" name="adj"/>
            </ns1:avLst>
          </ns1:prstGeom>
          <ns1:solidFill>
            <ns1:srgbClr val="FCF6D8"/>
          </ns1:solidFill>
          <ns1:ln>
            <ns1:noFill/>
          </ns1:ln>
        </ns0:spPr>
        <ns0:txBody>
          <ns1:bodyPr anchorCtr="0" anchor="ctr" bIns="45700" lIns="91425" spcFirstLastPara="1" rIns="91425" wrap="square" tIns="45700">
            <ns1:noAutofit/>
          </ns1:bodyPr>
          <ns1:lstStyle/>
          <ns1:p>
            <ns1:pPr indent="0" lvl="8" marL="0" marR="0" rtl="0" algn="l">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accent4"/>
              </ns1:solidFill>
              <ns1:latin typeface="Arial"/>
              <ns1:ea typeface="Arial"/>
              <ns1:cs typeface="Arial"/>
              <ns1:sym typeface="Arial"/>
            </ns1:endParaRPr>
          </ns1:p>
        </ns0:txBody>
      </ns0:sp>
      <ns0:cxnSp>
        <ns0:nvCxnSpPr>
          <ns0:cNvPr id="291" name="Google Shape;291;p11"/>
          <ns0:cNvCxnSpPr>
            <ns1:stCxn id="292" idx="2"/>
            <ns1:endCxn id="293" idx="2"/>
          </ns0:cNvCxnSpPr>
          <ns0:nvPr/>
        </ns0:nvCxnSpPr>
        <ns0:spPr>
          <ns1:xfrm>
            <ns1:off x="7392611" y="2810488"/>
            <ns1:ext cx="1024500" cy="2933100"/>
          </ns1:xfrm>
          <ns1:prstGeom prst="straightConnector1">
            <ns1:avLst/>
          </ns1:prstGeom>
          <ns1:noFill/>
          <ns1:ln cap="flat" cmpd="sng" w="9525">
            <ns1:solidFill>
              <ns1:schemeClr val="accent1"/>
            </ns1:solidFill>
            <ns1:prstDash val="dash"/>
            <ns1:miter lim="800000"/>
            <ns1:headEnd len="sm" w="sm" type="none"/>
            <ns1:tailEnd len="sm" w="sm" type="none"/>
          </ns1:ln>
        </ns0:spPr>
      </ns0:cxnSp>
      <ns0:sp>
        <ns0:nvSpPr>
          <ns0:cNvPr id="293" name="Google Shape;293;p11"/>
          <ns0:cNvSpPr/>
          <ns0:nvPr/>
        </ns0:nvSpPr>
        <ns0:spPr>
          <ns1:xfrm rot="4683442">
            <ns1:off x="7972028" y="2933566"/>
            <ns1:ext cx="3895184" cy="3399247"/>
          </ns1:xfrm>
          <ns1:prstGeom prst="rightArrow">
            <ns1:avLst>
              <ns1:gd fmla="val 64020" name="adj1"/>
              <ns1:gd fmla="val 34486" name="adj2"/>
            </ns1:avLst>
          </ns1:prstGeom>
          <ns1:solidFill>
            <ns1:srgbClr val="FFC000"/>
          </ns1:solidFill>
          <ns1:ln>
            <ns1:noFill/>
          </ns1:ln>
          <ns1:effectLst>
            <ns1:outerShdw blurRad="139700" sx="102000" rotWithShape="0" algn="tr" dir="8100000" dist="38100" sy="102000">
              <ns1:srgbClr val="000000">
                <ns1:alpha val="2745"/>
              </ns1:srgbClr>
            </ns1:outerShdw>
          </ns1:effectLst>
        </ns0:spPr>
        <ns0:txBody>
          <ns1:bodyPr anchorCtr="0" anchor="ctr" bIns="91425" lIns="91425" spcFirstLastPara="1" rIns="91425" wrap="square" tIns="91425">
            <ns1:noAutofit/>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rgbClr val="000000"/>
              </ns1:solidFill>
              <ns1:latin typeface="Arial"/>
              <ns1:ea typeface="Arial"/>
              <ns1:cs typeface="Arial"/>
              <ns1:sym typeface="Arial"/>
            </ns1:endParaRPr>
          </ns1:p>
        </ns0:txBody>
      </ns0:sp>
      <ns0:sp>
        <ns0:nvSpPr>
          <ns0:cNvPr id="294" name="Google Shape;294;p11"/>
          <ns0:cNvSpPr txBox="1"/>
          <ns0:nvPr/>
        </ns0:nvSpPr>
        <ns0:spPr>
          <ns1:xfrm rot="-716558">
            <ns1:off x="8419773" y="2925556"/>
            <ns1:ext cx="2829141" cy="1399078"/>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7000"/>
              <ns1:buFont typeface="Arial"/>
              <ns1:buNone/>
            </ns1:pPr>
            <ns1:r>
              <ns1:rPr b="0" i="0" lang="ja-JP" sz="5400" u="none" cap="none" strike="noStrike">
                <ns1:solidFill>
                  <ns1:schemeClr val="lt1"/>
                </ns1:solidFill>
                <ns1:latin typeface="Arial"/>
                <ns1:ea typeface="Arial"/>
                <ns1:cs typeface="Arial"/>
                <ns1:sym typeface="Arial"/>
              </ns1:rPr>
              <ns1:t>70%</ns1:t>
            </ns1:r>
            <ns1:endParaRPr b="0" i="0" sz="5400" u="none" cap="none" strike="noStrike">
              <ns1:solidFill>
                <ns1:schemeClr val="lt1"/>
              </ns1:solidFill>
              <ns1:latin typeface="Arial"/>
              <ns1:ea typeface="Arial"/>
              <ns1:cs typeface="Arial"/>
              <ns1:sym typeface="Arial"/>
            </ns1:endParaRPr>
          </ns1:p>
        </ns0:txBody>
      </ns0:sp>
      <ns0:grpSp>
        <ns0:nvGrpSpPr>
          <ns0:cNvPr id="295" name="Google Shape;295;p11"/>
          <ns0:cNvGrpSpPr/>
          <ns0:nvPr/>
        </ns0:nvGrpSpPr>
        <ns0:grpSpPr>
          <ns1:xfrm>
            <ns1:off x="4386754" y="5615561"/>
            <ns1:ext cx="3596672" cy="908803"/>
            <ns1:chOff x="-590393" y="3423699"/>
            <ns1:chExt cx="3596672" cy="908803"/>
          </ns1:xfrm>
        </ns0:grpSpPr>
        <ns0:sp>
          <ns0:nvSpPr>
            <ns0:cNvPr id="296" name="Google Shape;296;p11"/>
            <ns0:cNvSpPr txBox="1"/>
            <ns0:nvPr/>
          </ns0:nvSpPr>
          <ns0:spPr>
            <ns1:xfrm>
              <ns1:off x="332135" y="3457944"/>
              <ns1:ext cx="2674144" cy="874558"/>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just">
                <ns1:lnSpc>
                  <ns1:spcPct val="100000"/>
                </ns1:lnSpc>
                <ns1:spcBef>
                  <ns1:spcPts val="0"/>
                </ns1:spcBef>
                <ns1:spcAft>
                  <ns1:spcPts val="0"/>
                </ns1:spcAft>
                <ns1:buClr>
                  <ns1:srgbClr val="000000"/>
                </ns1:buClr>
                <ns1:buSzPts val="2000"/>
                <ns1:buFont typeface="Arial"/>
                <ns1:buNone/>
              </ns1:pPr>
              <ns1:r>
                <ns1:rPr b="0" i="0" lang="ja-JP" sz="1600" u="none" cap="none" strike="noStrike">
                  <ns1:solidFill>
                    <ns1:schemeClr val="accent4"/>
                  </ns1:solidFill>
                  <ns1:latin typeface="BIZ UDPGothic"/>
                  <ns1:ea typeface="BIZ UDPGothic"/>
                  <ns1:cs typeface="BIZ UDPGothic"/>
                  <ns1:sym typeface="BIZ UDPGothic"/>
                </ns1:rPr>
                <ns1:t>Response to follow-up afterwards</ns1:t>
              </ns1:r>
              <ns1:endParaRPr b="0" i="0" sz="1600" u="none" cap="none" strike="noStrike">
                <ns1:solidFill>
                  <ns1:schemeClr val="accent4"/>
                </ns1:solidFill>
                <ns1:latin typeface="BIZ UDPGothic"/>
                <ns1:ea typeface="BIZ UDPGothic"/>
                <ns1:cs typeface="BIZ UDPGothic"/>
                <ns1:sym typeface="BIZ UDPGothic"/>
              </ns1:endParaRPr>
            </ns1:p>
            <ns1:p>
              <ns1:pPr indent="0" lvl="0" marL="0" marR="0" rtl="0" algn="just">
                <ns1:lnSpc>
                  <ns1:spcPct val="100000"/>
                </ns1:lnSpc>
                <ns1:spcBef>
                  <ns1:spcPts val="0"/>
                </ns1:spcBef>
                <ns1:spcAft>
                  <ns1:spcPts val="0"/>
                </ns1:spcAft>
                <ns1:buClr>
                  <ns1:srgbClr val="000000"/>
                </ns1:buClr>
                <ns1:buSzPts val="2000"/>
                <ns1:buFont typeface="Arial"/>
                <ns1:buNone/>
              </ns1:pPr>
              <ns1:r>
                <ns1:rPr b="0" i="0" lang="ja-JP" sz="1600" u="none" cap="none" strike="noStrike">
                  <ns1:solidFill>
                    <ns1:schemeClr val="accent4"/>
                  </ns1:solidFill>
                  <ns1:latin typeface="BIZ UDPGothic"/>
                  <ns1:ea typeface="BIZ UDPGothic"/>
                  <ns1:cs typeface="BIZ UDPGothic"/>
                  <ns1:sym typeface="BIZ UDPGothic"/>
                </ns1:rPr>
                <ns1:t>is approxima</ns1:t>
              </ns1:r>
              <ns1:r>
                <ns1:rPr b="1" i="0" lang="ja-JP" sz="2400" u="none" cap="none" strike="noStrike">
                  <ns1:solidFill>
                    <ns1:schemeClr val="accent4"/>
                  </ns1:solidFill>
                  <ns1:latin typeface="BIZ UDPGothic"/>
                  <ns1:ea typeface="BIZ UDPGothic"/>
                  <ns1:cs typeface="BIZ UDPGothic"/>
                  <ns1:sym typeface="BIZ UDPGothic"/>
                </ns1:rPr>
                <ns1:t>tely 100 tim</ns1:t>
              </ns1:r>
              <ns1:r>
                <ns1:rPr b="0" i="0" lang="ja-JP" sz="1600" u="none" cap="none" strike="noStrike">
                  <ns1:solidFill>
                    <ns1:schemeClr val="accent4"/>
                  </ns1:solidFill>
                  <ns1:latin typeface="BIZ UDPGothic"/>
                  <ns1:ea typeface="BIZ UDPGothic"/>
                  <ns1:cs typeface="BIZ UDPGothic"/>
                  <ns1:sym typeface="BIZ UDPGothic"/>
                </ns1:rPr>
                <ns1:t>es different</ns1:t>
              </ns1:r>
              <ns1:endParaRPr b="0" i="0" sz="1600" u="none" cap="none" strike="noStrike">
                <ns1:solidFill>
                  <ns1:schemeClr val="accent4"/>
                </ns1:solidFill>
                <ns1:latin typeface="BIZ UDPGothic"/>
                <ns1:ea typeface="BIZ UDPGothic"/>
                <ns1:cs typeface="BIZ UDPGothic"/>
                <ns1:sym typeface="BIZ UDPGothic"/>
              </ns1:endParaRPr>
            </ns1:p>
            <ns1:p>
              <ns1:pPr indent="0" lvl="0" marL="0" marR="0" rtl="0" algn="just">
                <ns1:lnSpc>
                  <ns1:spcPct val="72222"/>
                </ns1:lnSpc>
                <ns1:spcBef>
                  <ns1:spcPts val="0"/>
                </ns1:spcBef>
                <ns1:spcAft>
                  <ns1:spcPts val="0"/>
                </ns1:spcAft>
                <ns1:buClr>
                  <ns1:srgbClr val="000000"/>
                </ns1:buClr>
                <ns1:buSzPts val="20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  　　　　　　　　　　   *Accor</ns1:t>
              </ns1:r>
              <ns1:r>
                <ns1:rPr b="0" i="0" lang="ja-JP" sz="800" u="none" cap="none" strike="noStrike">
                  <ns1:solidFill>
                    <ns1:schemeClr val="accent4"/>
                  </ns1:solidFill>
                  <ns1:latin typeface="BIZ UDPGothic"/>
                  <ns1:ea typeface="BIZ UDPGothic"/>
                  <ns1:cs typeface="BIZ UDPGothic"/>
                  <ns1:sym typeface="BIZ UDPGothic"/>
                </ns1:rPr>
                <ns1:t>ding to our research</ns1:t>
              </ns1:r>
              <ns1:endParaRPr b="0" i="0" sz="800" u="none" cap="none" strike="noStrike">
                <ns1:solidFill>
                  <ns1:schemeClr val="accent4"/>
                </ns1:solidFill>
                <ns1:latin typeface="BIZ UDPGothic"/>
                <ns1:ea typeface="BIZ UDPGothic"/>
                <ns1:cs typeface="BIZ UDPGothic"/>
                <ns1:sym typeface="BIZ UDPGothic"/>
              </ns1:endParaRPr>
            </ns1:p>
          </ns0:txBody>
        </ns0:sp>
        <ns0:grpSp>
          <ns0:nvGrpSpPr>
            <ns0:cNvPr id="297" name="Google Shape;297;p11"/>
            <ns0:cNvGrpSpPr/>
            <ns0:nvPr/>
          </ns0:nvGrpSpPr>
          <ns0:grpSpPr>
            <ns1:xfrm>
              <ns1:off x="-590393" y="3423699"/>
              <ns1:ext cx="894300" cy="891438"/>
              <ns1:chOff x="-825941" y="4123916"/>
              <ns1:chExt cx="1195706" cy="1195707"/>
            </ns1:xfrm>
          </ns0:grpSpPr>
          <ns0:sp>
            <ns0:nvSpPr>
              <ns0:cNvPr id="298" name="Google Shape;298;p11"/>
              <ns0:cNvSpPr/>
              <ns0:nvPr/>
            </ns0:nvSpPr>
            <ns0:spPr>
              <ns1:xfrm>
                <ns1:off x="-825941" y="4123916"/>
                <ns1:ext cx="1195706" cy="1195707"/>
              </ns1:xfrm>
              <ns1:prstGeom prst="ellipse">
                <ns1:avLst/>
              </ns1:prstGeom>
              <ns1:solidFill>
                <ns1:srgbClr val="163F9B"/>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rgbClr val="262626"/>
                  </ns1:solidFill>
                  <ns1:latin typeface="Arial"/>
                  <ns1:ea typeface="Arial"/>
                  <ns1:cs typeface="Arial"/>
                  <ns1:sym typeface="Arial"/>
                </ns1:endParaRPr>
              </ns1:p>
            </ns0:txBody>
          </ns0:sp>
          <ns0:pic>
            <ns0:nvPicPr>
              <ns0:cNvPr descr="プレート が含まれている画像&#10;&#10;自動的に生成された説明" id="299" name="Google Shape;299;p11"/>
              <ns0:cNvPicPr preferRelativeResize="0"/>
              <ns0:nvPr/>
            </ns0:nvPicPr>
            <ns0:blipFill rotWithShape="1">
              <ns1:blip ns2:embed="rId3">
                <ns1:alphaModFix/>
              </ns1:blip>
              <ns1:srcRect b="0" l="0" r="0" t="0"/>
              <ns1:stretch/>
            </ns0:blipFill>
            <ns0:spPr>
              <ns1:xfrm>
                <ns1:off x="-675218" y="4404520"/>
                <ns1:ext cx="894261" cy="634500"/>
              </ns1:xfrm>
              <ns1:prstGeom prst="rect">
                <ns1:avLst/>
              </ns1:prstGeom>
              <ns1:noFill/>
              <ns1:ln>
                <ns1:noFill/>
              </ns1:ln>
            </ns0:spPr>
          </ns0:pic>
        </ns0:grpSp>
      </ns0:grpSp>
      <ns0:sp>
        <ns0:nvSpPr>
          <ns0:cNvPr id="300" name="Google Shape;300;p11"/>
          <ns0:cNvSpPr/>
          <ns0:nvPr/>
        </ns0:nvSpPr>
        <ns0:spPr>
          <ns1:xfrm>
            <ns1:off x="7102842" y="4363039"/>
            <ns1:ext cx="2698808" cy="806147"/>
          </ns1:xfrm>
          <ns1:prstGeom prst="roundRect">
            <ns1:avLst>
              <ns1:gd fmla="val 16667" name="adj"/>
            </ns1:avLst>
          </ns1:prstGeom>
          <ns1:solidFill>
            <ns1:srgbClr val="102F74"/>
          </ns1:solidFill>
          <ns1:ln>
            <ns1:noFill/>
          </ns1:ln>
          <ns1:effectLst>
            <ns1:outerShdw blurRad="139700" sx="102000" rotWithShape="0" algn="tr" dir="8100000" dist="38100" sy="102000">
              <ns1:srgbClr val="000000">
                <ns1:alpha val="2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grpSp>
        <ns0:nvGrpSpPr>
          <ns0:cNvPr id="301" name="Google Shape;301;p11"/>
          <ns0:cNvGrpSpPr/>
          <ns0:nvPr/>
        </ns0:nvGrpSpPr>
        <ns0:grpSpPr>
          <ns1:xfrm rot="-721227">
            <ns1:off x="6995699" y="4527374"/>
            <ns1:ext cx="520102" cy="629232"/>
            <ns1:chOff x="5943600" y="6791161"/>
            <ns1:chExt cx="1056873" cy="1265969"/>
          </ns1:xfrm>
        </ns0:grpSpPr>
        <ns0:sp>
          <ns0:nvSpPr>
            <ns0:cNvPr id="302" name="Google Shape;302;p11"/>
            <ns0:cNvSpPr/>
            <ns0:nvPr/>
          </ns0:nvSpPr>
          <ns0:spPr>
            <ns1:xfrm>
              <ns1:off x="5943600" y="7315200"/>
              <ns1:ext cx="1049798" cy="741930"/>
            </ns1:xfrm>
            <ns1:prstGeom prst="rect">
              <ns1:avLst/>
            </ns1:prstGeom>
            <ns1:solidFill>
              <ns1:schemeClr val="lt1"/>
            </ns1:solidFill>
            <ns1:ln cap="flat" cmpd="sng" w="12700">
              <ns1:solidFill>
                <ns1:schemeClr val="accent4"/>
              </ns1:solidFill>
              <ns1:prstDash val="solid"/>
              <ns1:miter lim="800000"/>
              <ns1:headEnd len="sm" w="sm" type="none"/>
              <ns1:tailEnd len="sm" w="sm" type="none"/>
            </ns1:ln>
            <ns1:effectLst>
              <ns1:outerShdw blurRad="139700" sx="102000" rotWithShape="0" algn="tr" dir="8100000" dist="38100" sy="102000">
                <ns1:srgbClr val="000000">
                  <ns1:alpha val="2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303" name="Google Shape;303;p11"/>
            <ns0:cNvSpPr/>
            <ns0:nvPr/>
          </ns0:nvSpPr>
          <ns0:spPr>
            <ns1:xfrm rot="-2700000">
              <ns1:off x="6098378" y="6945936"/>
              <ns1:ext cx="747320" cy="747320"/>
            </ns1:xfrm>
            <ns1:prstGeom prst="rtTriangle">
              <ns1:avLst/>
            </ns1:prstGeom>
            <ns1:solidFill>
              <ns1:schemeClr val="lt1"/>
            </ns1:solidFill>
            <ns1:ln cap="flat" cmpd="sng" w="12700">
              <ns1:solidFill>
                <ns1:schemeClr val="accent4"/>
              </ns1:solidFill>
              <ns1:prstDash val="solid"/>
              <ns1:miter lim="800000"/>
              <ns1:headEnd len="sm" w="sm" type="none"/>
              <ns1:tailEnd len="sm" w="sm" type="none"/>
            </ns1:ln>
            <ns1:effectLst>
              <ns1:outerShdw blurRad="139700" sx="102000" rotWithShape="0" algn="tr" dir="8100000" dist="38100" sy="102000">
                <ns1:srgbClr val="000000">
                  <ns1:alpha val="2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grpSp>
      <ns0:grpSp>
        <ns0:nvGrpSpPr>
          <ns0:cNvPr id="304" name="Google Shape;304;p11"/>
          <ns0:cNvGrpSpPr/>
          <ns0:nvPr/>
        </ns0:nvGrpSpPr>
        <ns0:grpSpPr>
          <ns1:xfrm>
            <ns1:off x="607532" y="5624244"/>
            <ns1:ext cx="3637936" cy="891437"/>
            <ns1:chOff x="839631" y="1728338"/>
            <ns1:chExt cx="3637936" cy="891437"/>
          </ns1:xfrm>
        </ns0:grpSpPr>
        <ns0:sp>
          <ns0:nvSpPr>
            <ns0:cNvPr id="305" name="Google Shape;305;p11"/>
            <ns0:cNvSpPr txBox="1"/>
            <ns0:nvPr/>
          </ns0:nvSpPr>
          <ns0:spPr>
            <ns1:xfrm>
              <ns1:off x="1759742" y="1758374"/>
              <ns1:ext cx="2717825" cy="830956"/>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2000"/>
                <ns1:buFont typeface="Arial"/>
                <ns1:buNone/>
              </ns1:pPr>
              <ns1:r>
                <ns1:rPr b="0" i="0" lang="ja-JP" sz="1600" u="none" cap="none" strike="noStrike">
                  <ns1:solidFill>
                    <ns1:schemeClr val="accent4"/>
                  </ns1:solidFill>
                  <ns1:latin typeface="BIZ UDPGothic"/>
                  <ns1:ea typeface="BIZ UDPGothic"/>
                  <ns1:cs typeface="BIZ UDPGothic"/>
                  <ns1:sym typeface="BIZ UDPGothic"/>
                </ns1:rPr>
                <ns1:t>Face-to-face communic</ns1:t>
              </ns1:r>
              <ns1:r>
                <ns1:rPr b="1" i="0" lang="ja-JP" sz="1600" u="none" cap="none" strike="noStrike">
                  <ns1:solidFill>
                    <ns1:schemeClr val="accent4"/>
                  </ns1:solidFill>
                  <ns1:latin typeface="BIZ UDPGothic"/>
                  <ns1:ea typeface="BIZ UDPGothic"/>
                  <ns1:cs typeface="BIZ UDPGothic"/>
                  <ns1:sym typeface="BIZ UDPGothic"/>
                </ns1:rPr>
                <ns1:t>ation with customers</ns1:t>
              </ns1:r>
              <ns1:endParaRPr b="1" i="0" sz="16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000"/>
                <ns1:buFont typeface="Arial"/>
                <ns1:buNone/>
              </ns1:pPr>
              <ns1:r>
                <ns1:rPr b="1" i="0" lang="ja-JP" sz="1600" u="none" cap="none" strike="noStrike">
                  <ns1:solidFill>
                    <ns1:schemeClr val="accent4"/>
                  </ns1:solidFill>
                  <ns1:latin typeface="BIZ UDPGothic"/>
                  <ns1:ea typeface="BIZ UDPGothic"/>
                  <ns1:cs typeface="BIZ UDPGothic"/>
                  <ns1:sym typeface="BIZ UDPGothic"/>
                </ns1:rPr>
                <ns1:t>can enhance</ns1:t>
              </ns1:r>
              <ns1:r>
                <ns1:rPr b="0" i="0" lang="ja-JP" sz="1600" u="none" cap="none" strike="noStrike">
                  <ns1:solidFill>
                    <ns1:schemeClr val="accent4"/>
                  </ns1:solidFill>
                  <ns1:latin typeface="BIZ UDPGothic"/>
                  <ns1:ea typeface="BIZ UDPGothic"/>
                  <ns1:cs typeface="BIZ UDPGothic"/>
                  <ns1:sym typeface="BIZ UDPGothic"/>
                </ns1:rPr>
                <ns1:t> trust and </ns1:t>
              </ns1:r>
              <ns1:br>
                <ns1:rPr b="0" i="0" lang="ja-JP" sz="1600" u="none" cap="none" strike="noStrike">
                  <ns1:solidFill>
                    <ns1:schemeClr val="accent4"/>
                  </ns1:solidFill>
                  <ns1:latin typeface="BIZ UDPGothic"/>
                  <ns1:ea typeface="BIZ UDPGothic"/>
                  <ns1:cs typeface="BIZ UDPGothic"/>
                  <ns1:sym typeface="BIZ UDPGothic"/>
                </ns1:rPr>
              </ns1:br>
              <ns1:r>
                <ns1:rPr b="0" i="0" lang="ja-JP" sz="1600" u="none" cap="none" strike="noStrike">
                  <ns1:solidFill>
                    <ns1:schemeClr val="accent4"/>
                  </ns1:solidFill>
                  <ns1:latin typeface="BIZ UDPGothic"/>
                  <ns1:ea typeface="BIZ UDPGothic"/>
                  <ns1:cs typeface="BIZ UDPGothic"/>
                  <ns1:sym typeface="BIZ UDPGothic"/>
                </ns1:rPr>
                <ns1:t>credibility</ns1:t>
              </ns1:r>
              <ns1:endParaRPr b="0" i="0" sz="1600" u="none" cap="none" strike="noStrike">
                <ns1:solidFill>
                  <ns1:schemeClr val="accent4"/>
                </ns1:solidFill>
                <ns1:latin typeface="BIZ UDPGothic"/>
                <ns1:ea typeface="BIZ UDPGothic"/>
                <ns1:cs typeface="BIZ UDPGothic"/>
                <ns1:sym typeface="BIZ UDPGothic"/>
              </ns1:endParaRPr>
            </ns1:p>
          </ns0:txBody>
        </ns0:sp>
        <ns0:grpSp>
          <ns0:nvGrpSpPr>
            <ns0:cNvPr id="306" name="Google Shape;306;p11"/>
            <ns0:cNvGrpSpPr/>
            <ns0:nvPr/>
          </ns0:nvGrpSpPr>
          <ns0:grpSpPr>
            <ns1:xfrm>
              <ns1:off x="839631" y="1728338"/>
              <ns1:ext cx="894299" cy="891437"/>
              <ns1:chOff x="3240808" y="1299412"/>
              <ns1:chExt cx="1195707" cy="1195706"/>
            </ns1:xfrm>
          </ns0:grpSpPr>
          <ns0:sp>
            <ns0:nvSpPr>
              <ns0:cNvPr id="307" name="Google Shape;307;p11"/>
              <ns0:cNvSpPr/>
              <ns0:nvPr/>
            </ns0:nvSpPr>
            <ns0:spPr>
              <ns1:xfrm>
                <ns1:off x="3240808" y="1299412"/>
                <ns1:ext cx="1195707" cy="1195706"/>
              </ns1:xfrm>
              <ns1:prstGeom prst="ellipse">
                <ns1:avLst/>
              </ns1:prstGeom>
              <ns1:solidFill>
                <ns1:srgbClr val="163F9B"/>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pic>
            <ns0:nvPicPr>
              <ns0:cNvPr descr="アイコン&#10;&#10;自動的に生成された説明" id="308" name="Google Shape;308;p11"/>
              <ns0:cNvPicPr preferRelativeResize="0"/>
              <ns0:nvPr/>
            </ns0:nvPicPr>
            <ns0:blipFill rotWithShape="1">
              <ns1:blip ns2:embed="rId4">
                <ns1:alphaModFix/>
              </ns1:blip>
              <ns1:srcRect b="0" l="0" r="0" t="0"/>
              <ns1:stretch/>
            </ns0:blipFill>
            <ns0:spPr>
              <ns1:xfrm>
                <ns1:off x="3558405" y="1577697"/>
                <ns1:ext cx="557920" cy="642060"/>
              </ns1:xfrm>
              <ns1:prstGeom prst="rect">
                <ns1:avLst/>
              </ns1:prstGeom>
              <ns1:noFill/>
              <ns1:ln>
                <ns1:noFill/>
              </ns1:ln>
            </ns0:spPr>
          </ns0:pic>
        </ns0:grpSp>
      </ns0:grpSp>
      <ns0:sp>
        <ns0:nvSpPr>
          <ns0:cNvPr id="309" name="Google Shape;309;p11"/>
          <ns0:cNvSpPr txBox="1"/>
          <ns0:nvPr/>
        </ns0:nvSpPr>
        <ns0:spPr>
          <ns1:xfrm>
            <ns1:off x="7204950" y="4368482"/>
            <ns1:ext cx="2596699" cy="723235"/>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50000"/>
              </ns1:lnSpc>
              <ns1:spcBef>
                <ns1:spcPts val="0"/>
              </ns1:spcBef>
              <ns1:spcAft>
                <ns1:spcPts val="0"/>
              </ns1:spcAft>
              <ns1:buClr>
                <ns1:srgbClr val="000000"/>
              </ns1:buClr>
              <ns1:buSzPts val="1700"/>
              <ns1:buFont typeface="Arial"/>
              <ns1:buNone/>
            </ns1:pPr>
            <ns1:r>
              <ns1:rPr b="1" i="0" lang="ja-JP" sz="1400" u="none" cap="none" strike="noStrike">
                <ns1:solidFill>
                  <ns1:schemeClr val="lt1"/>
                </ns1:solidFill>
                <ns1:latin typeface="BIZ UDPGothic"/>
                <ns1:ea typeface="BIZ UDPGothic"/>
                <ns1:cs typeface="BIZ UDPGothic"/>
                <ns1:sym typeface="BIZ UDPGothic"/>
              </ns1:rPr>
              <ns1:t>Response rate when sending materials via email</ns1:t>
            </ns1:r>
            <ns1:endParaRPr b="1" i="0" sz="14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700"/>
              <ns1:buFont typeface="Arial"/>
              <ns1:buNone/>
            </ns1:pPr>
            <ns1:r>
              <ns1:rPr b="1" i="0" lang="ja-JP" sz="1400" u="none" cap="none" strike="noStrike">
                <ns1:solidFill>
                  <ns1:schemeClr val="lt1"/>
                </ns1:solidFill>
                <ns1:latin typeface="BIZ UDPGothic"/>
                <ns1:ea typeface="BIZ UDPGothic"/>
                <ns1:cs typeface="BIZ UDPGothic"/>
                <ns1:sym typeface="BIZ UDPGothic"/>
              </ns1:rPr>
              <ns1:t>is abou</ns1:t>
            </ns1:r>
            <ns1:r>
              <ns1:rPr b="1" i="0" lang="ja-JP" sz="2000" u="none" cap="none" strike="noStrike">
                <ns1:solidFill>
                  <ns1:schemeClr val="lt1"/>
                </ns1:solidFill>
                <ns1:latin typeface="BIZ UDPGothic"/>
                <ns1:ea typeface="BIZ UDPGothic"/>
                <ns1:cs typeface="BIZ UDPGothic"/>
                <ns1:sym typeface="BIZ UDPGothic"/>
              </ns1:rPr>
              <ns1:t>t 100 </ns1:t>
            </ns1:r>
            <ns1:r>
              <ns1:rPr b="1" i="0" lang="ja-JP" sz="1400" u="none" cap="none" strike="noStrike">
                <ns1:solidFill>
                  <ns1:schemeClr val="lt1"/>
                </ns1:solidFill>
                <ns1:latin typeface="BIZ UDPGothic"/>
                <ns1:ea typeface="BIZ UDPGothic"/>
                <ns1:cs typeface="BIZ UDPGothic"/>
                <ns1:sym typeface="BIZ UDPGothic"/>
              </ns1:rPr>
              <ns1:t>times!</ns1:t>
            </ns1:r>
            <ns1:endParaRPr b="1" i="0" sz="1400" u="none" cap="none" strike="noStrike">
              <ns1:solidFill>
                <ns1:schemeClr val="lt1"/>
              </ns1:solidFill>
              <ns1:latin typeface="BIZ UDPGothic"/>
              <ns1:ea typeface="BIZ UDPGothic"/>
              <ns1:cs typeface="BIZ UDPGothic"/>
              <ns1:sym typeface="BIZ UDPGothic"/>
            </ns1:endParaRPr>
          </ns1:p>
        </ns0:txBody>
      </ns0:sp>
      <ns0:sp>
        <ns0:nvSpPr>
          <ns0:cNvPr id="310" name="Google Shape;310;p11"/>
          <ns0:cNvSpPr txBox="1"/>
          <ns0:nvPr/>
        </ns0:nvSpPr>
        <ns0:spPr>
          <ns1:xfrm>
            <ns1:off x="525996" y="121582"/>
            <ns1:ext cx="7463549" cy="586088"/>
          </ns1:xfrm>
          <ns1:prstGeom prst="rect">
            <ns1:avLst/>
          </ns1:prstGeom>
          <ns1:noFill/>
          <ns1:ln>
            <ns1:noFill/>
          </ns1:ln>
        </ns0:spPr>
        <ns0:txBody>
          <ns1:bodyPr anchorCtr="0" anchor="t"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2800" u="none" cap="none" strike="noStrike">
                <ns1:solidFill>
                  <ns1:schemeClr val="accent4"/>
                </ns1:solidFill>
                <ns1:latin typeface="BIZ UDPGothic"/>
                <ns1:ea typeface="BIZ UDPGothic"/>
                <ns1:cs typeface="BIZ UDPGothic"/>
                <ns1:sym typeface="BIZ UDPGothic"/>
              </ns1:rPr>
              <ns1:t>Why start with webinars?</ns1:t>
            </ns1:r>
            <ns1:endParaRPr b="0" i="0" sz="1400" u="none" cap="none" strike="noStrike">
              <ns1:solidFill>
                <ns1:srgbClr val="000000"/>
              </ns1:solidFill>
              <ns1:latin typeface="Arial"/>
              <ns1:ea typeface="Arial"/>
              <ns1:cs typeface="Arial"/>
              <ns1:sym typeface="Arial"/>
            </ns1:endParaRPr>
          </ns1:p>
        </ns0:txBody>
      </ns0:sp>
      <ns0:cxnSp>
        <ns0:nvCxnSpPr>
          <ns0:cNvPr id="311" name="Google Shape;311;p11"/>
          <ns0:cNvCxnSpPr/>
          <ns0:nvPr/>
        </ns0:nvCxnSpPr>
        <ns0:spPr>
          <ns1:xfrm>
            <ns1:off x="6350" y="799793"/>
            <ns1:ext cx="1218565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312" name="Google Shape;312;p11"/>
          <ns0:cNvSpPr/>
          <ns0:nvPr/>
        </ns0:nvSpPr>
        <ns0:spPr>
          <ns1:xfrm>
            <ns1:off x="12028601" y="-536"/>
            <ns1:ext cx="163399" cy="800325"/>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292" name="Google Shape;292;p11"/>
          <ns0:cNvSpPr/>
          <ns0:nvPr/>
        </ns0:nvSpPr>
        <ns0:spPr>
          <ns1:xfrm rot="4683442">
            <ns1:off x="7504700" y="2286860"/>
            <ns1:ext cx="624740" cy="867700"/>
          </ns1:xfrm>
          <ns1:prstGeom prst="rightArrow">
            <ns1:avLst>
              <ns1:gd fmla="val 49839" name="adj1"/>
              <ns1:gd fmla="val 50000" name="adj2"/>
            </ns1:avLst>
          </ns1:prstGeom>
          <ns1:solidFill>
            <ns1:srgbClr val="729EEE"/>
          </ns1:solidFill>
          <ns1:ln>
            <ns1:noFill/>
          </ns1:ln>
          <ns1:effectLst>
            <ns1:outerShdw blurRad="139700" sx="102000" rotWithShape="0" algn="tr" dir="8100000" dist="38100" sy="102000">
              <ns1:srgbClr val="000000">
                <ns1:alpha val="20000"/>
              </ns1:srgbClr>
            </ns1:outerShdw>
          </ns1:effectLst>
        </ns0:spPr>
        <ns0:txBody>
          <ns1:bodyPr anchorCtr="0" anchor="ctr" bIns="91425" lIns="91425" spcFirstLastPara="1" rIns="91425" wrap="square" tIns="91425">
            <ns1:noAutofit/>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rgbClr val="000000"/>
              </ns1:solidFill>
              <ns1:latin typeface="Arial"/>
              <ns1:ea typeface="Arial"/>
              <ns1:cs typeface="Arial"/>
              <ns1:sym typeface="Arial"/>
            </ns1:endParaRPr>
          </ns1:p>
        </ns0:txBody>
      </ns0:sp>
      <ns0:sp>
        <ns0:nvSpPr>
          <ns0:cNvPr id="313" name="Google Shape;313;p11"/>
          <ns0:cNvSpPr txBox="1"/>
          <ns0:nvPr/>
        </ns0:nvSpPr>
        <ns0:spPr>
          <ns1:xfrm rot="-716442">
            <ns1:off x="7443322" y="2425256"/>
            <ns1:ext cx="723410" cy="394686"/>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ctr">
              <ns1:lnSpc>
                <ns1:spcPct val="71428"/>
              </ns1:lnSpc>
              <ns1:spcBef>
                <ns1:spcPts val="0"/>
              </ns1:spcBef>
              <ns1:spcAft>
                <ns1:spcPts val="0"/>
              </ns1:spcAft>
              <ns1:buClr>
                <ns1:srgbClr val="000000"/>
              </ns1:buClr>
              <ns1:buSzPts val="1200"/>
              <ns1:buFont typeface="Arial"/>
              <ns1:buNone/>
            </ns1:pPr>
            <ns1:r>
              <ns1:t/>
            </ns1:r>
            <ns1:endParaRPr b="0" i="0" sz="1100" u="none" cap="none" strike="noStrike">
              <ns1:solidFill>
                <ns1:schemeClr val="lt1"/>
              </ns1:solidFill>
              <ns1:latin typeface="Arial"/>
              <ns1:ea typeface="Arial"/>
              <ns1:cs typeface="Arial"/>
              <ns1:sym typeface="Arial"/>
            </ns1:endParaRPr>
          </ns1:p>
          <ns1:p>
            <ns1:pPr indent="0" lvl="0" marL="0" marR="0" rtl="0" algn="ctr">
              <ns1:lnSpc>
                <ns1:spcPct val="71428"/>
              </ns1:lnSpc>
              <ns1:spcBef>
                <ns1:spcPts val="0"/>
              </ns1:spcBef>
              <ns1:spcAft>
                <ns1:spcPts val="0"/>
              </ns1:spcAft>
              <ns1:buClr>
                <ns1:srgbClr val="000000"/>
              </ns1:buClr>
              <ns1:buSzPts val="1800"/>
              <ns1:buFont typeface="Arial"/>
              <ns1:buNone/>
            </ns1:pPr>
            <ns1:r>
              <ns1:rPr b="0" i="0" lang="ja-JP" sz="1100" u="none" cap="none" strike="noStrike">
                <ns1:solidFill>
                  <ns1:schemeClr val="lt1"/>
                </ns1:solidFill>
                <ns1:latin typeface="Arial"/>
                <ns1:ea typeface="Arial"/>
                <ns1:cs typeface="Arial"/>
                <ns1:sym typeface="Arial"/>
              </ns1:rPr>
              <ns1:t>0.7%</ns1:t>
            </ns1:r>
            <ns1:endParaRPr b="0" i="0" sz="1100" u="none" cap="none" strike="noStrike">
              <ns1:solidFill>
                <ns1:schemeClr val="lt1"/>
              </ns1:solidFill>
              <ns1:latin typeface="Arial"/>
              <ns1:ea typeface="Arial"/>
              <ns1:cs typeface="Arial"/>
              <ns1:sym typeface="Arial"/>
            </ns1:endParaRPr>
          </ns1:p>
        </ns0:txBody>
      </ns0:sp>
      <ns0:cxnSp>
        <ns0:nvCxnSpPr>
          <ns0:cNvPr id="314" name="Google Shape;314;p11"/>
          <ns0:cNvCxnSpPr/>
          <ns0:nvPr/>
        </ns0:nvCxnSpPr>
        <ns0:spPr>
          <ns1:xfrm rot="10800000">
            <ns1:off x="7954654" y="2366483"/>
            <ns1:ext cx="2630968" cy="135226"/>
          </ns1:xfrm>
          <ns1:prstGeom prst="straightConnector1">
            <ns1:avLst/>
          </ns1:prstGeom>
          <ns1:noFill/>
          <ns1:ln cap="flat" cmpd="sng" w="9525">
            <ns1:solidFill>
              <ns1:schemeClr val="accent1"/>
            </ns1:solidFill>
            <ns1:prstDash val="dash"/>
            <ns1:miter lim="800000"/>
            <ns1:headEnd len="sm" w="sm" type="none"/>
            <ns1:tailEnd len="sm" w="sm" type="none"/>
          </ns1:ln>
        </ns0:spPr>
      </ns0:cxnSp>
      <ns0:sp>
        <ns0:nvSpPr>
          <ns0:cNvPr id="315" name="Google Shape;315;p11"/>
          <ns0:cNvSpPr txBox="1"/>
          <ns0:nvPr/>
        </ns0:nvSpPr>
        <ns0:spPr>
          <ns1:xfrm>
            <ns1:off x="7331513" y="1835879"/>
            <ns1:ext cx="2528452" cy="307736"/>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chemeClr val="accent4"/>
                </ns1:solidFill>
                <ns1:latin typeface="BIZ UDPGothic"/>
                <ns1:ea typeface="BIZ UDPGothic"/>
                <ns1:cs typeface="BIZ UDPGothic"/>
                <ns1:sym typeface="BIZ UDPGothic"/>
              </ns1:rPr>
              <ns1:t>When emailing the entire list</ns1:t>
            </ns1:r>
            <ns1:endParaRPr b="0" i="0" sz="1400" u="none" cap="none" strike="noStrike">
              <ns1:solidFill>
                <ns1:schemeClr val="accent4"/>
              </ns1:solidFill>
              <ns1:latin typeface="BIZ UDPGothic"/>
              <ns1:ea typeface="BIZ UDPGothic"/>
              <ns1:cs typeface="BIZ UDPGothic"/>
              <ns1:sym typeface="BIZ UDPGothic"/>
            </ns1:endParaRPr>
          </ns1:p>
        </ns0:txBody>
      </ns0:sp>
      <ns0:sp>
        <ns0:nvSpPr>
          <ns0:cNvPr id="316" name="Google Shape;316;p11"/>
          <ns0:cNvSpPr txBox="1"/>
          <ns0:nvPr/>
        </ns0:nvSpPr>
        <ns0:spPr>
          <ns1:xfrm>
            <ns1:off x="8600563" y="5343810"/>
            <ns1:ext cx="3264000" cy="5850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t/>
            </ns1:r>
            <ns1:endParaRPr b="0" i="0" sz="16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600"/>
              <ns1:buFont typeface="Arial"/>
              <ns1:buNone/>
            </ns1:pPr>
            <ns1:r>
              <ns1:rPr b="0" i="0" lang="ja-JP" sz="1600" u="none" cap="none" strike="noStrike">
                <ns1:solidFill>
                  <ns1:schemeClr val="accent4"/>
                </ns1:solidFill>
                <ns1:latin typeface="BIZ UDPGothic"/>
                <ns1:ea typeface="BIZ UDPGothic"/>
                <ns1:cs typeface="BIZ UDPGothic"/>
                <ns1:sym typeface="BIZ UDPGothic"/>
              </ns1:rPr>
              <ns1:t>When emailing seminar participants</ns1:t>
            </ns1:r>
            <ns1:endParaRPr b="0" i="0" sz="1400" u="none" cap="none" strike="noStrike">
              <ns1:solidFill>
                <ns1:srgbClr val="000000"/>
              </ns1:solidFill>
              <ns1:latin typeface="BIZ UDPGothic"/>
              <ns1:ea typeface="BIZ UDPGothic"/>
              <ns1:cs typeface="BIZ UDPGothic"/>
              <ns1:sym typeface="BIZ UDPGothic"/>
            </ns1:endParaRPr>
          </ns1:p>
        </ns0:txBody>
      </ns0:sp>
      <ns0:cxnSp>
        <ns0:nvCxnSpPr>
          <ns0:cNvPr id="317" name="Google Shape;317;p11"/>
          <ns0:cNvCxnSpPr/>
          <ns0:nvPr/>
        </ns0:nvCxnSpPr>
        <ns0:spPr>
          <ns1:xfrm>
            <ns1:off x="8701956" y="5987826"/>
            <ns1:ext cx="3108491"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grpSp>
        <ns0:nvGrpSpPr>
          <ns0:cNvPr id="318" name="Google Shape;318;p11"/>
          <ns0:cNvGrpSpPr/>
          <ns0:nvPr/>
        </ns0:nvGrpSpPr>
        <ns0:grpSpPr>
          <ns1:xfrm flipH="1">
            <ns1:off x="7451085" y="2160009"/>
            <ns1:ext cx="2345380" cy="319400"/>
            <ns1:chOff x="7207953" y="1277243"/>
            <ns1:chExt cx="3344435" cy="455454"/>
          </ns1:xfrm>
        </ns0:grpSpPr>
        <ns0:cxnSp>
          <ns0:nvCxnSpPr>
            <ns0:cNvPr id="319" name="Google Shape;319;p11"/>
            <ns0:cNvCxnSpPr/>
            <ns0:nvPr/>
          </ns0:nvCxnSpPr>
          <ns0:spPr>
            <ns1:xfrm>
              <ns1:off x="7207953" y="1277243"/>
              <ns1:ext cx="3344435"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cxnSp>
          <ns0:nvCxnSpPr>
            <ns0:cNvPr id="320" name="Google Shape;320;p11"/>
            <ns0:cNvCxnSpPr/>
            <ns0:nvPr/>
          </ns0:nvCxnSpPr>
          <ns0:spPr>
            <ns1:xfrm flipH="1">
              <ns1:off x="10062718" y="1277243"/>
              <ns1:ext cx="480591" cy="455454"/>
            </ns1:xfrm>
            <ns1:prstGeom prst="straightConnector1">
              <ns1:avLst/>
            </ns1:prstGeom>
            <ns1:noFill/>
            <ns1:ln cap="flat" cmpd="sng" w="9525">
              <ns1:solidFill>
                <ns1:srgbClr val="163F9B"/>
              </ns1:solidFill>
              <ns1:prstDash val="solid"/>
              <ns1:miter lim="800000"/>
              <ns1:headEnd len="sm" w="sm" type="none"/>
              <ns1:tailEnd len="sm" w="sm" type="none"/>
            </ns1:ln>
          </ns0:spPr>
        </ns0:cxnSp>
      </ns0:grpSp>
      <ns0:sp>
        <ns0:nvSpPr>
          <ns0:cNvPr id="321" name="Google Shape;321;p11"/>
          <ns0:cNvSpPr txBox="1"/>
          <ns0:nvPr/>
        </ns0:nvSpPr>
        <ns0:spPr>
          <ns1:xfrm>
            <ns1:off x="856384" y="1914423"/>
            <ns1:ext cx="5676026" cy="461624"/>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2400" u="none" cap="none" strike="noStrike">
                <ns1:solidFill>
                  <ns1:schemeClr val="accent4"/>
                </ns1:solidFill>
                <ns1:latin typeface="BIZ UDPGothic"/>
                <ns1:ea typeface="BIZ UDPGothic"/>
                <ns1:cs typeface="BIZ UDPGothic"/>
                <ns1:sym typeface="BIZ UDPGothic"/>
              </ns1:rPr>
              <ns1:t>Features of webinars</ns1:t>
            </ns1:r>
            <ns1:endParaRPr b="1" i="0" sz="2400" u="none" cap="none" strike="noStrike">
              <ns1:solidFill>
                <ns1:schemeClr val="accent4"/>
              </ns1:solidFill>
              <ns1:latin typeface="BIZ UDPGothic"/>
              <ns1:ea typeface="BIZ UDPGothic"/>
              <ns1:cs typeface="BIZ UDPGothic"/>
              <ns1:sym typeface="BIZ UDPGothic"/>
            </ns1:endParaRPr>
          </ns1:p>
        </ns0:txBody>
      </ns0:sp>
      <ns0:sp>
        <ns0:nvSpPr>
          <ns0:cNvPr id="322" name="Google Shape;322;p11"/>
          <ns0:cNvSpPr txBox="1"/>
          <ns0:nvPr/>
        </ns0:nvSpPr>
        <ns0:spPr>
          <ns1:xfrm>
            <ns1:off x="850404" y="2459609"/>
            <ns1:ext cx="5676026" cy="2954615"/>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2000"/>
              <ns1:buFont typeface="Arial"/>
              <ns1:buNone/>
            </ns1:pPr>
            <ns1:r>
              <ns1:rPr b="1" i="0" lang="ja-JP" sz="1800" u="none" cap="none" strike="noStrike">
                <ns1:solidFill>
                  <ns1:schemeClr val="accent4"/>
                </ns1:solidFill>
                <ns1:latin typeface="BIZ UDPGothic"/>
                <ns1:ea typeface="BIZ UDPGothic"/>
                <ns1:cs typeface="BIZ UDPGothic"/>
                <ns1:sym typeface="BIZ UDPGothic"/>
              </ns1:rPr>
              <ns1:t>Can provide an "interactive experience"</ns1:t>
            </ns1:r>
            <ns1:endParaRPr b="1" i="0" sz="1800" u="none" cap="none" strike="noStrike">
              <ns1:solidFill>
                <ns1:schemeClr val="accent4"/>
              </ns1:solidFill>
              <ns1:latin typeface="BIZ UDPGothic"/>
              <ns1:ea typeface="BIZ UDPGothic"/>
              <ns1:cs typeface="BIZ UDPGothic"/>
              <ns1:sym typeface="BIZ UDPGothic"/>
            </ns1:endParaRPr>
          </ns1:p>
          <ns1:p>
            <ns1:pPr indent="0" lvl="1" marL="360000" marR="0" rtl="0" algn="l">
              <ns1:lnSpc>
                <ns1:spcPct val="100000"/>
              </ns1:lnSpc>
              <ns1:spcBef>
                <ns1:spcPts val="0"/>
              </ns1:spcBef>
              <ns1:spcAft>
                <ns1:spcPts val="0"/>
              </ns1:spcAft>
              <ns1:buClr>
                <ns1:srgbClr val="000000"/>
              </ns1:buClr>
              <ns1:buSzPts val="12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Live Q&amp;A sessions</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360000" marR="0" rtl="0" algn="l">
              <ns1:lnSpc>
                <ns1:spcPct val="100000"/>
              </ns1:lnSpc>
              <ns1:spcBef>
                <ns1:spcPts val="0"/>
              </ns1:spcBef>
              <ns1:spcAft>
                <ns1:spcPts val="0"/>
              </ns1:spcAft>
              <ns1:buClr>
                <ns1:srgbClr val="000000"/>
              </ns1:buClr>
              <ns1:buSzPts val="20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Demos and factory tours while receiving questions and requests</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1200"/>
              </ns1:spcBef>
              <ns1:spcAft>
                <ns1:spcPts val="0"/>
              </ns1:spcAft>
              <ns1:buClr>
                <ns1:srgbClr val="000000"/>
              </ns1:buClr>
              <ns1:buSzPts val="2000"/>
              <ns1:buFont typeface="Arial"/>
              <ns1:buNone/>
            </ns1:pPr>
            <ns1:r>
              <ns1:rPr b="1" i="0" lang="ja-JP" sz="1800" u="none" cap="none" strike="noStrike">
                <ns1:solidFill>
                  <ns1:schemeClr val="accent4"/>
                </ns1:solidFill>
                <ns1:latin typeface="BIZ UDPGothic"/>
                <ns1:ea typeface="BIZ UDPGothic"/>
                <ns1:cs typeface="BIZ UDPGothic"/>
                <ns1:sym typeface="BIZ UDPGothic"/>
              </ns1:rPr>
              <ns1:t>Can obtain "live feedback"</ns1:t>
            </ns1:r>
            <ns1:endParaRPr b="1" i="0" sz="1800" u="none" cap="none" strike="noStrike">
              <ns1:solidFill>
                <ns1:schemeClr val="accent4"/>
              </ns1:solidFill>
              <ns1:latin typeface="BIZ UDPGothic"/>
              <ns1:ea typeface="BIZ UDPGothic"/>
              <ns1:cs typeface="BIZ UDPGothic"/>
              <ns1:sym typeface="BIZ UDPGothic"/>
            </ns1:endParaRPr>
          </ns1:p>
          <ns1:p>
            <ns1:pPr indent="0" lvl="0" marL="360000" marR="0" rtl="0" algn="l">
              <ns1:lnSpc>
                <ns1:spcPct val="100000"/>
              </ns1:lnSpc>
              <ns1:spcBef>
                <ns1:spcPts val="0"/>
              </ns1:spcBef>
              <ns1:spcAft>
                <ns1:spcPts val="0"/>
              </ns1:spcAft>
              <ns1:buClr>
                <ns1:srgbClr val="000000"/>
              </ns1:buClr>
              <ns1:buSzPts val="12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Pre/post surveys, as well as polls and questions during the presentation</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1200"/>
              </ns1:spcBef>
              <ns1:spcAft>
                <ns1:spcPts val="0"/>
              </ns1:spcAft>
              <ns1:buClr>
                <ns1:srgbClr val="000000"/>
              </ns1:buClr>
              <ns1:buSzPts val="2000"/>
              <ns1:buFont typeface="Arial"/>
              <ns1:buNone/>
            </ns1:pPr>
            <ns1:r>
              <ns1:rPr b="1" i="0" lang="ja-JP" sz="1800" u="none" cap="none" strike="noStrike">
                <ns1:solidFill>
                  <ns1:schemeClr val="accent4"/>
                </ns1:solidFill>
                <ns1:latin typeface="BIZ UDPGothic"/>
                <ns1:ea typeface="BIZ UDPGothic"/>
                <ns1:cs typeface="BIZ UDPGothic"/>
                <ns1:sym typeface="BIZ UDPGothic"/>
              </ns1:rPr>
              <ns1:t>Can attract viewers with "high interest"</ns1:t>
            </ns1:r>
            <ns1:endParaRPr b="1" i="0" sz="1800" u="none" cap="none" strike="noStrike">
              <ns1:solidFill>
                <ns1:schemeClr val="accent4"/>
              </ns1:solidFill>
              <ns1:latin typeface="BIZ UDPGothic"/>
              <ns1:ea typeface="BIZ UDPGothic"/>
              <ns1:cs typeface="BIZ UDPGothic"/>
              <ns1:sym typeface="BIZ UDPGothic"/>
            </ns1:endParaRPr>
          </ns1:p>
          <ns1:p>
            <ns1:pPr indent="0" lvl="0" marL="360000" marR="0" rtl="0" algn="l">
              <ns1:lnSpc>
                <ns1:spcPct val="100000"/>
              </ns1:lnSpc>
              <ns1:spcBef>
                <ns1:spcPts val="0"/>
              </ns1:spcBef>
              <ns1:spcAft>
                <ns1:spcPts val="0"/>
              </ns1:spcAft>
              <ns1:buClr>
                <ns1:srgbClr val="000000"/>
              </ns1:buClr>
              <ns1:buSzPts val="12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In small webinars, participants are those facing challenges your products/services can solve</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1200"/>
              </ns1:spcBef>
              <ns1:spcAft>
                <ns1:spcPts val="0"/>
              </ns1:spcAft>
              <ns1:buClr>
                <ns1:srgbClr val="000000"/>
              </ns1:buClr>
              <ns1:buSzPts val="2000"/>
              <ns1:buFont typeface="Arial"/>
              <ns1:buNone/>
            </ns1:pPr>
            <ns1:r>
              <ns1:rPr b="1" i="0" lang="ja-JP" sz="1800" u="none" cap="none" strike="noStrike">
                <ns1:solidFill>
                  <ns1:schemeClr val="accent4"/>
                </ns1:solidFill>
                <ns1:latin typeface="BIZ UDPGothic"/>
                <ns1:ea typeface="BIZ UDPGothic"/>
                <ns1:cs typeface="BIZ UDPGothic"/>
                <ns1:sym typeface="BIZ UDPGothic"/>
              </ns1:rPr>
              <ns1:t>Build trust by "sharing the space"</ns1:t>
            </ns1:r>
            <ns1:endParaRPr b="1" i="0" sz="1800" u="none" cap="none" strike="noStrike">
              <ns1:solidFill>
                <ns1:schemeClr val="accent4"/>
              </ns1:solidFill>
              <ns1:latin typeface="BIZ UDPGothic"/>
              <ns1:ea typeface="BIZ UDPGothic"/>
              <ns1:cs typeface="BIZ UDPGothic"/>
              <ns1:sym typeface="BIZ UDPGothic"/>
            </ns1:endParaRPr>
          </ns1:p>
          <ns1:p>
            <ns1:pPr indent="0" lvl="0" marL="360000" marR="0" rtl="0" algn="l">
              <ns1:lnSpc>
                <ns1:spcPct val="100000"/>
              </ns1:lnSpc>
              <ns1:spcBef>
                <ns1:spcPts val="0"/>
              </ns1:spcBef>
              <ns1:spcAft>
                <ns1:spcPts val="0"/>
              </ns1:spcAft>
              <ns1:buClr>
                <ns1:srgbClr val="000000"/>
              </ns1:buClr>
              <ns1:buSzPts val="12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Recognized as an "expert"</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360000" marR="0" rtl="0" algn="l">
              <ns1:lnSpc>
                <ns1:spcPct val="100000"/>
              </ns1:lnSpc>
              <ns1:spcBef>
                <ns1:spcPts val="0"/>
              </ns1:spcBef>
              <ns1:spcAft>
                <ns1:spcPts val="0"/>
              </ns1:spcAft>
              <ns1:buClr>
                <ns1:srgbClr val="000000"/>
              </ns1:buClr>
              <ns1:buSzPts val="12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Building trust through communication such as Q&amp;A</ns1:t>
            </ns1:r>
            <ns1:endParaRPr b="0" i="0" sz="1200" u="none" cap="none" strike="noStrike">
              <ns1:solidFill>
                <ns1:schemeClr val="accent4"/>
              </ns1:solidFill>
              <ns1:latin typeface="BIZ UDPGothic"/>
              <ns1:ea typeface="BIZ UDPGothic"/>
              <ns1:cs typeface="BIZ UDPGothic"/>
              <ns1:sym typeface="BIZ UDPGothic"/>
            </ns1:endParaRPr>
          </ns1:p>
        </ns0:txBody>
      </ns0:sp>
      <ns0:cxnSp>
        <ns0:nvCxnSpPr>
          <ns0:cNvPr id="323" name="Google Shape;323;p11"/>
          <ns0:cNvCxnSpPr/>
          <ns0:nvPr/>
        </ns0:nvCxnSpPr>
        <ns0:spPr>
          <ns1:xfrm>
            <ns1:off x="856384" y="2406985"/>
            <ns1:ext cx="5676026"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324" name="Google Shape;324;p11"/>
          <ns0:cNvSpPr txBox="1"/>
          <ns0:nvPr/>
        </ns0:nvSpPr>
        <ns0:spPr>
          <ns1:xfrm>
            <ns1:off x="525996" y="874427"/>
            <ns1:ext cx="11284500" cy="12006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Cold calls or direct mail without any prior contact can lead to distrust.</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First, by holding webinars that "provide valuable information," you can establish initial contact and</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gain "trust and credibility."</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accent4"/>
              </ns1:solidFill>
              <ns1:latin typeface="BIZ UDPGothic"/>
              <ns1:ea typeface="BIZ UDPGothic"/>
              <ns1:cs typeface="BIZ UDPGothic"/>
              <ns1:sym typeface="BIZ UDPGothic"/>
            </ns1:endParaRPr>
          </ns1:p>
        </ns0:txBody>
      </ns0:sp>
      <ns0:sp>
        <ns0:nvSpPr>
          <ns0:cNvPr id="325" name="Google Shape;325;p11"/>
          <ns0:cNvSpPr txBox="1"/>
          <ns0:nvPr/>
        </ns0:nvSpPr>
        <ns0:spPr>
          <ns1:xfrm>
            <ns1:off x="10442876" y="254124"/>
            <ns1:ext cx="1542600" cy="288052"/>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5555"/>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planning</ns1:t>
            </ns1:r>
            <ns1:endParaRPr b="0" i="0" sz="1200" u="none" cap="none" strike="noStrike">
              <ns1:solidFill>
                <ns1:srgbClr val="163F9B"/>
              </ns1:solidFill>
              <ns1:latin typeface="BIZ UDPGothic"/>
              <ns1:ea typeface="BIZ UDPGothic"/>
              <ns1:cs typeface="BIZ UDPGothic"/>
              <ns1:sym typeface="BIZ UDPGothic"/>
            </ns1:endParaRPr>
          </ns1:p>
        </ns0:txBody>
      </ns0:sp>
      <ns0:sp>
        <ns0:nvSpPr>
          <ns0:cNvPr id="326" name="Google Shape;326;p11"/>
          <ns0:cNvSpPr txBox="1"/>
          <ns0:nvPr/>
        </ns0:nvSpPr>
        <ns0:spPr>
          <ns1:xfrm>
            <ns1:off x="10407113" y="6452965"/>
            <ns1:ext cx="1464589"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327" name="Google Shape;327;p11"/>
          <ns0:cNvSpPr txBox="1"/>
          <ns0:nvPr>
            <ns0:ph idx="12" type="sldNum"/>
          </ns0:nvPr>
        </ns0:nvSpPr>
        <ns0:spPr>
          <ns1:xfrm>
            <ns1:off x="11810447" y="6452966"/>
            <ns1:ext cx="331278"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12.xml><?xml version="1.0" encoding="utf-8"?>
<ns0:sld xmlns:ns0="http://schemas.openxmlformats.org/presentationml/2006/main" xmlns:ns1="http://schemas.openxmlformats.org/drawingml/2006/main">
  <ns0:cSld>
    <ns0:spTree>
      <ns0:nvGrpSpPr>
        <ns0:cNvPr id="332" name="Shape 332"/>
        <ns0:cNvGrpSpPr/>
        <ns0:nvPr/>
      </ns0:nvGrpSpPr>
      <ns0:grpSpPr>
        <ns1:xfrm>
          <ns1:off x="0" y="0"/>
          <ns1:ext cx="0" cy="0"/>
          <ns1:chOff x="0" y="0"/>
          <ns1:chExt cx="0" cy="0"/>
        </ns1:xfrm>
      </ns0:grpSpPr>
      <ns0:sp>
        <ns0:nvSpPr>
          <ns0:cNvPr id="333" name="Google Shape;333;p12"/>
          <ns0:cNvSpPr txBox="1"/>
          <ns0:nvPr/>
        </ns0:nvSpPr>
        <ns0:spPr>
          <ns1:xfrm>
            <ns1:off x="1376043" y="2647691"/>
            <ns1:ext cx="10619312" cy="1665691"/>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l">
              <ns1:lnSpc>
                <ns1:spcPct val="150000"/>
              </ns1:lnSpc>
              <ns1:spcBef>
                <ns1:spcPts val="0"/>
              </ns1:spcBef>
              <ns1:spcAft>
                <ns1:spcPts val="0"/>
              </ns1:spcAft>
              <ns1:buClr>
                <ns1:srgbClr val="000000"/>
              </ns1:buClr>
              <ns1:buSzPts val="3200"/>
              <ns1:buFont typeface="Arial"/>
              <ns1:buNone/>
            </ns1:pPr>
            <ns1:r>
              <ns1:rPr b="1" i="0" lang="ja-JP" sz="3200" u="none" cap="none" strike="noStrike">
                <ns1:solidFill>
                  <ns1:schemeClr val="accent4"/>
                </ns1:solidFill>
                <ns1:latin typeface="BIZ UDPGothic"/>
                <ns1:ea typeface="BIZ UDPGothic"/>
                <ns1:cs typeface="BIZ UDPGothic"/>
                <ns1:sym typeface="BIZ UDPGothic"/>
              </ns1:rPr>
              <ns1:t>Overview of Majisemi's services</ns1:t>
            </ns1:r>
            <ns1:endParaRPr b="0" i="0" sz="1400" u="none" cap="none" strike="noStrike">
              <ns1:solidFill>
                <ns1:srgbClr val="000000"/>
              </ns1:solidFill>
              <ns1:latin typeface="Arial"/>
              <ns1:ea typeface="Arial"/>
              <ns1:cs typeface="Arial"/>
              <ns1:sym typeface="Arial"/>
            </ns1:endParaRPr>
          </ns1:p>
        </ns0:txBody>
      </ns0:sp>
      <ns0:sp>
        <ns0:nvSpPr>
          <ns0:cNvPr id="334" name="Google Shape;334;p12"/>
          <ns0:cNvSpPr/>
          <ns0:nvPr/>
        </ns0:nvSpPr>
        <ns0:spPr>
          <ns1:xfrm>
            <ns1:off x="0" y="1"/>
            <ns1:ext cx="1132114" cy="6858000"/>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335" name="Google Shape;335;p12"/>
          <ns0:cNvSpPr txBox="1"/>
          <ns0:nvPr/>
        </ns0:nvSpPr>
        <ns0:spPr>
          <ns1:xfrm>
            <ns1:off x="10407113" y="6452965"/>
            <ns1:ext cx="1464589"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336" name="Google Shape;336;p12"/>
          <ns0:cNvSpPr txBox="1"/>
          <ns0:nvPr>
            <ns0:ph idx="12" type="sldNum"/>
          </ns0:nvPr>
        </ns0:nvSpPr>
        <ns0:spPr>
          <ns1:xfrm>
            <ns1:off x="11810447" y="6452966"/>
            <ns1:ext cx="331278"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13.xml><?xml version="1.0" encoding="utf-8"?>
<ns0:sld xmlns:ns0="http://schemas.openxmlformats.org/presentationml/2006/main" xmlns:ns1="http://schemas.openxmlformats.org/drawingml/2006/main" xmlns:ns2="http://schemas.openxmlformats.org/officeDocument/2006/relationships">
  <ns0:cSld>
    <ns0:spTree>
      <ns0:nvGrpSpPr>
        <ns0:cNvPr id="341" name="Shape 341"/>
        <ns0:cNvGrpSpPr/>
        <ns0:nvPr/>
      </ns0:nvGrpSpPr>
      <ns0:grpSpPr>
        <ns1:xfrm>
          <ns1:off x="0" y="0"/>
          <ns1:ext cx="0" cy="0"/>
          <ns1:chOff x="0" y="0"/>
          <ns1:chExt cx="0" cy="0"/>
        </ns1:xfrm>
      </ns0:grpSpPr>
      <ns0:pic>
        <ns0:nvPicPr>
          <ns0:cNvPr id="342" name="Google Shape;342;p13"/>
          <ns0:cNvPicPr preferRelativeResize="0"/>
          <ns0:nvPr/>
        </ns0:nvPicPr>
        <ns0:blipFill rotWithShape="1">
          <ns1:blip ns2:embed="rId3">
            <ns1:alphaModFix/>
          </ns1:blip>
          <ns1:srcRect b="0" l="0" r="0" t="0"/>
          <ns1:stretch/>
        </ns0:blipFill>
        <ns0:spPr>
          <ns1:xfrm>
            <ns1:off x="586700" y="3039600"/>
            <ns1:ext cx="5177700" cy="3818400"/>
          </ns1:xfrm>
          <ns1:prstGeom prst="rect">
            <ns1:avLst/>
          </ns1:prstGeom>
          <ns1:noFill/>
          <ns1:ln>
            <ns1:noFill/>
          </ns1:ln>
        </ns0:spPr>
      </ns0:pic>
      <ns0:cxnSp>
        <ns0:nvCxnSpPr>
          <ns0:cNvPr id="343" name="Google Shape;343;p13"/>
          <ns0:cNvCxnSpPr/>
          <ns0:nvPr/>
        </ns0:nvCxnSpPr>
        <ns0:spPr>
          <ns1:xfrm>
            <ns1:off x="6350" y="799793"/>
            <ns1:ext cx="1218565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344" name="Google Shape;344;p13"/>
          <ns0:cNvSpPr/>
          <ns0:nvPr/>
        </ns0:nvSpPr>
        <ns0:spPr>
          <ns1:xfrm>
            <ns1:off x="301520" y="1240985"/>
            <ns1:ext cx="11637932" cy="259796"/>
          </ns1:xfrm>
          <ns1:prstGeom prst="rect">
            <ns1:avLst/>
          </ns1:prstGeom>
          <ns1:solidFill>
            <ns1:srgbClr val="C3D2F7"/>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100"/>
              <ns1:buFont typeface="Arial"/>
              <ns1:buNone/>
            </ns1:pPr>
            <ns1:r>
              <ns1:t/>
            </ns1:r>
            <ns1:endParaRPr b="0" i="0" sz="1100" u="none" cap="none" strike="noStrike">
              <ns1:solidFill>
                <ns1:schemeClr val="lt1"/>
              </ns1:solidFill>
              <ns1:latin typeface="Arial"/>
              <ns1:ea typeface="Arial"/>
              <ns1:cs typeface="Arial"/>
              <ns1:sym typeface="Arial"/>
            </ns1:endParaRPr>
          </ns1:p>
        </ns0:txBody>
      </ns0:sp>
      <ns0:pic>
        <ns0:nvPicPr>
          <ns0:cNvPr id="345" name="Google Shape;345;p13"/>
          <ns0:cNvPicPr preferRelativeResize="0"/>
          <ns0:nvPr/>
        </ns0:nvPicPr>
        <ns0:blipFill rotWithShape="1">
          <ns1:blip ns2:embed="rId4">
            <ns1:alphaModFix/>
          </ns1:blip>
          <ns1:srcRect b="0" l="0" r="0" t="0"/>
          <ns1:stretch/>
        </ns0:blipFill>
        <ns0:spPr>
          <ns1:xfrm>
            <ns1:off x="4745230" y="24688"/>
            <ns1:ext cx="7396488" cy="6857999"/>
          </ns1:xfrm>
          <ns1:prstGeom prst="rect">
            <ns1:avLst/>
          </ns1:prstGeom>
          <ns1:noFill/>
          <ns1:ln>
            <ns1:noFill/>
          </ns1:ln>
        </ns0:spPr>
      </ns0:pic>
      <ns0:sp>
        <ns0:nvSpPr>
          <ns0:cNvPr id="346" name="Google Shape;346;p13"/>
          <ns0:cNvSpPr txBox="1"/>
          <ns0:nvPr/>
        </ns0:nvSpPr>
        <ns0:spPr>
          <ns1:xfrm>
            <ns1:off x="221196" y="101835"/>
            <ns1:ext cx="10523004" cy="586088"/>
          </ns1:xfrm>
          <ns1:prstGeom prst="rect">
            <ns1:avLst/>
          </ns1:prstGeom>
          <ns1:noFill/>
          <ns1:ln>
            <ns1:noFill/>
          </ns1:ln>
        </ns0:spPr>
        <ns0:txBody>
          <ns1:bodyPr anchorCtr="0" anchor="ctr"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2800" u="none" cap="none" strike="noStrike">
                <ns1:solidFill>
                  <ns1:schemeClr val="accent4"/>
                </ns1:solidFill>
                <ns1:latin typeface="BIZ UDPGothic"/>
                <ns1:ea typeface="BIZ UDPGothic"/>
                <ns1:cs typeface="BIZ UDPGothic"/>
                <ns1:sym typeface="BIZ UDPGothic"/>
              </ns1:rPr>
              <ns1:t>Majisemi's house list</ns1:t>
            </ns1:r>
            <ns1:endParaRPr b="0" i="0" sz="1400" u="none" cap="none" strike="noStrike">
              <ns1:solidFill>
                <ns1:srgbClr val="000000"/>
              </ns1:solidFill>
              <ns1:latin typeface="Arial"/>
              <ns1:ea typeface="Arial"/>
              <ns1:cs typeface="Arial"/>
              <ns1:sym typeface="Arial"/>
            </ns1:endParaRPr>
          </ns1:p>
        </ns0:txBody>
      </ns0:sp>
      <ns0:sp>
        <ns0:nvSpPr>
          <ns0:cNvPr id="347" name="Google Shape;347;p13"/>
          <ns0:cNvSpPr txBox="1"/>
          <ns0:nvPr/>
        </ns0:nvSpPr>
        <ns0:spPr>
          <ns1:xfrm>
            <ns1:off x="252548" y="763664"/>
            <ns1:ext cx="1881434" cy="709199"/>
          </ns1:xfrm>
          <ns1:prstGeom prst="rect">
            <ns1:avLst/>
          </ns1:prstGeom>
          <ns1:noFill/>
          <ns1:ln>
            <ns1:noFill/>
          </ns1:ln>
        </ns0:spPr>
        <ns0:txBody>
          <ns1:bodyPr anchorCtr="0" anchor="ctr"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3600" u="none" cap="none" strike="noStrike">
                <ns1:solidFill>
                  <ns1:schemeClr val="accent4"/>
                </ns1:solidFill>
                <ns1:latin typeface="BIZ UDPGothic"/>
                <ns1:ea typeface="BIZ UDPGothic"/>
                <ns1:cs typeface="BIZ UDPGothic"/>
                <ns1:sym typeface="BIZ UDPGothic"/>
              </ns1:rPr>
              <ns1:t>Customer attraction power</ns1:t>
            </ns1:r>
            <ns1:endParaRPr b="0" i="0" sz="1400" u="none" cap="none" strike="noStrike">
              <ns1:solidFill>
                <ns1:srgbClr val="000000"/>
              </ns1:solidFill>
              <ns1:latin typeface="Arial"/>
              <ns1:ea typeface="Arial"/>
              <ns1:cs typeface="Arial"/>
              <ns1:sym typeface="Arial"/>
            </ns1:endParaRPr>
          </ns1:p>
        </ns0:txBody>
      </ns0:sp>
      <ns0:sp>
        <ns0:nvSpPr>
          <ns0:cNvPr id="348" name="Google Shape;348;p13"/>
          <ns0:cNvSpPr/>
          <ns0:nvPr/>
        </ns0:nvSpPr>
        <ns0:spPr>
          <ns1:xfrm>
            <ns1:off x="7415211" y="2348217"/>
            <ns1:ext cx="2210922" cy="2210922"/>
          </ns1:xfrm>
          <ns1:prstGeom prst="ellipse">
            <ns1:avLst/>
          </ns1:prstGeom>
          <ns1:solidFill>
            <ns1:schemeClr val="lt1"/>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1" i="0" lang="ja-JP" sz="1800" u="none" cap="none" strike="noStrike">
                <ns1:solidFill>
                  <ns1:schemeClr val="accent4"/>
                </ns1:solidFill>
                <ns1:latin typeface="BIZ UDPGothic"/>
                <ns1:ea typeface="BIZ UDPGothic"/>
                <ns1:cs typeface="BIZ UDPGothic"/>
                <ns1:sym typeface="BIZ UDPGothic"/>
              </ns1:rPr>
              <ns1:t>Breakdown of user companies</ns1:t>
            </ns1:r>
            <ns1:endParaRPr b="1" i="0" sz="1800" u="none" cap="none" strike="noStrike">
              <ns1:solidFill>
                <ns1:schemeClr val="accent4"/>
              </ns1:solidFill>
              <ns1:latin typeface="BIZ UDPGothic"/>
              <ns1:ea typeface="BIZ UDPGothic"/>
              <ns1:cs typeface="BIZ UDPGothic"/>
              <ns1:sym typeface="BIZ UDPGothic"/>
            </ns1:endParaRPr>
          </ns1:p>
        </ns0:txBody>
      </ns0:sp>
      <ns0:cxnSp>
        <ns0:nvCxnSpPr>
          <ns0:cNvPr id="349" name="Google Shape;349;p13"/>
          <ns0:cNvCxnSpPr/>
          <ns0:nvPr/>
        </ns0:nvCxnSpPr>
        <ns0:spPr>
          <ns1:xfrm flipH="1" rot="10800000">
            <ns1:off x="3117900" y="6274150"/>
            <ns1:ext cx="5211300" cy="185100"/>
          </ns1:xfrm>
          <ns1:prstGeom prst="straightConnector1">
            <ns1:avLst/>
          </ns1:prstGeom>
          <ns1:noFill/>
          <ns1:ln cap="flat" cmpd="sng" w="9525">
            <ns1:solidFill>
              <ns1:srgbClr val="7FA6FD"/>
            </ns1:solidFill>
            <ns1:prstDash val="dash"/>
            <ns1:miter lim="800000"/>
            <ns1:headEnd len="sm" w="sm" type="none"/>
            <ns1:tailEnd len="sm" w="sm" type="none"/>
          </ns1:ln>
        </ns0:spPr>
      </ns0:cxnSp>
      <ns0:cxnSp>
        <ns0:nvCxnSpPr>
          <ns0:cNvPr id="350" name="Google Shape;350;p13"/>
          <ns0:cNvCxnSpPr/>
          <ns0:nvPr/>
        </ns0:nvCxnSpPr>
        <ns0:spPr>
          <ns1:xfrm flipH="1" rot="10800000">
            <ns1:off x="3181984" y="904686"/>
            <ns1:ext cx="3977700" cy="2497500"/>
          </ns1:xfrm>
          <ns1:prstGeom prst="straightConnector1">
            <ns1:avLst/>
          </ns1:prstGeom>
          <ns1:noFill/>
          <ns1:ln cap="flat" cmpd="sng" w="9525">
            <ns1:solidFill>
              <ns1:srgbClr val="7FA6FD"/>
            </ns1:solidFill>
            <ns1:prstDash val="dash"/>
            <ns1:miter lim="800000"/>
            <ns1:headEnd len="sm" w="sm" type="none"/>
            <ns1:tailEnd len="sm" w="sm" type="none"/>
          </ns1:ln>
        </ns0:spPr>
      </ns0:cxnSp>
      <ns0:sp>
        <ns0:nvSpPr>
          <ns0:cNvPr id="351" name="Google Shape;351;p13"/>
          <ns0:cNvSpPr/>
          <ns0:nvPr/>
        </ns0:nvSpPr>
        <ns0:spPr>
          <ns1:xfrm>
            <ns1:off x="12028601" y="-536"/>
            <ns1:ext cx="163399" cy="800325"/>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352" name="Google Shape;352;p13"/>
          <ns0:cNvSpPr/>
          <ns0:nvPr/>
        </ns0:nvSpPr>
        <ns0:spPr>
          <ns1:xfrm>
            <ns1:off x="2592225" y="4329608"/>
            <ns1:ext cx="1166644" cy="1166644"/>
          </ns1:xfrm>
          <ns1:prstGeom prst="ellipse">
            <ns1:avLst/>
          </ns1:prstGeom>
          <ns1:solidFill>
            <ns1:schemeClr val="lt1"/>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1" i="0" lang="ja-JP" sz="1400" u="none" cap="none" strike="noStrike">
                <ns1:solidFill>
                  <ns1:srgbClr val="163F9B"/>
                </ns1:solidFill>
                <ns1:latin typeface="BIZ UDPGothic"/>
                <ns1:ea typeface="BIZ UDPGothic"/>
                <ns1:cs typeface="BIZ UDPGothic"/>
                <ns1:sym typeface="BIZ UDPGothic"/>
              </ns1:rPr>
              <ns1:t>House</ns1:t>
            </ns1:r>
            <ns1:endParaRPr b="0" i="0" sz="1400" u="none" cap="none" strike="noStrike">
              <ns1:solidFill>
                <ns1:srgbClr val="000000"/>
              </ns1:solidFill>
              <ns1:latin typeface="Arial"/>
              <ns1:ea typeface="Arial"/>
              <ns1:cs typeface="Arial"/>
              <ns1:sym typeface="Arial"/>
            </ns1:endParaRPr>
          </ns1:p>
          <ns1:p>
            <ns1:pPr indent="0" lvl="0" marL="0" marR="0" rtl="0" algn="ctr">
              <ns1:lnSpc>
                <ns1:spcPct val="100000"/>
              </ns1:lnSpc>
              <ns1:spcBef>
                <ns1:spcPts val="0"/>
              </ns1:spcBef>
              <ns1:spcAft>
                <ns1:spcPts val="0"/>
              </ns1:spcAft>
              <ns1:buClr>
                <ns1:srgbClr val="000000"/>
              </ns1:buClr>
              <ns1:buSzPts val="1400"/>
              <ns1:buFont typeface="Arial"/>
              <ns1:buNone/>
            </ns1:pPr>
            <ns1:r>
              <ns1:rPr b="1" i="0" lang="ja-JP" sz="1400" u="none" cap="none" strike="noStrike">
                <ns1:solidFill>
                  <ns1:srgbClr val="163F9B"/>
                </ns1:solidFill>
                <ns1:latin typeface="BIZ UDPGothic"/>
                <ns1:ea typeface="BIZ UDPGothic"/>
                <ns1:cs typeface="BIZ UDPGothic"/>
                <ns1:sym typeface="BIZ UDPGothic"/>
              </ns1:rPr>
              <ns1:t>List</ns1:t>
            </ns1:r>
            <ns1:endParaRPr b="1" i="0" sz="1400" u="none" cap="none" strike="noStrike">
              <ns1:solidFill>
                <ns1:srgbClr val="163F9B"/>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400"/>
              <ns1:buFont typeface="Arial"/>
              <ns1:buNone/>
            </ns1:pPr>
            <ns1:r>
              <ns1:rPr b="1" i="0" lang="ja-JP" sz="1400" u="none" cap="none" strike="noStrike">
                <ns1:solidFill>
                  <ns1:srgbClr val="163F9B"/>
                </ns1:solidFill>
                <ns1:latin typeface="BIZ UDPGothic"/>
                <ns1:ea typeface="BIZ UDPGothic"/>
                <ns1:cs typeface="BIZ UDPGothic"/>
                <ns1:sym typeface="BIZ UDPGothic"/>
              </ns1:rPr>
              <ns1:t>Overall</ns1:t>
            </ns1:r>
            <ns1:endParaRPr b="1" i="0" sz="1400" u="none" cap="none" strike="noStrike">
              <ns1:solidFill>
                <ns1:srgbClr val="163F9B"/>
              </ns1:solidFill>
              <ns1:latin typeface="BIZ UDPGothic"/>
              <ns1:ea typeface="BIZ UDPGothic"/>
              <ns1:cs typeface="BIZ UDPGothic"/>
              <ns1:sym typeface="BIZ UDPGothic"/>
            </ns1:endParaRPr>
          </ns1:p>
        </ns0:txBody>
      </ns0:sp>
      <ns0:sp>
        <ns0:nvSpPr>
          <ns0:cNvPr id="353" name="Google Shape;353;p13"/>
          <ns0:cNvSpPr txBox="1"/>
          <ns0:nvPr/>
        </ns0:nvSpPr>
        <ns0:spPr>
          <ns1:xfrm>
            <ns1:off x="9551666" y="6344329"/>
            <ns1:ext cx="2526654" cy="215444"/>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0000"/>
              </ns1:lnSpc>
              <ns1:spcBef>
                <ns1:spcPts val="0"/>
              </ns1:spcBef>
              <ns1:spcAft>
                <ns1:spcPts val="0"/>
              </ns1:spcAft>
              <ns1:buClr>
                <ns1:srgbClr val="000000"/>
              </ns1:buClr>
              <ns1:buSzPts val="800"/>
              <ns1:buFont typeface="Arial"/>
              <ns1:buNone/>
            </ns1:pPr>
            <ns1:r>
              <ns1:rPr b="1" i="0" lang="ja-JP" sz="800" u="none" cap="none" strike="noStrike">
                <ns1:solidFill>
                  <ns1:srgbClr val="163F9B"/>
                </ns1:solidFill>
                <ns1:latin typeface="BIZ UDPGothic"/>
                <ns1:ea typeface="BIZ UDPGothic"/>
                <ns1:cs typeface="BIZ UDPGothic"/>
                <ns1:sym typeface="BIZ UDPGothic"/>
              </ns1:rPr>
              <ns1:t>*Estimated from seminar ap</ns1:t>
            </ns1:r>
            <ns1:r>
              <ns1:rPr b="0" i="0" lang="ja-JP" sz="800" u="none" cap="none" strike="noStrike">
                <ns1:solidFill>
                  <ns1:srgbClr val="163F9B"/>
                </ns1:solidFill>
                <ns1:latin typeface="BIZ UDPGothic"/>
                <ns1:ea typeface="BIZ UDPGothic"/>
                <ns1:cs typeface="BIZ UDPGothic"/>
                <ns1:sym typeface="BIZ UDPGothic"/>
              </ns1:rPr>
              <ns1:t>plicants from 2020 to 2024</ns1:t>
            </ns1:r>
            <ns1:endParaRPr b="0" i="0" sz="800" u="none" cap="none" strike="noStrike">
              <ns1:solidFill>
                <ns1:srgbClr val="000000"/>
              </ns1:solidFill>
              <ns1:latin typeface="BIZ UDPGothic"/>
              <ns1:ea typeface="BIZ UDPGothic"/>
              <ns1:cs typeface="BIZ UDPGothic"/>
              <ns1:sym typeface="BIZ UDPGothic"/>
            </ns1:endParaRPr>
          </ns1:p>
        </ns0:txBody>
      </ns0:sp>
      <ns0:sp>
        <ns0:nvSpPr>
          <ns0:cNvPr id="354" name="Google Shape;354;p13"/>
          <ns0:cNvSpPr/>
          <ns0:nvPr/>
        </ns0:nvSpPr>
        <ns0:spPr>
          <ns1:xfrm>
            <ns1:off x="223219" y="1668656"/>
            <ns1:ext cx="3985780" cy="869682"/>
          </ns1:xfrm>
          <ns1:prstGeom prst="roundRect">
            <ns1:avLst>
              <ns1:gd fmla="val 16667" name="adj"/>
            </ns1:avLst>
          </ns1:prstGeom>
          <ns1:noFill/>
          <ns1:ln>
            <ns1:noFill/>
          </ns1:ln>
        </ns0:spPr>
        <ns0:txBody>
          <ns1:bodyPr anchorCtr="0" anchor="ctr" bIns="45700" lIns="91425" spcFirstLastPara="1" rIns="91425" wrap="square" tIns="45700">
            <ns1:no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2800" u="none" cap="none" strike="noStrike">
                <ns1:solidFill>
                  <ns1:schemeClr val="accent4"/>
                </ns1:solidFill>
                <ns1:latin typeface="BIZ UDPGothic"/>
                <ns1:ea typeface="BIZ UDPGothic"/>
                <ns1:cs typeface="BIZ UDPGothic"/>
                <ns1:sym typeface="BIZ UDPGothic"/>
              </ns1:rPr>
              <ns1:t>Approximately 250,000</ns1:t>
            </ns1:r>
            <ns1:endParaRPr b="1" i="0" sz="2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2800" u="none" cap="none" strike="noStrike">
                <ns1:solidFill>
                  <ns1:schemeClr val="accent4"/>
                </ns1:solidFill>
                <ns1:latin typeface="BIZ UDPGothic"/>
                <ns1:ea typeface="BIZ UDPGothic"/>
                <ns1:cs typeface="BIZ UDPGothic"/>
                <ns1:sym typeface="BIZ UDPGothic"/>
              </ns1:rPr>
              <ns1:t>House list owned!</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355" name="Google Shape;355;p13"/>
          <ns0:cNvSpPr txBox="1"/>
          <ns0:nvPr/>
        </ns0:nvSpPr>
        <ns0:spPr>
          <ns1:xfrm>
            <ns1:off x="10428204" y="170738"/>
            <ns1:ext cx="1542600" cy="4719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5555"/>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Webinar</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0" marR="0" rtl="0" algn="r">
              <ns1:lnSpc>
                <ns1:spcPct val="105555"/>
              </ns1:lnSpc>
              <ns1:spcBef>
                <ns1:spcPts val="0"/>
              </ns1:spcBef>
              <ns1:spcAft>
                <ns1:spcPts val="0"/>
              </ns1:spcAft>
              <ns1:buClr>
                <ns1:srgbClr val="000000"/>
              </ns1:buClr>
              <ns1:buSzPts val="1800"/>
              <ns1:buFont typeface="Arial"/>
              <ns1:buNone/>
            </ns1:pPr>
            <ns1:r>
              <ns1:rPr b="0" i="0" lang="ja-JP" sz="1200" u="none" cap="none" strike="noStrike">
                <ns1:solidFill>
                  <ns1:srgbClr val="163F9B"/>
                </ns1:solidFill>
                <ns1:latin typeface="BIZ UDPGothic"/>
                <ns1:ea typeface="BIZ UDPGothic"/>
                <ns1:cs typeface="BIZ UDPGothic"/>
                <ns1:sym typeface="BIZ UDPGothic"/>
              </ns1:rPr>
              <ns1:t>as a Service</ns1:t>
            </ns1:r>
            <ns1:endParaRPr b="0" i="0" sz="1200" u="none" cap="none" strike="noStrike">
              <ns1:solidFill>
                <ns1:srgbClr val="163F9B"/>
              </ns1:solidFill>
              <ns1:latin typeface="BIZ UDPGothic"/>
              <ns1:ea typeface="BIZ UDPGothic"/>
              <ns1:cs typeface="BIZ UDPGothic"/>
              <ns1:sym typeface="BIZ UDPGothic"/>
            </ns1:endParaRPr>
          </ns1:p>
        </ns0:txBody>
      </ns0:sp>
      <ns0:sp>
        <ns0:nvSpPr>
          <ns0:cNvPr id="356" name="Google Shape;356;p13"/>
          <ns0:cNvSpPr txBox="1"/>
          <ns0:nvPr/>
        </ns0:nvSpPr>
        <ns0:spPr>
          <ns1:xfrm>
            <ns1:off x="10407113" y="6452965"/>
            <ns1:ext cx="1464589"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357" name="Google Shape;357;p13"/>
          <ns0:cNvSpPr txBox="1"/>
          <ns0:nvPr>
            <ns0:ph idx="12" type="sldNum"/>
          </ns0:nvPr>
        </ns0:nvSpPr>
        <ns0:spPr>
          <ns1:xfrm>
            <ns1:off x="11810447" y="6452966"/>
            <ns1:ext cx="331278"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14.xml><?xml version="1.0" encoding="utf-8"?>
<ns0:sld xmlns:ns0="http://schemas.openxmlformats.org/presentationml/2006/main" xmlns:ns1="http://schemas.openxmlformats.org/drawingml/2006/main" xmlns:ns2="http://schemas.openxmlformats.org/officeDocument/2006/relationships">
  <ns0:cSld>
    <ns0:spTree>
      <ns0:nvGrpSpPr>
        <ns0:cNvPr id="362" name="Shape 362"/>
        <ns0:cNvGrpSpPr/>
        <ns0:nvPr/>
      </ns0:nvGrpSpPr>
      <ns0:grpSpPr>
        <ns1:xfrm>
          <ns1:off x="0" y="0"/>
          <ns1:ext cx="0" cy="0"/>
          <ns1:chOff x="0" y="0"/>
          <ns1:chExt cx="0" cy="0"/>
        </ns1:xfrm>
      </ns0:grpSpPr>
      <ns0:sp>
        <ns0:nvSpPr>
          <ns0:cNvPr id="363" name="Google Shape;363;p14"/>
          <ns0:cNvSpPr/>
          <ns0:nvPr/>
        </ns0:nvSpPr>
        <ns0:spPr>
          <ns1:xfrm>
            <ns1:off x="7447814" y="5675191"/>
            <ns1:ext cx="2628237" cy="779400"/>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l">
              <ns1:lnSpc>
                <ns1:spcPct val="100000"/>
              </ns1:lnSpc>
              <ns1:spcBef>
                <ns1:spcPts val="0"/>
              </ns1:spcBef>
              <ns1:spcAft>
                <ns1:spcPts val="0"/>
              </ns1:spcAft>
              <ns1:buClr>
                <ns1:srgbClr val="000000"/>
              </ns1:buClr>
              <ns1:buSzPts val="1100"/>
              <ns1:buFont typeface="Arial"/>
              <ns1:buNone/>
            </ns1:pPr>
            <ns1:r>
              <ns1:rPr b="0" i="0" lang="ja-JP" sz="1100" u="none" cap="none" strike="noStrike">
                <ns1:solidFill>
                  <ns1:schemeClr val="lt1"/>
                </ns1:solidFill>
                <ns1:latin typeface="BIZ UDPGothic"/>
                <ns1:ea typeface="BIZ UDPGothic"/>
                <ns1:cs typeface="BIZ UDPGothic"/>
                <ns1:sym typeface="BIZ UDPGothic"/>
              </ns1:rPr>
              <ns1:t>Primarily managers</ns1:t>
            </ns1:r>
            <ns1:endParaRPr b="0" i="0" sz="1400" u="none" cap="none" strike="noStrike">
              <ns1:solidFill>
                <ns1:schemeClr val="lt1"/>
              </ns1:solidFill>
              <ns1:latin typeface="BIZ UDPGothic"/>
              <ns1:ea typeface="BIZ UDPGothic"/>
              <ns1:cs typeface="BIZ UDPGothic"/>
              <ns1:sym typeface="BIZ UDPGothic"/>
            </ns1:endParaRPr>
          </ns1:p>
        </ns0:txBody>
      </ns0:sp>
      <ns0:cxnSp>
        <ns0:nvCxnSpPr>
          <ns0:cNvPr id="364" name="Google Shape;364;p14"/>
          <ns0:cNvCxnSpPr/>
          <ns0:nvPr/>
        </ns0:nvCxnSpPr>
        <ns0:spPr>
          <ns1:xfrm>
            <ns1:off x="6350" y="799793"/>
            <ns1:ext cx="1218565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365" name="Google Shape;365;p14"/>
          <ns0:cNvSpPr/>
          <ns0:nvPr/>
        </ns0:nvSpPr>
        <ns0:spPr>
          <ns1:xfrm>
            <ns1:off x="7712746" y="598441"/>
            <ns1:ext cx="2628237" cy="779400"/>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l">
              <ns1:lnSpc>
                <ns1:spcPct val="100000"/>
              </ns1:lnSpc>
              <ns1:spcBef>
                <ns1:spcPts val="0"/>
              </ns1:spcBef>
              <ns1:spcAft>
                <ns1:spcPts val="0"/>
              </ns1:spcAft>
              <ns1:buClr>
                <ns1:srgbClr val="000000"/>
              </ns1:buClr>
              <ns1:buSzPts val="1100"/>
              <ns1:buFont typeface="Arial"/>
              <ns1:buNone/>
            </ns1:pPr>
            <ns1:r>
              <ns1:rPr b="0" i="0" lang="ja-JP" sz="1050" u="none" cap="none" strike="noStrike">
                <ns1:solidFill>
                  <ns1:schemeClr val="lt1"/>
                </ns1:solidFill>
                <ns1:latin typeface="BIZ UDPGothic"/>
                <ns1:ea typeface="BIZ UDPGothic"/>
                <ns1:cs typeface="BIZ UDPGothic"/>
                <ns1:sym typeface="BIZ UDPGothic"/>
              </ns1:rPr>
              <ns1:t>Nearly half work at</ns1:t>
            </ns1:r>
            <ns1:endParaRPr b="0" i="0" sz="1050" u="none" cap="none" strike="noStrike">
              <ns1:solidFill>
                <ns1:schemeClr val="lt1"/>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100"/>
              <ns1:buFont typeface="Arial"/>
              <ns1:buNone/>
            </ns1:pPr>
            <ns1:r>
              <ns1:rPr b="0" i="0" lang="ja-JP" sz="1050" u="none" cap="none" strike="noStrike">
                <ns1:solidFill>
                  <ns1:schemeClr val="lt1"/>
                </ns1:solidFill>
                <ns1:latin typeface="BIZ UDPGothic"/>
                <ns1:ea typeface="BIZ UDPGothic"/>
                <ns1:cs typeface="BIZ UDPGothic"/>
                <ns1:sym typeface="BIZ UDPGothic"/>
              </ns1:rPr>
              <ns1:t>large enterprises</ns1:t>
            </ns1:r>
            <ns1:endParaRPr b="0" i="0" sz="1200" u="none" cap="none" strike="noStrike">
              <ns1:solidFill>
                <ns1:schemeClr val="lt1"/>
              </ns1:solidFill>
              <ns1:latin typeface="BIZ UDPGothic"/>
              <ns1:ea typeface="BIZ UDPGothic"/>
              <ns1:cs typeface="BIZ UDPGothic"/>
              <ns1:sym typeface="BIZ UDPGothic"/>
            </ns1:endParaRPr>
          </ns1:p>
        </ns0:txBody>
      </ns0:sp>
      <ns0:sp>
        <ns0:nvSpPr>
          <ns0:cNvPr id="366" name="Google Shape;366;p14"/>
          <ns0:cNvSpPr txBox="1"/>
          <ns0:nvPr/>
        </ns0:nvSpPr>
        <ns0:spPr>
          <ns1:xfrm>
            <ns1:off x="221196" y="101835"/>
            <ns1:ext cx="7333072" cy="586088"/>
          </ns1:xfrm>
          <ns1:prstGeom prst="rect">
            <ns1:avLst/>
          </ns1:prstGeom>
          <ns1:noFill/>
          <ns1:ln>
            <ns1:noFill/>
          </ns1:ln>
        </ns0:spPr>
        <ns0:txBody>
          <ns1:bodyPr anchorCtr="0" anchor="ctr"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2800" u="none" cap="none" strike="noStrike">
                <ns1:solidFill>
                  <ns1:schemeClr val="accent4"/>
                </ns1:solidFill>
                <ns1:latin typeface="BIZ UDPGothic"/>
                <ns1:ea typeface="BIZ UDPGothic"/>
                <ns1:cs typeface="BIZ UDPGothic"/>
                <ns1:sym typeface="BIZ UDPGothic"/>
              </ns1:rPr>
              <ns1:t>Majisemi's house list</ns1:t>
            </ns1:r>
            <ns1:endParaRPr b="0" i="0" sz="1400" u="none" cap="none" strike="noStrike">
              <ns1:solidFill>
                <ns1:srgbClr val="000000"/>
              </ns1:solidFill>
              <ns1:latin typeface="Arial"/>
              <ns1:ea typeface="Arial"/>
              <ns1:cs typeface="Arial"/>
              <ns1:sym typeface="Arial"/>
            </ns1:endParaRPr>
          </ns1:p>
        </ns0:txBody>
      </ns0:sp>
      <ns0:sp>
        <ns0:nvSpPr>
          <ns0:cNvPr id="367" name="Google Shape;367;p14"/>
          <ns0:cNvSpPr txBox="1"/>
          <ns0:nvPr/>
        </ns0:nvSpPr>
        <ns0:spPr>
          <ns1:xfrm>
            <ns1:off x="8961472" y="3283422"/>
            <ns1:ext cx="3114131" cy="52322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2800"/>
              <ns1:buFont typeface="Arial"/>
              <ns1:buNone/>
            </ns1:pPr>
            <ns1:r>
              <ns1:rPr b="1" i="0" lang="ja-JP" sz="2800" u="none" cap="none" strike="noStrike">
                <ns1:solidFill>
                  <ns1:schemeClr val="accent4"/>
                </ns1:solidFill>
                <ns1:latin typeface="BIZ UDPGothic"/>
                <ns1:ea typeface="BIZ UDPGothic"/>
                <ns1:cs typeface="BIZ UDPGothic"/>
                <ns1:sym typeface="BIZ UDPGothic"/>
              </ns1:rPr>
              <ns1:t>House list breakdown</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368" name="Google Shape;368;p14"/>
          <ns0:cNvSpPr/>
          <ns0:nvPr/>
        </ns0:nvSpPr>
        <ns0:spPr>
          <ns1:xfrm>
            <ns1:off x="12028601" y="-536"/>
            <ns1:ext cx="163399" cy="800325"/>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pic>
        <ns0:nvPicPr>
          <ns0:cNvPr id="369" name="Google Shape;369;p14"/>
          <ns0:cNvPicPr preferRelativeResize="0"/>
          <ns0:nvPr/>
        </ns0:nvPicPr>
        <ns0:blipFill rotWithShape="1">
          <ns1:blip ns2:embed="rId3">
            <ns1:alphaModFix/>
          </ns1:blip>
          <ns1:srcRect b="0" l="0" r="0" t="0"/>
          <ns1:stretch/>
        </ns0:blipFill>
        <ns0:spPr>
          <ns1:xfrm>
            <ns1:off x="3985819" y="40700"/>
            <ns1:ext cx="7984981" cy="6817299"/>
          </ns1:xfrm>
          <ns1:prstGeom prst="rect">
            <ns1:avLst/>
          </ns1:prstGeom>
          <ns1:noFill/>
          <ns1:ln>
            <ns1:noFill/>
          </ns1:ln>
        </ns0:spPr>
      </ns0:pic>
      <ns0:sp>
        <ns0:nvSpPr>
          <ns0:cNvPr id="370" name="Google Shape;370;p14"/>
          <ns0:cNvSpPr/>
          <ns0:nvPr/>
        </ns0:nvSpPr>
        <ns0:spPr>
          <ns1:xfrm>
            <ns1:off x="9439100" y="4598106"/>
            <ns1:ext cx="1173300" cy="1173300"/>
          </ns1:xfrm>
          <ns1:prstGeom prst="ellipse">
            <ns1:avLst/>
          </ns1:prstGeom>
          <ns1:solidFill>
            <ns1:schemeClr val="lt1"/>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1" i="0" lang="ja-JP" sz="1800" u="none" cap="none" strike="noStrike">
                <ns1:solidFill>
                  <ns1:schemeClr val="accent4"/>
                </ns1:solidFill>
                <ns1:latin typeface="BIZ UDPGothic"/>
                <ns1:ea typeface="BIZ UDPGothic"/>
                <ns1:cs typeface="BIZ UDPGothic"/>
                <ns1:sym typeface="BIZ UDPGothic"/>
              </ns1:rPr>
              <ns1:t>Position</ns1:t>
            </ns1:r>
            <ns1:endParaRPr b="1" i="0" sz="1800" u="none" cap="none" strike="noStrike">
              <ns1:solidFill>
                <ns1:schemeClr val="accent4"/>
              </ns1:solidFill>
              <ns1:latin typeface="BIZ UDPGothic"/>
              <ns1:ea typeface="BIZ UDPGothic"/>
              <ns1:cs typeface="BIZ UDPGothic"/>
              <ns1:sym typeface="BIZ UDPGothic"/>
            </ns1:endParaRPr>
          </ns1:p>
        </ns0:txBody>
      </ns0:sp>
      <ns0:sp>
        <ns0:nvSpPr>
          <ns0:cNvPr id="371" name="Google Shape;371;p14"/>
          <ns0:cNvSpPr/>
          <ns0:nvPr/>
        </ns0:nvSpPr>
        <ns0:spPr>
          <ns1:xfrm>
            <ns1:off x="9439084" y="1217247"/>
            <ns1:ext cx="1173300" cy="1173300"/>
          </ns1:xfrm>
          <ns1:prstGeom prst="ellipse">
            <ns1:avLst/>
          </ns1:prstGeom>
          <ns1:solidFill>
            <ns1:schemeClr val="lt1"/>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1" i="0" lang="ja-JP" sz="1800" u="none" cap="none" strike="noStrike">
                <ns1:solidFill>
                  <ns1:schemeClr val="accent4"/>
                </ns1:solidFill>
                <ns1:latin typeface="BIZ UDPGothic"/>
                <ns1:ea typeface="BIZ UDPGothic"/>
                <ns1:cs typeface="BIZ UDPGothic"/>
                <ns1:sym typeface="BIZ UDPGothic"/>
              </ns1:rPr>
              <ns1:t>Company</ns1:t>
            </ns1:r>
            <ns1:endParaRPr b="1" i="0" sz="18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800"/>
              <ns1:buFont typeface="Arial"/>
              <ns1:buNone/>
            </ns1:pPr>
            <ns1:r>
              <ns1:rPr b="1" i="0" lang="ja-JP" sz="1800" u="none" cap="none" strike="noStrike">
                <ns1:solidFill>
                  <ns1:schemeClr val="accent4"/>
                </ns1:solidFill>
                <ns1:latin typeface="BIZ UDPGothic"/>
                <ns1:ea typeface="BIZ UDPGothic"/>
                <ns1:cs typeface="BIZ UDPGothic"/>
                <ns1:sym typeface="BIZ UDPGothic"/>
              </ns1:rPr>
              <ns1:t>Size</ns1:t>
            </ns1:r>
            <ns1:endParaRPr b="1" i="0" sz="1800" u="none" cap="none" strike="noStrike">
              <ns1:solidFill>
                <ns1:schemeClr val="accent4"/>
              </ns1:solidFill>
              <ns1:latin typeface="BIZ UDPGothic"/>
              <ns1:ea typeface="BIZ UDPGothic"/>
              <ns1:cs typeface="BIZ UDPGothic"/>
              <ns1:sym typeface="BIZ UDPGothic"/>
            </ns1:endParaRPr>
          </ns1:p>
        </ns0:txBody>
      </ns0:sp>
      <ns0:sp>
        <ns0:nvSpPr>
          <ns0:cNvPr id="372" name="Google Shape;372;p14"/>
          <ns0:cNvSpPr txBox="1"/>
          <ns0:nvPr/>
        </ns0:nvSpPr>
        <ns0:spPr>
          <ns1:xfrm>
            <ns1:off x="10428204" y="170738"/>
            <ns1:ext cx="1542600" cy="4719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5555"/>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Webinar</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0" marR="0" rtl="0" algn="r">
              <ns1:lnSpc>
                <ns1:spcPct val="105555"/>
              </ns1:lnSpc>
              <ns1:spcBef>
                <ns1:spcPts val="0"/>
              </ns1:spcBef>
              <ns1:spcAft>
                <ns1:spcPts val="0"/>
              </ns1:spcAft>
              <ns1:buClr>
                <ns1:srgbClr val="000000"/>
              </ns1:buClr>
              <ns1:buSzPts val="1800"/>
              <ns1:buFont typeface="Arial"/>
              <ns1:buNone/>
            </ns1:pPr>
            <ns1:r>
              <ns1:rPr b="0" i="0" lang="ja-JP" sz="1200" u="none" cap="none" strike="noStrike">
                <ns1:solidFill>
                  <ns1:srgbClr val="163F9B"/>
                </ns1:solidFill>
                <ns1:latin typeface="BIZ UDPGothic"/>
                <ns1:ea typeface="BIZ UDPGothic"/>
                <ns1:cs typeface="BIZ UDPGothic"/>
                <ns1:sym typeface="BIZ UDPGothic"/>
              </ns1:rPr>
              <ns1:t>as a Service</ns1:t>
            </ns1:r>
            <ns1:endParaRPr b="0" i="0" sz="1200" u="none" cap="none" strike="noStrike">
              <ns1:solidFill>
                <ns1:srgbClr val="163F9B"/>
              </ns1:solidFill>
              <ns1:latin typeface="BIZ UDPGothic"/>
              <ns1:ea typeface="BIZ UDPGothic"/>
              <ns1:cs typeface="BIZ UDPGothic"/>
              <ns1:sym typeface="BIZ UDPGothic"/>
            </ns1:endParaRPr>
          </ns1:p>
        </ns0:txBody>
      </ns0:sp>
      <ns0:sp>
        <ns0:nvSpPr>
          <ns0:cNvPr id="373" name="Google Shape;373;p14"/>
          <ns0:cNvSpPr/>
          <ns0:nvPr/>
        </ns0:nvSpPr>
        <ns0:spPr>
          <ns1:xfrm>
            <ns1:off x="474104" y="3762932"/>
            <ns1:ext cx="4690118" cy="2843629"/>
          </ns1:xfrm>
          <ns1:prstGeom prst="roundRect">
            <ns1:avLst>
              <ns1:gd fmla="val 0" name="adj"/>
            </ns1:avLst>
          </ns1:prstGeom>
          <ns1:noFill/>
          <ns1:ln cap="flat" cmpd="sng" w="12700">
            <ns1:solidFill>
              <ns1:schemeClr val="accent4"/>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2" marL="0" marR="0" rtl="0" algn="l">
              <ns1:lnSpc>
                <ns1:spcPct val="100000"/>
              </ns1:lnSpc>
              <ns1:spcBef>
                <ns1:spcPts val="0"/>
              </ns1:spcBef>
              <ns1:spcAft>
                <ns1:spcPts val="0"/>
              </ns1:spcAft>
              <ns1:buClr>
                <ns1:srgbClr val="000000"/>
              </ns1:buClr>
              <ns1:buSzPts val="1600"/>
              <ns1:buFont typeface="Arial"/>
              <ns1:buNone/>
            </ns1:pPr>
            <ns1:r>
              <ns1:rPr b="0" i="0" lang="ja-JP" sz="1400" u="none" cap="none" strike="noStrike">
                <ns1:solidFill>
                  <ns1:schemeClr val="accent4"/>
                </ns1:solidFill>
                <ns1:latin typeface="BIZ UDPGothic"/>
                <ns1:ea typeface="BIZ UDPGothic"/>
                <ns1:cs typeface="BIZ UDPGothic"/>
                <ns1:sym typeface="BIZ UDPGothic"/>
              </ns1:rPr>
              <ns1:t>At Majisemi, to ensure that participants in your webinars are better matched to your products and services, we do not use attribute specification (segmentation) when attracting attendees via email, etc.</ns1:t>
            </ns1:r>
            <ns1:endParaRPr b="0" i="0" sz="1400" u="none" cap="none" strike="noStrike">
              <ns1:solidFill>
                <ns1:schemeClr val="accent4"/>
              </ns1:solidFill>
              <ns1:latin typeface="BIZ UDPGothic"/>
              <ns1:ea typeface="BIZ UDPGothic"/>
              <ns1:cs typeface="BIZ UDPGothic"/>
              <ns1:sym typeface="BIZ UDPGothic"/>
            </ns1:endParaRPr>
          </ns1:p>
          <ns1:p>
            <ns1:pPr indent="0" lvl="2" marL="0" marR="0" rtl="0" algn="l">
              <ns1:lnSpc>
                <ns1:spcPct val="100000"/>
              </ns1:lnSpc>
              <ns1:spcBef>
                <ns1:spcPts val="0"/>
              </ns1:spcBef>
              <ns1:spcAft>
                <ns1:spcPts val="0"/>
              </ns1:spcAft>
              <ns1:buClr>
                <ns1:srgbClr val="000000"/>
              </ns1:buClr>
              <ns1:buSzPts val="1600"/>
              <ns1:buFont typeface="Arial"/>
              <ns1:buNone/>
            </ns1:pPr>
            <ns1:r>
              <ns1:t/>
            </ns1:r>
            <ns1:endParaRPr b="0" i="0" sz="800" u="none" cap="none" strike="noStrike">
              <ns1:solidFill>
                <ns1:schemeClr val="accent4"/>
              </ns1:solidFill>
              <ns1:latin typeface="BIZ UDPGothic"/>
              <ns1:ea typeface="BIZ UDPGothic"/>
              <ns1:cs typeface="BIZ UDPGothic"/>
              <ns1:sym typeface="BIZ UDPGothic"/>
            </ns1:endParaRPr>
          </ns1:p>
          <ns1:p>
            <ns1:pPr indent="0" lvl="2" marL="0" marR="0" rtl="0" algn="l">
              <ns1:lnSpc>
                <ns1:spcPct val="100000"/>
              </ns1:lnSpc>
              <ns1:spcBef>
                <ns1:spcPts val="0"/>
              </ns1:spcBef>
              <ns1:spcAft>
                <ns1:spcPts val="0"/>
              </ns1:spcAft>
              <ns1:buClr>
                <ns1:srgbClr val="000000"/>
              </ns1:buClr>
              <ns1:buSzPts val="1600"/>
              <ns1:buFont typeface="Arial"/>
              <ns1:buNone/>
            </ns1:pPr>
            <ns1:r>
              <ns1:rPr b="1" i="0" lang="ja-JP" sz="1800" u="sng" cap="none" strike="noStrike">
                <ns1:solidFill>
                  <ns1:schemeClr val="accent4"/>
                </ns1:solidFill>
                <ns1:latin typeface="BIZ UDPGothic"/>
                <ns1:ea typeface="BIZ UDPGothic"/>
                <ns1:cs typeface="BIZ UDPGothic"/>
                <ns1:sym typeface="BIZ UDPGothic"/>
              </ns1:rPr>
              <ns1:t>Instead, we design th</ns1:t>
            </ns1:r>
            <ns1:r>
              <ns1:rPr b="1" i="0" lang="ja-JP" sz="1600" u="sng" cap="none" strike="noStrike">
                <ns1:solidFill>
                  <ns1:schemeClr val="accent4"/>
                </ns1:solidFill>
                <ns1:latin typeface="BIZ UDPGothic"/>
                <ns1:ea typeface="BIZ UDPGothic"/>
                <ns1:cs typeface="BIZ UDPGothic"/>
                <ns1:sym typeface="BIZ UDPGothic"/>
              </ns1:rPr>
              <ns1:t>e webinar theme (titl</ns1:t>
            </ns1:r>
            <ns1:r>
              <ns1:rPr b="1" i="0" lang="ja-JP" sz="1800" u="sng" cap="none" strike="noStrike">
                <ns1:solidFill>
                  <ns1:schemeClr val="accent4"/>
                </ns1:solidFill>
                <ns1:latin typeface="BIZ UDPGothic"/>
                <ns1:ea typeface="BIZ UDPGothic"/>
                <ns1:cs typeface="BIZ UDPGothic"/>
                <ns1:sym typeface="BIZ UDPGothic"/>
              </ns1:rPr>
              <ns1:t>e, announcement text)</ns1:t>
            </ns1:r>
            <ns1:endParaRPr b="1" i="0" sz="1800" u="sng" cap="none" strike="noStrike">
              <ns1:solidFill>
                <ns1:schemeClr val="accent4"/>
              </ns1:solidFill>
              <ns1:latin typeface="BIZ UDPGothic"/>
              <ns1:ea typeface="BIZ UDPGothic"/>
              <ns1:cs typeface="BIZ UDPGothic"/>
              <ns1:sym typeface="BIZ UDPGothic"/>
            </ns1:endParaRPr>
          </ns1:p>
          <ns1:p>
            <ns1:pPr indent="0" lvl="2" marL="0" marR="0" rtl="0" algn="l">
              <ns1:lnSpc>
                <ns1:spcPct val="100000"/>
              </ns1:lnSpc>
              <ns1:spcBef>
                <ns1:spcPts val="0"/>
              </ns1:spcBef>
              <ns1:spcAft>
                <ns1:spcPts val="0"/>
              </ns1:spcAft>
              <ns1:buClr>
                <ns1:srgbClr val="000000"/>
              </ns1:buClr>
              <ns1:buSzPts val="1600"/>
              <ns1:buFont typeface="Arial"/>
              <ns1:buNone/>
            </ns1:pPr>
            <ns1:r>
              <ns1:rPr b="1" i="0" lang="ja-JP" sz="1800" u="sng" cap="none" strike="noStrike">
                <ns1:solidFill>
                  <ns1:schemeClr val="accent4"/>
                </ns1:solidFill>
                <ns1:latin typeface="BIZ UDPGothic"/>
                <ns1:ea typeface="BIZ UDPGothic"/>
                <ns1:cs typeface="BIZ UDPGothic"/>
                <ns1:sym typeface="BIZ UDPGothic"/>
              </ns1:rPr>
              <ns1:t>on the Majisemi side,</ns1:t>
            </ns1:r>
            <ns1:endParaRPr b="1" i="0" sz="1800" u="sng" cap="none" strike="noStrike">
              <ns1:solidFill>
                <ns1:schemeClr val="accent4"/>
              </ns1:solidFill>
              <ns1:latin typeface="BIZ UDPGothic"/>
              <ns1:ea typeface="BIZ UDPGothic"/>
              <ns1:cs typeface="BIZ UDPGothic"/>
              <ns1:sym typeface="BIZ UDPGothic"/>
            </ns1:endParaRPr>
          </ns1:p>
          <ns1:p>
            <ns1:pPr indent="0" lvl="2" marL="0" marR="0" rtl="0" algn="l">
              <ns1:lnSpc>
                <ns1:spcPct val="100000"/>
              </ns1:lnSpc>
              <ns1:spcBef>
                <ns1:spcPts val="0"/>
              </ns1:spcBef>
              <ns1:spcAft>
                <ns1:spcPts val="0"/>
              </ns1:spcAft>
              <ns1:buClr>
                <ns1:srgbClr val="000000"/>
              </ns1:buClr>
              <ns1:buSzPts val="1600"/>
              <ns1:buFont typeface="Arial"/>
              <ns1:buNone/>
            </ns1:pPr>
            <ns1:r>
              <ns1:t/>
            </ns1:r>
            <ns1:endParaRPr b="1" i="0" sz="800" u="none" cap="none" strike="noStrike">
              <ns1:solidFill>
                <ns1:schemeClr val="accent4"/>
              </ns1:solidFill>
              <ns1:latin typeface="BIZ UDPGothic"/>
              <ns1:ea typeface="BIZ UDPGothic"/>
              <ns1:cs typeface="BIZ UDPGothic"/>
              <ns1:sym typeface="BIZ UDPGothic"/>
            </ns1:endParaRPr>
          </ns1:p>
          <ns1:p>
            <ns1:pPr indent="0" lvl="2" marL="0" marR="0" rtl="0" algn="l">
              <ns1:lnSpc>
                <ns1:spcPct val="100000"/>
              </ns1:lnSpc>
              <ns1:spcBef>
                <ns1:spcPts val="0"/>
              </ns1:spcBef>
              <ns1:spcAft>
                <ns1:spcPts val="0"/>
              </ns1:spcAft>
              <ns1:buClr>
                <ns1:srgbClr val="000000"/>
              </ns1:buClr>
              <ns1:buSzPts val="1600"/>
              <ns1:buFont typeface="Arial"/>
              <ns1:buNone/>
            </ns1:pPr>
            <ns1:r>
              <ns1:rPr b="0" i="0" lang="ja-JP" sz="1400" u="none" cap="none" strike="noStrike">
                <ns1:solidFill>
                  <ns1:schemeClr val="accent4"/>
                </ns1:solidFill>
                <ns1:latin typeface="BIZ UDPGothic"/>
                <ns1:ea typeface="BIZ UDPGothic"/>
                <ns1:cs typeface="BIZ UDPGothic"/>
                <ns1:sym typeface="BIZ UDPGothic"/>
              </ns1:rPr>
              <ns1:t>adopting a method to increase the proportion of your target audience.</ns1:t>
            </ns1:r>
            <ns1:endParaRPr b="0" i="0" sz="1400" u="none" cap="none" strike="noStrike">
              <ns1:solidFill>
                <ns1:schemeClr val="accent4"/>
              </ns1:solidFill>
              <ns1:latin typeface="BIZ UDPGothic"/>
              <ns1:ea typeface="BIZ UDPGothic"/>
              <ns1:cs typeface="BIZ UDPGothic"/>
              <ns1:sym typeface="BIZ UDPGothic"/>
            </ns1:endParaRPr>
          </ns1:p>
          <ns1:p>
            <ns1:pPr indent="0" lvl="2" marL="0" marR="0" rtl="0" algn="l">
              <ns1:lnSpc>
                <ns1:spcPct val="100000"/>
              </ns1:lnSpc>
              <ns1:spcBef>
                <ns1:spcPts val="0"/>
              </ns1:spcBef>
              <ns1:spcAft>
                <ns1:spcPts val="0"/>
              </ns1:spcAft>
              <ns1:buClr>
                <ns1:srgbClr val="000000"/>
              </ns1:buClr>
              <ns1:buSzPts val="1600"/>
              <ns1:buFont typeface="Arial"/>
              <ns1:buNone/>
            </ns1:pPr>
            <ns1:r>
              <ns1:t/>
            </ns1:r>
            <ns1:endParaRPr b="0" i="0" sz="800" u="none" cap="none" strike="noStrike">
              <ns1:solidFill>
                <ns1:schemeClr val="accent4"/>
              </ns1:solidFill>
              <ns1:latin typeface="BIZ UDPGothic"/>
              <ns1:ea typeface="BIZ UDPGothic"/>
              <ns1:cs typeface="BIZ UDPGothic"/>
              <ns1:sym typeface="BIZ UDPGothic"/>
            </ns1:endParaRPr>
          </ns1:p>
          <ns1:p>
            <ns1:pPr indent="0" lvl="2" marL="0" marR="0" rtl="0" algn="l">
              <ns1:lnSpc>
                <ns1:spcPct val="100000"/>
              </ns1:lnSpc>
              <ns1:spcBef>
                <ns1:spcPts val="0"/>
              </ns1:spcBef>
              <ns1:spcAft>
                <ns1:spcPts val="0"/>
              </ns1:spcAft>
              <ns1:buClr>
                <ns1:srgbClr val="000000"/>
              </ns1:buClr>
              <ns1:buSzPts val="1600"/>
              <ns1:buFont typeface="Arial"/>
              <ns1:buNone/>
            </ns1:pPr>
            <ns1:r>
              <ns1:rPr b="0" i="0" lang="ja-JP" sz="1400" u="none" cap="none" strike="noStrike">
                <ns1:solidFill>
                  <ns1:schemeClr val="accent4"/>
                </ns1:solidFill>
                <ns1:latin typeface="BIZ UDPGothic"/>
                <ns1:ea typeface="BIZ UDPGothic"/>
                <ns1:cs typeface="BIZ UDPGothic"/>
                <ns1:sym typeface="BIZ UDPGothic"/>
              </ns1:rPr>
              <ns1:t>Emails are not sent to all contacts but prioritized for those highly interested in the set theme.</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374" name="Google Shape;374;p14"/>
          <ns0:cNvSpPr/>
          <ns0:nvPr/>
        </ns0:nvSpPr>
        <ns0:spPr>
          <ns1:xfrm>
            <ns1:off x="605940" y="634741"/>
            <ns1:ext cx="5610408" cy="1338564"/>
          </ns1:xfrm>
          <ns1:prstGeom prst="roundRect">
            <ns1:avLst>
              <ns1:gd fmla="val 0" name="adj"/>
            </ns1:avLst>
          </ns1:prstGeom>
          <ns1:noFill/>
          <ns1:ln>
            <ns1:noFill/>
          </ns1:ln>
        </ns0:spPr>
        <ns0:txBody>
          <ns1:bodyPr anchorCtr="0" anchor="ctr" bIns="45700" lIns="91425" spcFirstLastPara="1" rIns="91425" wrap="square" tIns="45700">
            <ns1:noAutofit/>
          </ns1:bodyPr>
          <ns1:lstStyle/>
          <ns1:p>
            <ns1:pPr indent="0" lvl="0" marL="0" marR="0" rtl="0" algn="l">
              <ns1:lnSpc>
                <ns1:spcPct val="100000"/>
              </ns1:lnSpc>
              <ns1:spcBef>
                <ns1:spcPts val="0"/>
              </ns1:spcBef>
              <ns1:spcAft>
                <ns1:spcPts val="0"/>
              </ns1:spcAft>
              <ns1:buClr>
                <ns1:srgbClr val="000000"/>
              </ns1:buClr>
              <ns1:buSzPts val="2700"/>
              <ns1:buFont typeface="Arial"/>
              <ns1:buNone/>
            </ns1:pPr>
            <ns1:r>
              <ns1:rPr b="1" i="0" lang="ja-JP" sz="2700" u="none" cap="none" strike="noStrike">
                <ns1:solidFill>
                  <ns1:srgbClr val="4F7CE6"/>
                </ns1:solidFill>
                <ns1:latin typeface="BIZ UDPGothic"/>
                <ns1:ea typeface="BIZ UDPGothic"/>
                <ns1:cs typeface="BIZ UDPGothic"/>
                <ns1:sym typeface="BIZ UDPGothic"/>
              </ns1:rPr>
              <ns1:t>The Majisemi list is</ns1:t>
            </ns1:r>
            <ns1:endParaRPr b="1" i="0" sz="2700" u="none" cap="none" strike="noStrike">
              <ns1:solidFill>
                <ns1:srgbClr val="4F7CE6"/>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700"/>
              <ns1:buFont typeface="Arial"/>
              <ns1:buNone/>
            </ns1:pPr>
            <ns1:r>
              <ns1:rPr b="1" i="0" lang="ja-JP" sz="2700" u="none" cap="none" strike="noStrike">
                <ns1:solidFill>
                  <ns1:srgbClr val="4F7CE6"/>
                </ns1:solidFill>
                <ns1:latin typeface="BIZ UDPGothic"/>
                <ns1:ea typeface="BIZ UDPGothic"/>
                <ns1:cs typeface="BIZ UDPGothic"/>
                <ns1:sym typeface="BIZ UDPGothic"/>
              </ns1:rPr>
              <ns1:t>almost exclusively focused on the following attributes.</ns1:t>
            </ns1:r>
            <ns1:endParaRPr b="1" i="0" sz="2700" u="none" cap="none" strike="noStrike">
              <ns1:solidFill>
                <ns1:srgbClr val="4F7CE6"/>
              </ns1:solidFill>
              <ns1:latin typeface="BIZ UDPGothic"/>
              <ns1:ea typeface="BIZ UDPGothic"/>
              <ns1:cs typeface="BIZ UDPGothic"/>
              <ns1:sym typeface="BIZ UDPGothic"/>
            </ns1:endParaRPr>
          </ns1:p>
        </ns0:txBody>
      </ns0:sp>
      <ns0:sp>
        <ns0:nvSpPr>
          <ns0:cNvPr id="375" name="Google Shape;375;p14"/>
          <ns0:cNvSpPr/>
          <ns0:nvPr/>
        </ns0:nvSpPr>
        <ns0:spPr>
          <ns1:xfrm>
            <ns1:off x="6337974" y="2755213"/>
            <ns1:ext cx="1542600" cy="1542600"/>
          </ns1:xfrm>
          <ns1:prstGeom prst="ellipse">
            <ns1:avLst/>
          </ns1:prstGeom>
          <ns1:solidFill>
            <ns1:schemeClr val="lt1"/>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1" i="0" lang="ja-JP" sz="1800" u="none" cap="none" strike="noStrike">
                <ns1:solidFill>
                  <ns1:schemeClr val="accent4"/>
                </ns1:solidFill>
                <ns1:latin typeface="BIZ UDPGothic"/>
                <ns1:ea typeface="BIZ UDPGothic"/>
                <ns1:cs typeface="BIZ UDPGothic"/>
                <ns1:sym typeface="BIZ UDPGothic"/>
              </ns1:rPr>
              <ns1:t>Job type</ns1:t>
            </ns1:r>
            <ns1:endParaRPr b="1" i="0" sz="1800" u="none" cap="none" strike="noStrike">
              <ns1:solidFill>
                <ns1:schemeClr val="accent4"/>
              </ns1:solidFill>
              <ns1:latin typeface="BIZ UDPGothic"/>
              <ns1:ea typeface="BIZ UDPGothic"/>
              <ns1:cs typeface="BIZ UDPGothic"/>
              <ns1:sym typeface="BIZ UDPGothic"/>
            </ns1:endParaRPr>
          </ns1:p>
        </ns0:txBody>
      </ns0:sp>
      <ns0:sp>
        <ns0:nvSpPr>
          <ns0:cNvPr id="376" name="Google Shape;376;p14"/>
          <ns0:cNvSpPr/>
          <ns0:nvPr/>
        </ns0:nvSpPr>
        <ns0:spPr>
          <ns1:xfrm>
            <ns1:off x="474104" y="935613"/>
            <ns1:ext cx="115018" cy="756000"/>
          </ns1:xfrm>
          <ns1:prstGeom prst="rect">
            <ns1:avLst/>
          </ns1:prstGeom>
          <ns1:solidFill>
            <ns1:srgbClr val="4F7CE6"/>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377" name="Google Shape;377;p14"/>
          <ns0:cNvSpPr/>
          <ns0:nvPr/>
        </ns0:nvSpPr>
        <ns0:spPr>
          <ns1:xfrm>
            <ns1:off x="20417" y="1704044"/>
            <ns1:ext cx="5127525" cy="1391023"/>
          </ns1:xfrm>
          <ns1:prstGeom prst="roundRect">
            <ns1:avLst>
              <ns1:gd fmla="val 0" name="adj"/>
            </ns1:avLst>
          </ns1:prstGeom>
          <ns1:noFill/>
          <ns1:ln>
            <ns1:noFill/>
          </ns1:ln>
        </ns0:spPr>
        <ns0:txBody>
          <ns1:bodyPr anchorCtr="0" anchor="ctr" bIns="45700" lIns="91425" spcFirstLastPara="1" rIns="91425" wrap="square" tIns="45700">
            <ns1:noAutofit/>
          </ns1:bodyPr>
          <ns1:lstStyle/>
          <ns1:p>
            <ns1:pPr indent="-342900" lvl="0" marL="720000" marR="0" rtl="0" algn="l">
              <ns1:lnSpc>
                <ns1:spcPct val="100000"/>
              </ns1:lnSpc>
              <ns1:spcBef>
                <ns1:spcPts val="1200"/>
              </ns1:spcBef>
              <ns1:spcAft>
                <ns1:spcPts val="0"/>
              </ns1:spcAft>
              <ns1:buClr>
                <ns1:schemeClr val="accent4"/>
              </ns1:buClr>
              <ns1:buSzPts val="2000"/>
              <ns1:buFont typeface="BIZ UDPGothic"/>
              <ns1:buChar char="•"/>
            </ns1:pPr>
            <ns1:r>
              <ns1:rPr b="0" i="0" lang="ja-JP" sz="1800" u="none" cap="none" strike="noStrike">
                <ns1:solidFill>
                  <ns1:schemeClr val="accent4"/>
                </ns1:solidFill>
                <ns1:latin typeface="BIZ UDPGothic"/>
                <ns1:ea typeface="BIZ UDPGothic"/>
                <ns1:cs typeface="BIZ UDPGothic"/>
                <ns1:sym typeface="BIZ UDPGothic"/>
              </ns1:rPr>
              <ns1:t>All industries × Information systems departments, DX-related departments</ns1:t>
            </ns1:r>
            <ns1:endParaRPr b="0" i="0" sz="1800" u="none" cap="none" strike="noStrike">
              <ns1:solidFill>
                <ns1:schemeClr val="accent4"/>
              </ns1:solidFill>
              <ns1:latin typeface="BIZ UDPGothic"/>
              <ns1:ea typeface="BIZ UDPGothic"/>
              <ns1:cs typeface="BIZ UDPGothic"/>
              <ns1:sym typeface="BIZ UDPGothic"/>
            </ns1:endParaRPr>
          </ns1:p>
          <ns1:p>
            <ns1:pPr indent="-342900" lvl="0" marL="720000" marR="0" rtl="0" algn="l">
              <ns1:lnSpc>
                <ns1:spcPct val="100000"/>
              </ns1:lnSpc>
              <ns1:spcBef>
                <ns1:spcPts val="0"/>
              </ns1:spcBef>
              <ns1:spcAft>
                <ns1:spcPts val="0"/>
              </ns1:spcAft>
              <ns1:buClr>
                <ns1:schemeClr val="accent4"/>
              </ns1:buClr>
              <ns1:buSzPts val="2000"/>
              <ns1:buFont typeface="BIZ UDPGothic"/>
              <ns1:buChar char="•"/>
            </ns1:pPr>
            <ns1:r>
              <ns1:rPr b="0" i="0" lang="ja-JP" sz="1800" u="none" cap="none" strike="noStrike">
                <ns1:solidFill>
                  <ns1:schemeClr val="accent4"/>
                </ns1:solidFill>
                <ns1:latin typeface="BIZ UDPGothic"/>
                <ns1:ea typeface="BIZ UDPGothic"/>
                <ns1:cs typeface="BIZ UDPGothic"/>
                <ns1:sym typeface="BIZ UDPGothic"/>
              </ns1:rPr>
              <ns1:t>All industries × Security departments</ns1:t>
            </ns1:r>
            <ns1:endParaRPr b="0" i="0" sz="1800" u="none" cap="none" strike="noStrike">
              <ns1:solidFill>
                <ns1:schemeClr val="accent4"/>
              </ns1:solidFill>
              <ns1:latin typeface="BIZ UDPGothic"/>
              <ns1:ea typeface="BIZ UDPGothic"/>
              <ns1:cs typeface="BIZ UDPGothic"/>
              <ns1:sym typeface="BIZ UDPGothic"/>
            </ns1:endParaRPr>
          </ns1:p>
          <ns1:p>
            <ns1:pPr indent="-342900" lvl="0" marL="720000" marR="0" rtl="0" algn="l">
              <ns1:lnSpc>
                <ns1:spcPct val="100000"/>
              </ns1:lnSpc>
              <ns1:spcBef>
                <ns1:spcPts val="0"/>
              </ns1:spcBef>
              <ns1:spcAft>
                <ns1:spcPts val="0"/>
              </ns1:spcAft>
              <ns1:buClr>
                <ns1:schemeClr val="accent4"/>
              </ns1:buClr>
              <ns1:buSzPts val="2000"/>
              <ns1:buFont typeface="BIZ UDPGothic"/>
              <ns1:buChar char="•"/>
            </ns1:pPr>
            <ns1:r>
              <ns1:rPr b="0" i="0" lang="ja-JP" sz="1800" u="none" cap="none" strike="noStrike">
                <ns1:solidFill>
                  <ns1:schemeClr val="accent4"/>
                </ns1:solidFill>
                <ns1:latin typeface="BIZ UDPGothic"/>
                <ns1:ea typeface="BIZ UDPGothic"/>
                <ns1:cs typeface="BIZ UDPGothic"/>
                <ns1:sym typeface="BIZ UDPGothic"/>
              </ns1:rPr>
              <ns1:t>Manufacturing × Production and manufacturing departments</ns1:t>
            </ns1:r>
            <ns1:endParaRPr b="0" i="0" sz="1800" u="none" cap="none" strike="noStrike">
              <ns1:solidFill>
                <ns1:schemeClr val="accent4"/>
              </ns1:solidFill>
              <ns1:latin typeface="BIZ UDPGothic"/>
              <ns1:ea typeface="BIZ UDPGothic"/>
              <ns1:cs typeface="BIZ UDPGothic"/>
              <ns1:sym typeface="BIZ UDPGothic"/>
            </ns1:endParaRPr>
          </ns1:p>
          <ns1:p>
            <ns1:pPr indent="-342900" lvl="0" marL="720000" marR="0" rtl="0" algn="l">
              <ns1:lnSpc>
                <ns1:spcPct val="100000"/>
              </ns1:lnSpc>
              <ns1:spcBef>
                <ns1:spcPts val="0"/>
              </ns1:spcBef>
              <ns1:spcAft>
                <ns1:spcPts val="0"/>
              </ns1:spcAft>
              <ns1:buClr>
                <ns1:schemeClr val="accent4"/>
              </ns1:buClr>
              <ns1:buSzPts val="2000"/>
              <ns1:buFont typeface="BIZ UDPGothic"/>
              <ns1:buChar char="•"/>
            </ns1:pPr>
            <ns1:r>
              <ns1:rPr b="0" i="0" lang="ja-JP" sz="1800" u="none" cap="none" strike="noStrike">
                <ns1:solidFill>
                  <ns1:schemeClr val="accent4"/>
                </ns1:solidFill>
                <ns1:latin typeface="BIZ UDPGothic"/>
                <ns1:ea typeface="BIZ UDPGothic"/>
                <ns1:cs typeface="BIZ UDPGothic"/>
                <ns1:sym typeface="BIZ UDPGothic"/>
              </ns1:rPr>
              <ns1:t>All industries × Back office departments</ns1:t>
            </ns1:r>
            <ns1:endParaRPr b="0" i="0" sz="1800" u="none" cap="none" strike="noStrike">
              <ns1:solidFill>
                <ns1:schemeClr val="accent4"/>
              </ns1:solidFill>
              <ns1:latin typeface="BIZ UDPGothic"/>
              <ns1:ea typeface="BIZ UDPGothic"/>
              <ns1:cs typeface="BIZ UDPGothic"/>
              <ns1:sym typeface="BIZ UDPGothic"/>
            </ns1:endParaRPr>
          </ns1:p>
          <ns1:p>
            <ns1:pPr indent="-342900" lvl="0" marL="720000" marR="0" rtl="0" algn="l">
              <ns1:lnSpc>
                <ns1:spcPct val="100000"/>
              </ns1:lnSpc>
              <ns1:spcBef>
                <ns1:spcPts val="0"/>
              </ns1:spcBef>
              <ns1:spcAft>
                <ns1:spcPts val="0"/>
              </ns1:spcAft>
              <ns1:buClr>
                <ns1:schemeClr val="accent4"/>
              </ns1:buClr>
              <ns1:buSzPts val="2000"/>
              <ns1:buFont typeface="BIZ UDPGothic"/>
              <ns1:buChar char="•"/>
            </ns1:pPr>
            <ns1:r>
              <ns1:rPr b="0" i="0" lang="ja-JP" sz="1800" u="none" cap="none" strike="noStrike">
                <ns1:solidFill>
                  <ns1:schemeClr val="accent4"/>
                </ns1:solidFill>
                <ns1:latin typeface="BIZ UDPGothic"/>
                <ns1:ea typeface="BIZ UDPGothic"/>
                <ns1:cs typeface="BIZ UDPGothic"/>
                <ns1:sym typeface="BIZ UDPGothic"/>
              </ns1:rPr>
              <ns1:t>IT companies × All job types</ns1:t>
            </ns1:r>
            <ns1:endParaRPr b="0" i="0" sz="1800" u="none" cap="none" strike="noStrike">
              <ns1:solidFill>
                <ns1:schemeClr val="accent4"/>
              </ns1:solidFill>
              <ns1:latin typeface="BIZ UDPGothic"/>
              <ns1:ea typeface="BIZ UDPGothic"/>
              <ns1:cs typeface="BIZ UDPGothic"/>
              <ns1:sym typeface="BIZ UDPGothic"/>
            </ns1:endParaRPr>
          </ns1:p>
        </ns0:txBody>
      </ns0:sp>
      <ns0:sp>
        <ns0:nvSpPr>
          <ns0:cNvPr id="378" name="Google Shape;378;p14"/>
          <ns0:cNvSpPr txBox="1"/>
          <ns0:nvPr/>
        </ns0:nvSpPr>
        <ns0:spPr>
          <ns1:xfrm>
            <ns1:off x="10407113" y="6452965"/>
            <ns1:ext cx="1464589"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379" name="Google Shape;379;p14"/>
          <ns0:cNvSpPr txBox="1"/>
          <ns0:nvPr>
            <ns0:ph idx="12" type="sldNum"/>
          </ns0:nvPr>
        </ns0:nvSpPr>
        <ns0:spPr>
          <ns1:xfrm>
            <ns1:off x="11810447" y="6452966"/>
            <ns1:ext cx="331278"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15.xml><?xml version="1.0" encoding="utf-8"?>
<ns0:sld xmlns:ns0="http://schemas.openxmlformats.org/presentationml/2006/main" xmlns:ns1="http://schemas.openxmlformats.org/drawingml/2006/main" xmlns:ns2="http://schemas.openxmlformats.org/officeDocument/2006/relationships">
  <ns0:cSld>
    <ns0:spTree>
      <ns0:nvGrpSpPr>
        <ns0:cNvPr id="384" name="Shape 384"/>
        <ns0:cNvGrpSpPr/>
        <ns0:nvPr/>
      </ns0:nvGrpSpPr>
      <ns0:grpSpPr>
        <ns1:xfrm>
          <ns1:off x="0" y="0"/>
          <ns1:ext cx="0" cy="0"/>
          <ns1:chOff x="0" y="0"/>
          <ns1:chExt cx="0" cy="0"/>
        </ns1:xfrm>
      </ns0:grpSpPr>
      <ns0:cxnSp>
        <ns0:nvCxnSpPr>
          <ns0:cNvPr id="385" name="Google Shape;385;p15"/>
          <ns0:cNvCxnSpPr/>
          <ns0:nvPr/>
        </ns0:nvCxnSpPr>
        <ns0:spPr>
          <ns1:xfrm>
            <ns1:off x="5305335" y="4629612"/>
            <ns1:ext cx="2672319" cy="1055964"/>
          </ns1:xfrm>
          <ns1:prstGeom prst="straightConnector1">
            <ns1:avLst/>
          </ns1:prstGeom>
          <ns1:noFill/>
          <ns1:ln cap="flat" cmpd="sng" w="25400">
            <ns1:solidFill>
              <ns1:srgbClr val="A5A5A5"/>
            </ns1:solidFill>
            <ns1:prstDash val="dot"/>
            <ns1:miter lim="800000"/>
            <ns1:headEnd len="sm" w="sm" type="none"/>
            <ns1:tailEnd len="med" w="med" type="triangle"/>
          </ns1:ln>
        </ns0:spPr>
      </ns0:cxnSp>
      <ns0:sp>
        <ns0:nvSpPr>
          <ns0:cNvPr id="386" name="Google Shape;386;p15"/>
          <ns0:cNvSpPr/>
          <ns0:nvPr/>
        </ns0:nvSpPr>
        <ns0:spPr>
          <ns1:xfrm>
            <ns1:off x="350875" y="1618778"/>
            <ns1:ext cx="3717600" cy="586551"/>
          </ns1:xfrm>
          <ns1:prstGeom prst="chevron">
            <ns1:avLst>
              <ns1:gd fmla="val 46135" name="adj"/>
            </ns1:avLst>
          </ns1:prstGeom>
          <ns1:gradFill>
            <ns1:gsLst>
              <ns1:gs pos="0">
                <ns1:srgbClr val="C3D2F7"/>
              </ns1:gs>
              <ns1:gs pos="100000">
                <ns1:srgbClr val="88A8EF"/>
              </ns1:gs>
            </ns1:gsLst>
            <ns1:lin ang="0" scaled="0"/>
          </ns1:gra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dk1"/>
              </ns1:solidFill>
              <ns1:latin typeface="Arial"/>
              <ns1:ea typeface="Arial"/>
              <ns1:cs typeface="Arial"/>
              <ns1:sym typeface="Arial"/>
            </ns1:endParaRPr>
          </ns1:p>
        </ns0:txBody>
      </ns0:sp>
      <ns0:sp>
        <ns0:nvSpPr>
          <ns0:cNvPr id="387" name="Google Shape;387;p15"/>
          <ns0:cNvSpPr/>
          <ns0:nvPr/>
        </ns0:nvSpPr>
        <ns0:spPr>
          <ns1:xfrm>
            <ns1:off x="3853475" y="1618778"/>
            <ns1:ext cx="5230650" cy="586551"/>
          </ns1:xfrm>
          <ns1:prstGeom prst="chevron">
            <ns1:avLst>
              <ns1:gd fmla="val 46135" name="adj"/>
            </ns1:avLst>
          </ns1:prstGeom>
          <ns1:gradFill>
            <ns1:gsLst>
              <ns1:gs pos="0">
                <ns1:srgbClr val="88A8EF"/>
              </ns1:gs>
              <ns1:gs pos="100000">
                <ns1:srgbClr val="4F7CE6"/>
              </ns1:gs>
            </ns1:gsLst>
            <ns1:lin ang="0" scaled="0"/>
          </ns1:gra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388" name="Google Shape;388;p15"/>
          <ns0:cNvSpPr/>
          <ns0:nvPr/>
        </ns0:nvSpPr>
        <ns0:spPr>
          <ns1:xfrm>
            <ns1:off x="8857193" y="1618793"/>
            <ns1:ext cx="2920651" cy="586521"/>
          </ns1:xfrm>
          <ns1:prstGeom prst="chevron">
            <ns1:avLst>
              <ns1:gd fmla="val 46135" name="adj"/>
            </ns1:avLst>
          </ns1:prstGeom>
          <ns1:gradFill>
            <ns1:gsLst>
              <ns1:gs pos="0">
                <ns1:srgbClr val="4F7CE6"/>
              </ns1:gs>
              <ns1:gs pos="100000">
                <ns1:srgbClr val="102F74"/>
              </ns1:gs>
            </ns1:gsLst>
            <ns1:lin ang="0" scaled="0"/>
          </ns1:gra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cxnSp>
        <ns0:nvCxnSpPr>
          <ns0:cNvPr id="389" name="Google Shape;389;p15"/>
          <ns0:cNvCxnSpPr/>
          <ns0:nvPr/>
        </ns0:nvCxnSpPr>
        <ns0:spPr>
          <ns1:xfrm flipH="1" rot="10800000">
            <ns1:off x="2108140" y="3690406"/>
            <ns1:ext cx="908396" cy="4795"/>
          </ns1:xfrm>
          <ns1:prstGeom prst="straightConnector1">
            <ns1:avLst/>
          </ns1:prstGeom>
          <ns1:noFill/>
          <ns1:ln cap="flat" cmpd="sng" w="25400">
            <ns1:solidFill>
              <ns1:schemeClr val="accent4"/>
            </ns1:solidFill>
            <ns1:prstDash val="dot"/>
            <ns1:miter lim="800000"/>
            <ns1:headEnd len="sm" w="sm" type="none"/>
            <ns1:tailEnd len="sm" w="sm" type="none"/>
          </ns1:ln>
        </ns0:spPr>
      </ns0:cxnSp>
      <ns0:sp>
        <ns0:nvSpPr>
          <ns0:cNvPr id="390" name="Google Shape;390;p15"/>
          <ns0:cNvSpPr txBox="1"/>
          <ns0:nvPr/>
        </ns0:nvSpPr>
        <ns0:spPr>
          <ns1:xfrm>
            <ns1:off x="1200082" y="1681221"/>
            <ns1:ext cx="1841195" cy="461665"/>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2400" u="none" cap="none" strike="noStrike">
                <ns1:solidFill>
                  <ns1:schemeClr val="lt1"/>
                </ns1:solidFill>
                <ns1:latin typeface="BIZ UDPGothic"/>
                <ns1:ea typeface="BIZ UDPGothic"/>
                <ns1:cs typeface="BIZ UDPGothic"/>
                <ns1:sym typeface="BIZ UDPGothic"/>
              </ns1:rPr>
              <ns1:t>Lead acquisition</ns1:t>
            </ns1:r>
            <ns1:endParaRPr b="0" i="0" sz="1400" u="none" cap="none" strike="noStrike">
              <ns1:solidFill>
                <ns1:srgbClr val="000000"/>
              </ns1:solidFill>
              <ns1:latin typeface="BIZ UDPGothic"/>
              <ns1:ea typeface="BIZ UDPGothic"/>
              <ns1:cs typeface="BIZ UDPGothic"/>
              <ns1:sym typeface="BIZ UDPGothic"/>
            </ns1:endParaRPr>
          </ns1:p>
        </ns0:txBody>
      </ns0:sp>
      <ns0:cxnSp>
        <ns0:nvCxnSpPr>
          <ns0:cNvPr id="391" name="Google Shape;391;p15"/>
          <ns0:cNvCxnSpPr/>
          <ns0:nvPr/>
        </ns0:nvCxnSpPr>
        <ns0:spPr>
          <ns1:xfrm>
            <ns1:off x="8525767" y="2845056"/>
            <ns1:ext cx="810703" cy="0"/>
          </ns1:xfrm>
          <ns1:prstGeom prst="straightConnector1">
            <ns1:avLst/>
          </ns1:prstGeom>
          <ns1:noFill/>
          <ns1:ln cap="flat" cmpd="sng" w="25400">
            <ns1:solidFill>
              <ns1:schemeClr val="accent4"/>
            </ns1:solidFill>
            <ns1:prstDash val="dot"/>
            <ns1:miter lim="800000"/>
            <ns1:headEnd len="sm" w="sm" type="none"/>
            <ns1:tailEnd len="med" w="med" type="triangle"/>
          </ns1:ln>
        </ns0:spPr>
      </ns0:cxnSp>
      <ns0:sp>
        <ns0:nvSpPr>
          <ns0:cNvPr id="392" name="Google Shape;392;p15"/>
          <ns0:cNvSpPr txBox="1"/>
          <ns0:nvPr/>
        </ns0:nvSpPr>
        <ns0:spPr>
          <ns1:xfrm>
            <ns1:off x="4744883" y="1681221"/>
            <ns1:ext cx="3232771" cy="461665"/>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2400" u="none" cap="none" strike="noStrike">
                <ns1:solidFill>
                  <ns1:schemeClr val="lt1"/>
                </ns1:solidFill>
                <ns1:latin typeface="BIZ UDPGothic"/>
                <ns1:ea typeface="BIZ UDPGothic"/>
                <ns1:cs typeface="BIZ UDPGothic"/>
                <ns1:sym typeface="BIZ UDPGothic"/>
              </ns1:rPr>
              <ns1:t>Nurturing and business negotiations</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393" name="Google Shape;393;p15"/>
          <ns0:cNvSpPr txBox="1"/>
          <ns0:nvPr/>
        </ns0:nvSpPr>
        <ns0:spPr>
          <ns1:xfrm>
            <ns1:off x="9396921" y="1681221"/>
            <ns1:ext cx="1841195" cy="461665"/>
          </ns1:xfrm>
          <ns1:prstGeom prst="rect">
            <ns1:avLst/>
          </ns1:prstGeom>
          <ns1:noFill/>
          <ns1:ln>
            <ns1:noFill/>
          </ns1:ln>
        </ns0:spPr>
        <ns0:txBody>
          <ns1:bodyPr anchorCtr="0" anchor="ctr"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2400" u="none" cap="none" strike="noStrike">
                <ns1:solidFill>
                  <ns1:schemeClr val="lt1"/>
                </ns1:solidFill>
                <ns1:latin typeface="BIZ UDPGothic"/>
                <ns1:ea typeface="BIZ UDPGothic"/>
                <ns1:cs typeface="BIZ UDPGothic"/>
                <ns1:sym typeface="BIZ UDPGothic"/>
              </ns1:rPr>
              <ns1:t>Contract</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394" name="Google Shape;394;p15"/>
          <ns0:cNvSpPr txBox="1"/>
          <ns0:nvPr/>
        </ns0:nvSpPr>
        <ns0:spPr>
          <ns1:xfrm>
            <ns1:off x="8157764" y="6503249"/>
            <ns1:ext cx="1984578" cy="246221"/>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0000"/>
              </ns1:lnSpc>
              <ns1:spcBef>
                <ns1:spcPts val="0"/>
              </ns1:spcBef>
              <ns1:spcAft>
                <ns1:spcPts val="0"/>
              </ns1:spcAft>
              <ns1:buClr>
                <ns1:srgbClr val="000000"/>
              </ns1:buClr>
              <ns1:buSzPts val="1000"/>
              <ns1:buFont typeface="Arial"/>
              <ns1:buNone/>
            </ns1:pPr>
            <ns1:r>
              <ns1:rPr b="0" i="0" lang="ja-JP" sz="1000" u="none" cap="none" strike="noStrike">
                <ns1:solidFill>
                  <ns1:schemeClr val="accent4"/>
                </ns1:solidFill>
                <ns1:latin typeface="Arial"/>
                <ns1:ea typeface="Arial"/>
                <ns1:cs typeface="Arial"/>
                <ns1:sym typeface="Arial"/>
              </ns1:rPr>
              <ns1:t>(SiriusDecisions survey)</ns1:t>
            </ns1:r>
            <ns1:endParaRPr b="0" i="0" sz="1400" u="none" cap="none" strike="noStrike">
              <ns1:solidFill>
                <ns1:srgbClr val="000000"/>
              </ns1:solidFill>
              <ns1:latin typeface="Arial"/>
              <ns1:ea typeface="Arial"/>
              <ns1:cs typeface="Arial"/>
              <ns1:sym typeface="Arial"/>
            </ns1:endParaRPr>
          </ns1:p>
        </ns0:txBody>
      </ns0:sp>
      <ns0:cxnSp>
        <ns0:nvCxnSpPr>
          <ns0:cNvPr id="395" name="Google Shape;395;p15"/>
          <ns0:cNvCxnSpPr/>
          <ns0:nvPr/>
        </ns0:nvCxnSpPr>
        <ns0:spPr>
          <ns1:xfrm>
            <ns1:off x="6350" y="799793"/>
            <ns1:ext cx="1218565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396" name="Google Shape;396;p15"/>
          <ns0:cNvSpPr/>
          <ns0:nvPr/>
        </ns0:nvSpPr>
        <ns0:spPr>
          <ns1:xfrm>
            <ns1:off x="12028601" y="-536"/>
            <ns1:ext cx="163399" cy="800325"/>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cxnSp>
        <ns0:nvCxnSpPr>
          <ns0:cNvPr id="397" name="Google Shape;397;p15"/>
          <ns0:cNvCxnSpPr/>
          <ns0:nvPr/>
        </ns0:nvCxnSpPr>
        <ns0:spPr>
          <ns1:xfrm>
            <ns1:off x="5305335" y="4526271"/>
            <ns1:ext cx="4028293" cy="0"/>
          </ns1:xfrm>
          <ns1:prstGeom prst="straightConnector1">
            <ns1:avLst/>
          </ns1:prstGeom>
          <ns1:noFill/>
          <ns1:ln cap="flat" cmpd="sng" w="25400">
            <ns1:solidFill>
              <ns1:schemeClr val="accent4"/>
            </ns1:solidFill>
            <ns1:prstDash val="dot"/>
            <ns1:miter lim="800000"/>
            <ns1:headEnd len="sm" w="sm" type="none"/>
            <ns1:tailEnd len="med" w="med" type="triangle"/>
          </ns1:ln>
        </ns0:spPr>
      </ns0:cxnSp>
      <ns0:cxnSp>
        <ns0:nvCxnSpPr>
          <ns0:cNvPr id="398" name="Google Shape;398;p15"/>
          <ns0:cNvCxnSpPr/>
          <ns0:nvPr/>
        </ns0:nvCxnSpPr>
        <ns0:spPr>
          <ns1:xfrm rot="10800000">
            <ns1:off x="3020432" y="2868369"/>
            <ns1:ext cx="0" cy="1640385"/>
          </ns1:xfrm>
          <ns1:prstGeom prst="straightConnector1">
            <ns1:avLst/>
          </ns1:prstGeom>
          <ns1:noFill/>
          <ns1:ln cap="flat" cmpd="sng" w="25400">
            <ns1:solidFill>
              <ns1:schemeClr val="accent4"/>
            </ns1:solidFill>
            <ns1:prstDash val="dot"/>
            <ns1:miter lim="800000"/>
            <ns1:headEnd len="sm" w="sm" type="none"/>
            <ns1:tailEnd len="sm" w="sm" type="none"/>
          </ns1:ln>
        </ns0:spPr>
      </ns0:cxnSp>
      <ns0:cxnSp>
        <ns0:nvCxnSpPr>
          <ns0:cNvPr id="399" name="Google Shape;399;p15"/>
          <ns0:cNvCxnSpPr/>
          <ns0:nvPr/>
        </ns0:nvCxnSpPr>
        <ns0:spPr>
          <ns1:xfrm flipH="1" rot="10800000">
            <ns1:off x="3016536" y="2853329"/>
            <ns1:ext cx="3827724" cy="16814"/>
          </ns1:xfrm>
          <ns1:prstGeom prst="straightConnector1">
            <ns1:avLst/>
          </ns1:prstGeom>
          <ns1:noFill/>
          <ns1:ln cap="flat" cmpd="sng" w="25400">
            <ns1:solidFill>
              <ns1:schemeClr val="accent4"/>
            </ns1:solidFill>
            <ns1:prstDash val="dot"/>
            <ns1:miter lim="800000"/>
            <ns1:headEnd len="sm" w="sm" type="none"/>
            <ns1:tailEnd len="med" w="med" type="triangle"/>
          </ns1:ln>
        </ns0:spPr>
      </ns0:cxnSp>
      <ns0:cxnSp>
        <ns0:nvCxnSpPr>
          <ns0:cNvPr id="400" name="Google Shape;400;p15"/>
          <ns0:cNvCxnSpPr/>
          <ns0:nvPr/>
        </ns0:nvCxnSpPr>
        <ns0:spPr>
          <ns1:xfrm>
            <ns1:off x="3020432" y="4508754"/>
            <ns1:ext cx="1177819" cy="0"/>
          </ns1:xfrm>
          <ns1:prstGeom prst="straightConnector1">
            <ns1:avLst/>
          </ns1:prstGeom>
          <ns1:noFill/>
          <ns1:ln cap="flat" cmpd="sng" w="25400">
            <ns1:solidFill>
              <ns1:schemeClr val="accent4"/>
            </ns1:solidFill>
            <ns1:prstDash val="dot"/>
            <ns1:miter lim="800000"/>
            <ns1:headEnd len="sm" w="sm" type="none"/>
            <ns1:tailEnd len="med" w="med" type="triangle"/>
          </ns1:ln>
        </ns0:spPr>
      </ns0:cxnSp>
      <ns0:grpSp>
        <ns0:nvGrpSpPr>
          <ns0:cNvPr id="401" name="Google Shape;401;p15"/>
          <ns0:cNvGrpSpPr/>
          <ns0:nvPr/>
        </ns0:nvGrpSpPr>
        <ns0:grpSpPr>
          <ns1:xfrm>
            <ns1:off x="3355678" y="3472232"/>
            <ns1:ext cx="1949657" cy="1487342"/>
            <ns1:chOff x="3768071" y="3448601"/>
            <ns1:chExt cx="1949657" cy="1487342"/>
          </ns1:xfrm>
        </ns0:grpSpPr>
        <ns0:sp>
          <ns0:nvSpPr>
            <ns0:cNvPr id="402" name="Google Shape;402;p15"/>
            <ns0:cNvSpPr/>
            <ns0:nvPr/>
          </ns0:nvSpPr>
          <ns0:spPr>
            <ns1:xfrm>
              <ns1:off x="3768071" y="3448601"/>
              <ns1:ext cx="1949657" cy="1487342"/>
            </ns1:xfrm>
            <ns1:prstGeom prst="roundRect">
              <ns1:avLst>
                <ns1:gd fmla="val 11498" name="adj"/>
              </ns1:avLst>
            </ns1:prstGeom>
            <ns1:solidFill>
              <ns1:schemeClr val="accent4"/>
            </ns1:solidFill>
            <ns1:ln cap="flat" cmpd="sng" w="508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403" name="Google Shape;403;p15"/>
            <ns0:cNvSpPr txBox="1"/>
            <ns0:nvPr/>
          </ns0:nvSpPr>
          <ns0:spPr>
            <ns1:xfrm>
              <ns1:off x="3936208" y="4122282"/>
              <ns1:ext cx="1613383" cy="338554"/>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Cold lead</ns1:t>
              </ns1:r>
              <ns1:endParaRPr b="1" i="0" sz="1600" u="none" cap="none" strike="noStrike">
                <ns1:solidFill>
                  <ns1:schemeClr val="lt1"/>
                </ns1:solidFill>
                <ns1:latin typeface="BIZ UDPGothic"/>
                <ns1:ea typeface="BIZ UDPGothic"/>
                <ns1:cs typeface="BIZ UDPGothic"/>
                <ns1:sym typeface="BIZ UDPGothic"/>
              </ns1:endParaRPr>
            </ns1:p>
          </ns0:txBody>
        </ns0:sp>
        <ns0:sp>
          <ns0:nvSpPr>
            <ns0:cNvPr id="404" name="Google Shape;404;p15"/>
            <ns0:cNvSpPr txBox="1"/>
            <ns0:nvPr/>
          </ns0:nvSpPr>
          <ns0:spPr>
            <ns1:xfrm>
              <ns1:off x="4166159" y="4357745"/>
              <ns1:ext cx="1153481" cy="52322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2800"/>
                <ns1:buFont typeface="Arial"/>
                <ns1:buNone/>
              </ns1:pPr>
              <ns1:r>
                <ns1:rPr b="0" i="0" lang="ja-JP" sz="2800" u="none" cap="none" strike="noStrike">
                  <ns1:solidFill>
                    <ns1:schemeClr val="lt1"/>
                  </ns1:solidFill>
                  <ns1:latin typeface="BIZ UDPGothic"/>
                  <ns1:ea typeface="BIZ UDPGothic"/>
                  <ns1:cs typeface="BIZ UDPGothic"/>
                  <ns1:sym typeface="BIZ UDPGothic"/>
                </ns1:rPr>
                <ns1:t>27 pe</ns1:t>
              </ns1:r>
              <ns1:r>
                <ns1:rPr b="0" i="0" lang="ja-JP" sz="1600" u="none" cap="none" strike="noStrike">
                  <ns1:solidFill>
                    <ns1:schemeClr val="lt1"/>
                  </ns1:solidFill>
                  <ns1:latin typeface="BIZ UDPGothic"/>
                  <ns1:ea typeface="BIZ UDPGothic"/>
                  <ns1:cs typeface="BIZ UDPGothic"/>
                  <ns1:sym typeface="BIZ UDPGothic"/>
                </ns1:rPr>
                <ns1:t>ople</ns1:t>
              </ns1:r>
              <ns1:endParaRPr b="0" i="0" sz="1400" u="none" cap="none" strike="noStrike">
                <ns1:solidFill>
                  <ns1:srgbClr val="000000"/>
                </ns1:solidFill>
                <ns1:latin typeface="BIZ UDPGothic"/>
                <ns1:ea typeface="BIZ UDPGothic"/>
                <ns1:cs typeface="BIZ UDPGothic"/>
                <ns1:sym typeface="BIZ UDPGothic"/>
              </ns1:endParaRPr>
            </ns1:p>
          </ns0:txBody>
        </ns0:sp>
      </ns0:grpSp>
      <ns0:grpSp>
        <ns0:nvGrpSpPr>
          <ns0:cNvPr id="405" name="Google Shape;405;p15"/>
          <ns0:cNvGrpSpPr/>
          <ns0:nvPr/>
        </ns0:nvGrpSpPr>
        <ns0:grpSpPr>
          <ns1:xfrm>
            <ns1:off x="8066612" y="5336367"/>
            <ns1:ext cx="3404265" cy="1166300"/>
            <ns1:chOff x="7960282" y="5146366"/>
            <ns1:chExt cx="3404265" cy="1166300"/>
          </ns1:xfrm>
        </ns0:grpSpPr>
        <ns0:sp>
          <ns0:nvSpPr>
            <ns0:cNvPr id="406" name="Google Shape;406;p15"/>
            <ns0:cNvSpPr/>
            <ns0:nvPr/>
          </ns0:nvSpPr>
          <ns0:spPr>
            <ns1:xfrm>
              <ns1:off x="7960282" y="5146366"/>
              <ns1:ext cx="3404265" cy="1166300"/>
            </ns1:xfrm>
            <ns1:prstGeom prst="roundRect">
              <ns1:avLst>
                <ns1:gd fmla="val 11912" name="adj"/>
              </ns1:avLst>
            </ns1:prstGeom>
            <ns1:solidFill>
              <ns1:srgbClr val="102F74"/>
            </ns1:solid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600"/>
                <ns1:buFont typeface="Arial"/>
                <ns1:buNone/>
              </ns1:pPr>
              <ns1:r>
                <ns1:t/>
              </ns1:r>
              <ns1:endParaRPr b="0" i="0" sz="1600" u="none" cap="none" strike="noStrike">
                <ns1:solidFill>
                  <ns1:srgbClr val="F2F2F2"/>
                </ns1:solidFill>
                <ns1:latin typeface="Arial"/>
                <ns1:ea typeface="Arial"/>
                <ns1:cs typeface="Arial"/>
                <ns1:sym typeface="Arial"/>
              </ns1:endParaRPr>
            </ns1:p>
            <ns1:p>
              <ns1:pPr indent="0" lvl="0" marL="0" marR="0" rtl="0" algn="r">
                <ns1:lnSpc>
                  <ns1:spcPct val="100000"/>
                </ns1:lnSpc>
                <ns1:spcBef>
                  <ns1:spcPts val="0"/>
                </ns1:spcBef>
                <ns1:spcAft>
                  <ns1:spcPts val="0"/>
                </ns1:spcAft>
                <ns1:buClr>
                  <ns1:srgbClr val="000000"/>
                </ns1:buClr>
                <ns1:buSzPts val="1600"/>
                <ns1:buFont typeface="Arial"/>
                <ns1:buNone/>
              </ns1:pPr>
              <ns1:r>
                <ns1:t/>
              </ns1:r>
              <ns1:endParaRPr b="0" i="0" sz="1600" u="none" cap="none" strike="noStrike">
                <ns1:solidFill>
                  <ns1:srgbClr val="F2F2F2"/>
                </ns1:solidFill>
                <ns1:latin typeface="Arial"/>
                <ns1:ea typeface="Arial"/>
                <ns1:cs typeface="Arial"/>
                <ns1:sym typeface="Arial"/>
              </ns1:endParaRPr>
            </ns1:p>
            <ns1:p>
              <ns1:pPr indent="0" lvl="0" marL="0" marR="0" rtl="0" algn="ctr">
                <ns1:lnSpc>
                  <ns1:spcPct val="100000"/>
                </ns1:lnSpc>
                <ns1:spcBef>
                  <ns1:spcPts val="0"/>
                </ns1:spcBef>
                <ns1:spcAft>
                  <ns1:spcPts val="0"/>
                </ns1:spcAft>
                <ns1:buClr>
                  <ns1:srgbClr val="000000"/>
                </ns1:buClr>
                <ns1:buSzPts val="1600"/>
                <ns1:buFont typeface="Arial"/>
                <ns1:buNone/>
              </ns1:pPr>
              <ns1:r>
                <ns1:t/>
              </ns1:r>
              <ns1:endParaRPr b="0" i="0" sz="1600" u="none" cap="none" strike="noStrike">
                <ns1:solidFill>
                  <ns1:srgbClr val="F2F2F2"/>
                </ns1:solidFill>
                <ns1:latin typeface="Arial"/>
                <ns1:ea typeface="Arial"/>
                <ns1:cs typeface="Arial"/>
                <ns1:sym typeface="Arial"/>
              </ns1:endParaRPr>
            </ns1:p>
            <ns1:p>
              <ns1:pPr indent="0" lvl="0" marL="0" marR="0" rtl="0" algn="ctr">
                <ns1:lnSpc>
                  <ns1:spcPct val="100000"/>
                </ns1:lnSpc>
                <ns1:spcBef>
                  <ns1:spcPts val="0"/>
                </ns1:spcBef>
                <ns1:spcAft>
                  <ns1:spcPts val="0"/>
                </ns1:spcAft>
                <ns1:buClr>
                  <ns1:srgbClr val="000000"/>
                </ns1:buClr>
                <ns1:buSzPts val="1600"/>
                <ns1:buFont typeface="Arial"/>
                <ns1:buNone/>
              </ns1:pPr>
              <ns1:r>
                <ns1:t/>
              </ns1:r>
              <ns1:endParaRPr b="0" i="0" sz="1600" u="none" cap="none" strike="noStrike">
                <ns1:solidFill>
                  <ns1:srgbClr val="F2F2F2"/>
                </ns1:solidFill>
                <ns1:latin typeface="Arial"/>
                <ns1:ea typeface="Arial"/>
                <ns1:cs typeface="Arial"/>
                <ns1:sym typeface="Arial"/>
              </ns1:endParaRPr>
            </ns1:p>
          </ns0:txBody>
        </ns0:sp>
        <ns0:pic>
          <ns0:nvPicPr>
            <ns0:cNvPr descr="図形&#10;&#10;低い精度で自動的に生成された説明" id="407" name="Google Shape;407;p15"/>
            <ns0:cNvPicPr preferRelativeResize="0"/>
            <ns0:nvPr/>
          </ns0:nvPicPr>
          <ns0:blipFill rotWithShape="1">
            <ns1:blip ns2:embed="rId3">
              <ns1:alphaModFix/>
            </ns1:blip>
            <ns1:srcRect b="0" l="0" r="0" t="0"/>
            <ns1:stretch/>
          </ns0:blipFill>
          <ns0:spPr>
            <ns1:xfrm>
              <ns1:off x="8332394" y="5684691"/>
              <ns1:ext cx="544595" cy="485313"/>
            </ns1:xfrm>
            <ns1:prstGeom prst="rect">
              <ns1:avLst/>
            </ns1:prstGeom>
            <ns1:noFill/>
            <ns1:ln>
              <ns1:noFill/>
            </ns1:ln>
          </ns0:spPr>
        </ns0:pic>
        <ns0:sp>
          <ns0:nvSpPr>
            <ns0:cNvPr id="408" name="Google Shape;408;p15"/>
            <ns0:cNvSpPr/>
            <ns0:nvPr/>
          </ns0:nvSpPr>
          <ns0:spPr>
            <ns1:xfrm>
              <ns1:off x="9185082" y="5246776"/>
              <ns1:ext cx="2080537" cy="965481"/>
            </ns1:xfrm>
            <ns1:prstGeom prst="roundRect">
              <ns1:avLst>
                <ns1:gd fmla="val 11521" name="adj"/>
              </ns1:avLst>
            </ns1:prstGeom>
            <ns1:solidFill>
              <ns1:schemeClr val="lt1"/>
            </ns1:solidFill>
            <ns1:ln cap="flat" cmpd="sng" w="15875">
              <ns1:solidFill>
                <ns1:schemeClr val="lt1"/>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80% contract with</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competitors within 2 years</ns1:t>
              </ns1:r>
              <ns1:endParaRPr b="0" i="0" sz="1800" u="none" cap="none" strike="noStrike">
                <ns1:solidFill>
                  <ns1:schemeClr val="accent4"/>
                </ns1:solidFill>
                <ns1:latin typeface="BIZ UDPGothic"/>
                <ns1:ea typeface="BIZ UDPGothic"/>
                <ns1:cs typeface="BIZ UDPGothic"/>
                <ns1:sym typeface="BIZ UDPGothic"/>
              </ns1:endParaRPr>
            </ns1:p>
          </ns0:txBody>
        </ns0:sp>
        <ns0:sp>
          <ns0:nvSpPr>
            <ns0:cNvPr id="409" name="Google Shape;409;p15"/>
            <ns0:cNvSpPr txBox="1"/>
            <ns0:nvPr/>
          </ns0:nvSpPr>
          <ns0:spPr>
            <ns1:xfrm>
              <ns1:off x="8101628" y="5166705"/>
              <ns1:ext cx="977968" cy="52322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2800"/>
                <ns1:buFont typeface="Arial"/>
                <ns1:buNone/>
              </ns1:pPr>
              <ns1:r>
                <ns1:rPr b="0" i="0" lang="ja-JP" sz="2800" u="none" cap="none" strike="noStrike">
                  <ns1:solidFill>
                    <ns1:srgbClr val="D8D8D8"/>
                  </ns1:solidFill>
                  <ns1:latin typeface="BIZ UDPGothic"/>
                  <ns1:ea typeface="BIZ UDPGothic"/>
                  <ns1:cs typeface="BIZ UDPGothic"/>
                  <ns1:sym typeface="BIZ UDPGothic"/>
                </ns1:rPr>
                <ns1:t>21 pe</ns1:t>
              </ns1:r>
              <ns1:r>
                <ns1:rPr b="0" i="0" lang="ja-JP" sz="1600" u="none" cap="none" strike="noStrike">
                  <ns1:solidFill>
                    <ns1:srgbClr val="D8D8D8"/>
                  </ns1:solidFill>
                  <ns1:latin typeface="BIZ UDPGothic"/>
                  <ns1:ea typeface="BIZ UDPGothic"/>
                  <ns1:cs typeface="BIZ UDPGothic"/>
                  <ns1:sym typeface="BIZ UDPGothic"/>
                </ns1:rPr>
                <ns1:t>ople</ns1:t>
              </ns1:r>
              <ns1:endParaRPr b="0" i="0" sz="1400" u="none" cap="none" strike="noStrike">
                <ns1:solidFill>
                  <ns1:srgbClr val="000000"/>
                </ns1:solidFill>
                <ns1:latin typeface="BIZ UDPGothic"/>
                <ns1:ea typeface="BIZ UDPGothic"/>
                <ns1:cs typeface="BIZ UDPGothic"/>
                <ns1:sym typeface="BIZ UDPGothic"/>
              </ns1:endParaRPr>
            </ns1:p>
          </ns0:txBody>
        </ns0:sp>
      </ns0:grpSp>
      <ns0:grpSp>
        <ns0:nvGrpSpPr>
          <ns0:cNvPr id="410" name="Google Shape;410;p15"/>
          <ns0:cNvGrpSpPr/>
          <ns0:nvPr/>
        </ns0:nvGrpSpPr>
        <ns0:grpSpPr>
          <ns1:xfrm>
            <ns1:off x="9420754" y="2344699"/>
            <ns1:ext cx="2039376" cy="2614875"/>
            <ns1:chOff x="9420754" y="2154698"/>
            <ns1:chExt cx="2039376" cy="2614875"/>
          </ns1:xfrm>
        </ns0:grpSpPr>
        <ns0:sp>
          <ns0:nvSpPr>
            <ns0:cNvPr id="411" name="Google Shape;411;p15"/>
            <ns0:cNvSpPr/>
            <ns0:nvPr/>
          </ns0:nvSpPr>
          <ns0:spPr>
            <ns1:xfrm>
              <ns1:off x="9420754" y="2154698"/>
              <ns1:ext cx="2039376" cy="1259645"/>
            </ns1:xfrm>
            <ns1:prstGeom prst="roundRect">
              <ns1:avLst>
                <ns1:gd fmla="val 13587" name="adj"/>
              </ns1:avLst>
            </ns1:prstGeom>
            <ns1:noFill/>
            <ns1:ln cap="flat" cmpd="sng" w="508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rgbClr val="102F74"/>
                </ns1:solidFill>
                <ns1:latin typeface="Arial"/>
                <ns1:ea typeface="Arial"/>
                <ns1:cs typeface="Arial"/>
                <ns1:sym typeface="Arial"/>
              </ns1:endParaRPr>
            </ns1:p>
          </ns0:txBody>
        </ns0:sp>
        <ns0:sp>
          <ns0:nvSpPr>
            <ns0:cNvPr id="412" name="Google Shape;412;p15"/>
            <ns0:cNvSpPr txBox="1"/>
            <ns0:nvPr/>
          </ns0:nvSpPr>
          <ns0:spPr>
            <ns1:xfrm>
              <ns1:off x="10421528" y="2492133"/>
              <ns1:ext cx="888900" cy="5850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3200"/>
                <ns1:buFont typeface="Arial"/>
                <ns1:buNone/>
              </ns1:pPr>
              <ns1:r>
                <ns1:rPr b="0" i="0" lang="ja-JP" sz="3200" u="none" cap="none" strike="noStrike">
                  <ns1:solidFill>
                    <ns1:schemeClr val="accent4"/>
                  </ns1:solidFill>
                  <ns1:latin typeface="BIZ UDPGothic"/>
                  <ns1:ea typeface="BIZ UDPGothic"/>
                  <ns1:cs typeface="BIZ UDPGothic"/>
                  <ns1:sym typeface="BIZ UDPGothic"/>
                </ns1:rPr>
                <ns1:t>1 pe</ns1:t>
              </ns1:r>
              <ns1:r>
                <ns1:rPr b="0" i="0" lang="ja-JP" sz="1600" u="none" cap="none" strike="noStrike">
                  <ns1:solidFill>
                    <ns1:schemeClr val="accent4"/>
                  </ns1:solidFill>
                  <ns1:latin typeface="BIZ UDPGothic"/>
                  <ns1:ea typeface="BIZ UDPGothic"/>
                  <ns1:cs typeface="BIZ UDPGothic"/>
                  <ns1:sym typeface="BIZ UDPGothic"/>
                </ns1:rPr>
                <ns1:t>rson</ns1:t>
              </ns1:r>
              <ns1:endParaRPr b="0" i="0" sz="1400" u="none" cap="none" strike="noStrike">
                <ns1:solidFill>
                  <ns1:srgbClr val="000000"/>
                </ns1:solidFill>
                <ns1:latin typeface="BIZ UDPGothic"/>
                <ns1:ea typeface="BIZ UDPGothic"/>
                <ns1:cs typeface="BIZ UDPGothic"/>
                <ns1:sym typeface="BIZ UDPGothic"/>
              </ns1:endParaRPr>
            </ns1:p>
          </ns0:txBody>
        </ns0:sp>
        <ns0:grpSp>
          <ns0:nvGrpSpPr>
            <ns0:cNvPr id="413" name="Google Shape;413;p15"/>
            <ns0:cNvGrpSpPr/>
            <ns0:nvPr/>
          </ns0:nvGrpSpPr>
          <ns0:grpSpPr>
            <ns1:xfrm>
              <ns1:off x="9420754" y="3509928"/>
              <ns1:ext cx="2039376" cy="1259645"/>
              <ns1:chOff x="9420754" y="3581048"/>
              <ns1:chExt cx="2039376" cy="1259645"/>
            </ns1:xfrm>
          </ns0:grpSpPr>
          <ns0:sp>
            <ns0:nvSpPr>
              <ns0:cNvPr id="414" name="Google Shape;414;p15"/>
              <ns0:cNvSpPr/>
              <ns0:nvPr/>
            </ns0:nvSpPr>
            <ns0:spPr>
              <ns1:xfrm>
                <ns1:off x="9420754" y="3581048"/>
                <ns1:ext cx="2039376" cy="1259645"/>
              </ns1:xfrm>
              <ns1:prstGeom prst="roundRect">
                <ns1:avLst>
                  <ns1:gd fmla="val 11533" name="adj"/>
                </ns1:avLst>
              </ns1:prstGeom>
              <ns1:noFill/>
              <ns1:ln cap="flat" cmpd="sng" w="508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rgbClr val="102F74"/>
                  </ns1:solidFill>
                  <ns1:latin typeface="Arial"/>
                  <ns1:ea typeface="Arial"/>
                  <ns1:cs typeface="Arial"/>
                  <ns1:sym typeface="Arial"/>
                </ns1:endParaRPr>
              </ns1:p>
            </ns0:txBody>
          </ns0:sp>
          <ns0:pic>
            <ns0:nvPicPr>
              <ns0:cNvPr descr="アイコン&#10;&#10;自動的に生成された説明" id="415" name="Google Shape;415;p15"/>
              <ns0:cNvPicPr preferRelativeResize="0"/>
              <ns0:nvPr/>
            </ns0:nvPicPr>
            <ns0:blipFill rotWithShape="1">
              <ns1:blip ns2:embed="rId4">
                <ns1:alphaModFix/>
              </ns1:blip>
              <ns1:srcRect b="0" l="0" r="0" t="0"/>
              <ns1:stretch/>
            </ns0:blipFill>
            <ns0:spPr>
              <ns1:xfrm>
                <ns1:off x="9623108" y="4140834"/>
                <ns1:ext cx="786005" cy="502022"/>
              </ns1:xfrm>
              <ns1:prstGeom prst="rect">
                <ns1:avLst/>
              </ns1:prstGeom>
              <ns1:noFill/>
              <ns1:ln>
                <ns1:noFill/>
              </ns1:ln>
            </ns0:spPr>
          </ns0:pic>
          <ns0:sp>
            <ns0:nvSpPr>
              <ns0:cNvPr id="416" name="Google Shape;416;p15"/>
              <ns0:cNvSpPr txBox="1"/>
              <ns0:nvPr/>
            </ns0:nvSpPr>
            <ns0:spPr>
              <ns1:xfrm>
                <ns1:off x="10375673" y="3919307"/>
                <ns1:ext cx="980700" cy="5850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3200"/>
                  <ns1:buFont typeface="Arial"/>
                  <ns1:buNone/>
                </ns1:pPr>
                <ns1:r>
                  <ns1:rPr b="0" i="0" lang="ja-JP" sz="3200" u="none" cap="none" strike="noStrike">
                    <ns1:solidFill>
                      <ns1:schemeClr val="accent4"/>
                    </ns1:solidFill>
                    <ns1:latin typeface="BIZ UDPGothic"/>
                    <ns1:ea typeface="BIZ UDPGothic"/>
                    <ns1:cs typeface="BIZ UDPGothic"/>
                    <ns1:sym typeface="BIZ UDPGothic"/>
                  </ns1:rPr>
                  <ns1:t>21 pe</ns1:t>
                </ns1:r>
                <ns1:r>
                  <ns1:rPr b="0" i="0" lang="ja-JP" sz="1600" u="none" cap="none" strike="noStrike">
                    <ns1:solidFill>
                      <ns1:schemeClr val="accent4"/>
                    </ns1:solidFill>
                    <ns1:latin typeface="BIZ UDPGothic"/>
                    <ns1:ea typeface="BIZ UDPGothic"/>
                    <ns1:cs typeface="BIZ UDPGothic"/>
                    <ns1:sym typeface="BIZ UDPGothic"/>
                  </ns1:rPr>
                  <ns1:t>ople</ns1:t>
                </ns1:r>
                <ns1:endParaRPr b="0" i="0" sz="1400" u="none" cap="none" strike="noStrike">
                  <ns1:solidFill>
                    <ns1:srgbClr val="000000"/>
                  </ns1:solidFill>
                  <ns1:latin typeface="BIZ UDPGothic"/>
                  <ns1:ea typeface="BIZ UDPGothic"/>
                  <ns1:cs typeface="BIZ UDPGothic"/>
                  <ns1:sym typeface="BIZ UDPGothic"/>
                </ns1:endParaRPr>
              </ns1:p>
            </ns0:txBody>
          </ns0:sp>
          <ns0:grpSp>
            <ns0:nvGrpSpPr>
              <ns0:cNvPr id="417" name="Google Shape;417;p15"/>
              <ns0:cNvGrpSpPr/>
              <ns0:nvPr/>
            </ns0:nvGrpSpPr>
            <ns0:grpSpPr>
              <ns1:xfrm>
                <ns1:off x="9666141" y="3783896"/>
                <ns1:ext cx="663260" cy="318015"/>
                <ns1:chOff x="9474086" y="3831521"/>
                <ns1:chExt cx="663260" cy="318015"/>
              </ns1:xfrm>
            </ns0:grpSpPr>
            <ns0:sp>
              <ns0:nvSpPr>
                <ns0:cNvPr id="418" name="Google Shape;418;p15"/>
                <ns0:cNvSpPr/>
                <ns0:nvPr/>
              </ns0:nvSpPr>
              <ns0:spPr>
                <ns1:xfrm>
                  <ns1:off x="9474086" y="3960496"/>
                  <ns1:ext cx="189040" cy="189040"/>
                </ns1:xfrm>
                <ns1:prstGeom prst="star5">
                  <ns1:avLst>
                    <ns1:gd fmla="val 19098" name="adj"/>
                    <ns1:gd fmla="val 105146" name="hf"/>
                    <ns1:gd fmla="val 110557" name="vf"/>
                  </ns1:avLst>
                </ns1:prstGeom>
                <ns1:solidFill>
                  <ns1:schemeClr val="accent1"/>
                </ns1:solidFill>
                <ns1:ln cap="flat" cmpd="sng" w="127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419" name="Google Shape;419;p15"/>
                <ns0:cNvSpPr/>
                <ns0:nvPr/>
              </ns0:nvSpPr>
              <ns0:spPr>
                <ns1:xfrm>
                  <ns1:off x="9672297" y="3831521"/>
                  <ns1:ext cx="284449" cy="284449"/>
                </ns1:xfrm>
                <ns1:prstGeom prst="star5">
                  <ns1:avLst>
                    <ns1:gd fmla="val 19098" name="adj"/>
                    <ns1:gd fmla="val 105146" name="hf"/>
                    <ns1:gd fmla="val 110557" name="vf"/>
                  </ns1:avLst>
                </ns1:prstGeom>
                <ns1:solidFill>
                  <ns1:schemeClr val="accent1"/>
                </ns1:solidFill>
                <ns1:ln cap="flat" cmpd="sng" w="127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rgbClr val="102F74"/>
                    </ns1:solidFill>
                    <ns1:latin typeface="Arial"/>
                    <ns1:ea typeface="Arial"/>
                    <ns1:cs typeface="Arial"/>
                    <ns1:sym typeface="Arial"/>
                  </ns1:endParaRPr>
                </ns1:p>
              </ns0:txBody>
            </ns0:sp>
            <ns0:sp>
              <ns0:nvSpPr>
                <ns0:cNvPr id="420" name="Google Shape;420;p15"/>
                <ns0:cNvSpPr/>
                <ns0:nvPr/>
              </ns0:nvSpPr>
              <ns0:spPr>
                <ns1:xfrm>
                  <ns1:off x="9948306" y="3960496"/>
                  <ns1:ext cx="189040" cy="189040"/>
                </ns1:xfrm>
                <ns1:prstGeom prst="star5">
                  <ns1:avLst>
                    <ns1:gd fmla="val 19098" name="adj"/>
                    <ns1:gd fmla="val 105146" name="hf"/>
                    <ns1:gd fmla="val 110557" name="vf"/>
                  </ns1:avLst>
                </ns1:prstGeom>
                <ns1:solidFill>
                  <ns1:schemeClr val="accent1"/>
                </ns1:solidFill>
                <ns1:ln cap="flat" cmpd="sng" w="127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rgbClr val="102F74"/>
                    </ns1:solidFill>
                    <ns1:latin typeface="Arial"/>
                    <ns1:ea typeface="Arial"/>
                    <ns1:cs typeface="Arial"/>
                    <ns1:sym typeface="Arial"/>
                  </ns1:endParaRPr>
                </ns1:p>
              </ns0:txBody>
            </ns0:sp>
          </ns0:grpSp>
        </ns0:grpSp>
        <ns0:pic>
          <ns0:nvPicPr>
            <ns0:cNvPr descr="アイコン&#10;&#10;自動的に生成された説明" id="421" name="Google Shape;421;p15"/>
            <ns0:cNvPicPr preferRelativeResize="0"/>
            <ns0:nvPr/>
          </ns0:nvPicPr>
          <ns0:blipFill rotWithShape="1">
            <ns1:blip ns2:embed="rId4">
              <ns1:alphaModFix/>
            </ns1:blip>
            <ns1:srcRect b="0" l="0" r="0" t="0"/>
            <ns1:stretch/>
          </ns0:blipFill>
          <ns0:spPr>
            <ns1:xfrm>
              <ns1:off x="9623108" y="2703357"/>
              <ns1:ext cx="786005" cy="502022"/>
            </ns1:xfrm>
            <ns1:prstGeom prst="rect">
              <ns1:avLst/>
            </ns1:prstGeom>
            <ns1:noFill/>
            <ns1:ln>
              <ns1:noFill/>
            </ns1:ln>
          </ns0:spPr>
        </ns0:pic>
        <ns0:grpSp>
          <ns0:nvGrpSpPr>
            <ns0:cNvPr id="422" name="Google Shape;422;p15"/>
            <ns0:cNvGrpSpPr/>
            <ns0:nvPr/>
          </ns0:nvGrpSpPr>
          <ns0:grpSpPr>
            <ns1:xfrm>
              <ns1:off x="9666141" y="2346419"/>
              <ns1:ext cx="663260" cy="318015"/>
              <ns1:chOff x="9474086" y="3831521"/>
              <ns1:chExt cx="663260" cy="318015"/>
            </ns1:xfrm>
          </ns0:grpSpPr>
          <ns0:sp>
            <ns0:nvSpPr>
              <ns0:cNvPr id="423" name="Google Shape;423;p15"/>
              <ns0:cNvSpPr/>
              <ns0:nvPr/>
            </ns0:nvSpPr>
            <ns0:spPr>
              <ns1:xfrm>
                <ns1:off x="9474086" y="3960496"/>
                <ns1:ext cx="189040" cy="189040"/>
              </ns1:xfrm>
              <ns1:prstGeom prst="star5">
                <ns1:avLst>
                  <ns1:gd fmla="val 19098" name="adj"/>
                  <ns1:gd fmla="val 105146" name="hf"/>
                  <ns1:gd fmla="val 110557" name="vf"/>
                </ns1:avLst>
              </ns1:prstGeom>
              <ns1:solidFill>
                <ns1:schemeClr val="lt1"/>
              </ns1:solidFill>
              <ns1:ln cap="flat" cmpd="sng" w="127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424" name="Google Shape;424;p15"/>
              <ns0:cNvSpPr/>
              <ns0:nvPr/>
            </ns0:nvSpPr>
            <ns0:spPr>
              <ns1:xfrm>
                <ns1:off x="9672297" y="3831521"/>
                <ns1:ext cx="284449" cy="284449"/>
              </ns1:xfrm>
              <ns1:prstGeom prst="star5">
                <ns1:avLst>
                  <ns1:gd fmla="val 19098" name="adj"/>
                  <ns1:gd fmla="val 105146" name="hf"/>
                  <ns1:gd fmla="val 110557" name="vf"/>
                </ns1:avLst>
              </ns1:prstGeom>
              <ns1:solidFill>
                <ns1:schemeClr val="lt1"/>
              </ns1:solidFill>
              <ns1:ln cap="flat" cmpd="sng" w="127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rgbClr val="102F74"/>
                  </ns1:solidFill>
                  <ns1:latin typeface="Arial"/>
                  <ns1:ea typeface="Arial"/>
                  <ns1:cs typeface="Arial"/>
                  <ns1:sym typeface="Arial"/>
                </ns1:endParaRPr>
              </ns1:p>
            </ns0:txBody>
          </ns0:sp>
          <ns0:sp>
            <ns0:nvSpPr>
              <ns0:cNvPr id="425" name="Google Shape;425;p15"/>
              <ns0:cNvSpPr/>
              <ns0:nvPr/>
            </ns0:nvSpPr>
            <ns0:spPr>
              <ns1:xfrm>
                <ns1:off x="9948306" y="3960496"/>
                <ns1:ext cx="189040" cy="189040"/>
              </ns1:xfrm>
              <ns1:prstGeom prst="star5">
                <ns1:avLst>
                  <ns1:gd fmla="val 19098" name="adj"/>
                  <ns1:gd fmla="val 105146" name="hf"/>
                  <ns1:gd fmla="val 110557" name="vf"/>
                </ns1:avLst>
              </ns1:prstGeom>
              <ns1:solidFill>
                <ns1:schemeClr val="lt1"/>
              </ns1:solidFill>
              <ns1:ln cap="flat" cmpd="sng" w="127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rgbClr val="102F74"/>
                  </ns1:solidFill>
                  <ns1:latin typeface="Arial"/>
                  <ns1:ea typeface="Arial"/>
                  <ns1:cs typeface="Arial"/>
                  <ns1:sym typeface="Arial"/>
                </ns1:endParaRPr>
              </ns1:p>
            </ns0:txBody>
          </ns0:sp>
        </ns0:grpSp>
      </ns0:grpSp>
      <ns0:sp>
        <ns0:nvSpPr>
          <ns0:cNvPr id="426" name="Google Shape;426;p15"/>
          <ns0:cNvSpPr/>
          <ns0:nvPr/>
        </ns0:nvSpPr>
        <ns0:spPr>
          <ns1:xfrm>
            <ns1:off x="2946602" y="3624664"/>
            <ns1:ext cx="144821" cy="144821"/>
          </ns1:xfrm>
          <ns1:prstGeom prst="ellipse">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427" name="Google Shape;427;p15"/>
          <ns0:cNvSpPr/>
          <ns0:nvPr/>
        </ns0:nvSpPr>
        <ns0:spPr>
          <ns1:xfrm>
            <ns1:off x="587500" y="5152800"/>
            <ns1:ext cx="5817600" cy="692400"/>
          </ns1:xfrm>
          <ns1:prstGeom prst="roundRect">
            <ns1:avLst>
              <ns1:gd fmla="val 16667" name="adj"/>
            </ns1:avLst>
          </ns1:prstGeom>
          <ns1:solidFill>
            <ns1:srgbClr val="C3D2F7"/>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2000" u="none" cap="none" strike="noStrike">
                <ns1:solidFill>
                  <ns1:schemeClr val="accent4"/>
                </ns1:solidFill>
                <ns1:latin typeface="BIZ UDPGothic"/>
                <ns1:ea typeface="BIZ UDPGothic"/>
                <ns1:cs typeface="BIZ UDPGothic"/>
                <ns1:sym typeface="BIZ UDPGothic"/>
              </ns1:rPr>
              <ns1:t>By repeatedly holding webinars, including past participants,</ns1:t>
            </ns1:r>
            <ns1:endParaRPr b="1" i="0" sz="20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500" u="none" cap="none" strike="noStrike">
                <ns1:solidFill>
                  <ns1:schemeClr val="accent4"/>
                </ns1:solidFill>
                <ns1:latin typeface="BIZ UDPGothic"/>
                <ns1:ea typeface="BIZ UDPGothic"/>
                <ns1:cs typeface="BIZ UDPGothic"/>
                <ns1:sym typeface="BIZ UDPGothic"/>
              </ns1:rPr>
              <ns1:t>we streamline new lead acquisition and nurturing.</ns1:t>
            </ns1:r>
            <ns1:endParaRPr b="0" i="0" sz="1100" u="none" cap="none" strike="noStrike">
              <ns1:solidFill>
                <ns1:srgbClr val="000000"/>
              </ns1:solidFill>
              <ns1:latin typeface="BIZ UDPGothic"/>
              <ns1:ea typeface="BIZ UDPGothic"/>
              <ns1:cs typeface="BIZ UDPGothic"/>
              <ns1:sym typeface="BIZ UDPGothic"/>
            </ns1:endParaRPr>
          </ns1:p>
        </ns0:txBody>
      </ns0:sp>
      <ns0:grpSp>
        <ns0:nvGrpSpPr>
          <ns0:cNvPr id="428" name="Google Shape;428;p15"/>
          <ns0:cNvGrpSpPr/>
          <ns0:nvPr/>
        </ns0:nvGrpSpPr>
        <ns0:grpSpPr>
          <ns1:xfrm>
            <ns1:off x="631122" y="2348345"/>
            <ns1:ext cx="1841195" cy="2611230"/>
            <ns1:chOff x="631122" y="2158344"/>
            <ns1:chExt cx="1841195" cy="2611230"/>
          </ns1:xfrm>
        </ns0:grpSpPr>
        <ns0:sp>
          <ns0:nvSpPr>
            <ns0:cNvPr id="429" name="Google Shape;429;p15"/>
            <ns0:cNvSpPr/>
            <ns0:nvPr/>
          </ns0:nvSpPr>
          <ns0:spPr>
            <ns1:xfrm>
              <ns1:off x="631122" y="2158344"/>
              <ns1:ext cx="1841195" cy="2611230"/>
            </ns1:xfrm>
            <ns1:prstGeom prst="roundRect">
              <ns1:avLst>
                <ns1:gd fmla="val 8582" name="adj"/>
              </ns1:avLst>
            </ns1:prstGeom>
            <ns1:solidFill>
              <ns1:schemeClr val="accent4"/>
            </ns1:solidFill>
            <ns1:ln cap="flat" cmpd="sng" w="508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accent4"/>
                </ns1:solidFill>
                <ns1:latin typeface="Arial"/>
                <ns1:ea typeface="Arial"/>
                <ns1:cs typeface="Arial"/>
                <ns1:sym typeface="Arial"/>
              </ns1:endParaRPr>
            </ns1:p>
          </ns0:txBody>
        </ns0:sp>
        <ns0:pic>
          <ns0:nvPicPr>
            <ns0:cNvPr descr="アイコン&#10;&#10;自動的に生成された説明" id="430" name="Google Shape;430;p15"/>
            <ns0:cNvPicPr preferRelativeResize="0"/>
            <ns0:nvPr/>
          </ns0:nvPicPr>
          <ns0:blipFill rotWithShape="1">
            <ns1:blip ns2:embed="rId5">
              <ns1:alphaModFix/>
            </ns1:blip>
            <ns1:srcRect b="0" l="0" r="0" t="0"/>
            <ns1:stretch/>
          </ns0:blipFill>
          <ns0:spPr>
            <ns1:xfrm>
              <ns1:off x="1076220" y="2497527"/>
              <ns1:ext cx="957919" cy="1018415"/>
            </ns1:xfrm>
            <ns1:prstGeom prst="rect">
              <ns1:avLst/>
            </ns1:prstGeom>
            <ns1:noFill/>
            <ns1:ln>
              <ns1:noFill/>
            </ns1:ln>
          </ns0:spPr>
        </ns0:pic>
        <ns0:sp>
          <ns0:nvSpPr>
            <ns0:cNvPr id="431" name="Google Shape;431;p15"/>
            <ns0:cNvSpPr txBox="1"/>
            <ns0:nvPr/>
          </ns0:nvSpPr>
          <ns0:spPr>
            <ns1:xfrm>
              <ns1:off x="845236" y="3596226"/>
              <ns1:ext cx="1413000" cy="3387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0000"/>
                </ns1:lnSpc>
                <ns1:spcBef>
                  <ns1:spcPts val="0"/>
                </ns1:spcBef>
                <ns1:spcAft>
                  <ns1:spcPts val="0"/>
                </ns1:spcAft>
                <ns1:buClr>
                  <ns1:srgbClr val="000000"/>
                </ns1:buClr>
                <ns1:buSzPts val="16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Seminar held</ns1:t>
              </ns1:r>
              <ns1:endParaRPr b="1" i="0" sz="1600" u="none" cap="none" strike="noStrike">
                <ns1:solidFill>
                  <ns1:schemeClr val="lt1"/>
                </ns1:solidFill>
                <ns1:latin typeface="BIZ UDPGothic"/>
                <ns1:ea typeface="BIZ UDPGothic"/>
                <ns1:cs typeface="BIZ UDPGothic"/>
                <ns1:sym typeface="BIZ UDPGothic"/>
              </ns1:endParaRPr>
            </ns1:p>
          </ns0:txBody>
        </ns0:sp>
        <ns0:sp>
          <ns0:nvSpPr>
            <ns0:cNvPr id="432" name="Google Shape;432;p15"/>
            <ns0:cNvSpPr txBox="1"/>
            <ns0:nvPr/>
          </ns0:nvSpPr>
          <ns0:spPr>
            <ns1:xfrm>
              <ns1:off x="974979" y="3826762"/>
              <ns1:ext cx="1153500" cy="6465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3600"/>
                <ns1:buFont typeface="Arial"/>
                <ns1:buNone/>
              </ns1:pPr>
              <ns1:r>
                <ns1:rPr b="0" i="0" lang="ja-JP" sz="3600" u="none" cap="none" strike="noStrike">
                  <ns1:solidFill>
                    <ns1:schemeClr val="lt1"/>
                  </ns1:solidFill>
                  <ns1:latin typeface="BIZ UDPGothic"/>
                  <ns1:ea typeface="BIZ UDPGothic"/>
                  <ns1:cs typeface="BIZ UDPGothic"/>
                  <ns1:sym typeface="BIZ UDPGothic"/>
                </ns1:rPr>
                <ns1:t>30 pe</ns1:t>
              </ns1:r>
              <ns1:r>
                <ns1:rPr b="0" i="0" lang="ja-JP" sz="1800" u="none" cap="none" strike="noStrike">
                  <ns1:solidFill>
                    <ns1:schemeClr val="lt1"/>
                  </ns1:solidFill>
                  <ns1:latin typeface="BIZ UDPGothic"/>
                  <ns1:ea typeface="BIZ UDPGothic"/>
                  <ns1:cs typeface="BIZ UDPGothic"/>
                  <ns1:sym typeface="BIZ UDPGothic"/>
                </ns1:rPr>
                <ns1:t>ople</ns1:t>
              </ns1:r>
              <ns1:endParaRPr b="0" i="0" sz="1400" u="none" cap="none" strike="noStrike">
                <ns1:solidFill>
                  <ns1:srgbClr val="000000"/>
                </ns1:solidFill>
                <ns1:latin typeface="BIZ UDPGothic"/>
                <ns1:ea typeface="BIZ UDPGothic"/>
                <ns1:cs typeface="BIZ UDPGothic"/>
                <ns1:sym typeface="BIZ UDPGothic"/>
              </ns1:endParaRPr>
            </ns1:p>
          </ns0:txBody>
        </ns0:sp>
      </ns0:grpSp>
      <ns0:sp>
        <ns0:nvSpPr>
          <ns0:cNvPr id="433" name="Google Shape;433;p15"/>
          <ns0:cNvSpPr/>
          <ns0:nvPr/>
        </ns0:nvSpPr>
        <ns0:spPr>
          <ns1:xfrm>
            <ns1:off x="2434212" y="3599918"/>
            <ns1:ext cx="144821" cy="167612"/>
          </ns1:xfrm>
          <ns1:prstGeom prst="ellipse">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grpSp>
        <ns0:nvGrpSpPr>
          <ns0:cNvPr id="434" name="Google Shape;434;p15"/>
          <ns0:cNvGrpSpPr/>
          <ns0:nvPr/>
        </ns0:nvGrpSpPr>
        <ns0:grpSpPr>
          <ns1:xfrm>
            <ns1:off x="6188696" y="2348344"/>
            <ns1:ext cx="2348698" cy="2577575"/>
            <ns1:chOff x="6390458" y="2158343"/>
            <ns1:chExt cx="2348698" cy="2577575"/>
          </ns1:xfrm>
        </ns0:grpSpPr>
        <ns0:sp>
          <ns0:nvSpPr>
            <ns0:cNvPr id="435" name="Google Shape;435;p15"/>
            <ns0:cNvSpPr/>
            <ns0:nvPr/>
          </ns0:nvSpPr>
          <ns0:spPr>
            <ns1:xfrm>
              <ns1:off x="6390458" y="3933144"/>
              <ns1:ext cx="2348697" cy="802774"/>
            </ns1:xfrm>
            <ns1:prstGeom prst="roundRect">
              <ns1:avLst>
                <ns1:gd fmla="val 16667" name="adj"/>
              </ns1:avLst>
            </ns1:prstGeom>
            <ns1:solidFill>
              <ns1:srgbClr val="4F7CE6"/>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rgbClr val="0A1F4D"/>
                </ns1:solidFill>
                <ns1:latin typeface="Arial"/>
                <ns1:ea typeface="Arial"/>
                <ns1:cs typeface="Arial"/>
                <ns1:sym typeface="Arial"/>
              </ns1:endParaRPr>
            </ns1:p>
          </ns0:txBody>
        </ns0:sp>
        <ns0:sp>
          <ns0:nvSpPr>
            <ns0:cNvPr id="436" name="Google Shape;436;p15"/>
            <ns0:cNvSpPr txBox="1"/>
            <ns0:nvPr/>
          </ns0:nvSpPr>
          <ns0:spPr>
            <ns1:xfrm>
              <ns1:off x="6400084" y="3986012"/>
              <ns1:ext cx="2339072" cy="677108"/>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lt1"/>
                  </ns1:solidFill>
                  <ns1:latin typeface="BIZ UDPGothic"/>
                  <ns1:ea typeface="BIZ UDPGothic"/>
                  <ns1:cs typeface="BIZ UDPGothic"/>
                  <ns1:sym typeface="BIZ UDPGothic"/>
                </ns1:rPr>
                <ns1:t>Repeat hosting</ns1:t>
              </ns1:r>
              <ns1:endParaRPr b="0" i="0" sz="24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is important!</ns1:t>
              </ns1:r>
              <ns1:endParaRPr b="0" i="0" sz="1400" u="none" cap="none" strike="noStrike">
                <ns1:solidFill>
                  <ns1:srgbClr val="000000"/>
                </ns1:solidFill>
                <ns1:latin typeface="BIZ UDPGothic"/>
                <ns1:ea typeface="BIZ UDPGothic"/>
                <ns1:cs typeface="BIZ UDPGothic"/>
                <ns1:sym typeface="BIZ UDPGothic"/>
              </ns1:endParaRPr>
            </ns1:p>
          </ns0:txBody>
        </ns0:sp>
        <ns0:grpSp>
          <ns0:nvGrpSpPr>
            <ns0:cNvPr id="437" name="Google Shape;437;p15"/>
            <ns0:cNvGrpSpPr/>
            <ns0:nvPr/>
          </ns0:nvGrpSpPr>
          <ns0:grpSpPr>
            <ns1:xfrm>
              <ns1:off x="6592497" y="2158343"/>
              <ns1:ext cx="1933270" cy="1529835"/>
              <ns1:chOff x="6592497" y="2158343"/>
              <ns1:chExt cx="1933270" cy="1529835"/>
            </ns1:xfrm>
          </ns0:grpSpPr>
          <ns0:sp>
            <ns0:nvSpPr>
              <ns0:cNvPr id="438" name="Google Shape;438;p15"/>
              <ns0:cNvSpPr/>
              <ns0:nvPr/>
            </ns0:nvSpPr>
            <ns0:spPr>
              <ns1:xfrm>
                <ns1:off x="6592497" y="2158343"/>
                <ns1:ext cx="1933270" cy="1524981"/>
              </ns1:xfrm>
              <ns1:prstGeom prst="roundRect">
                <ns1:avLst>
                  <ns1:gd fmla="val 7544" name="adj"/>
                </ns1:avLst>
              </ns1:prstGeom>
              <ns1:solidFill>
                <ns1:schemeClr val="accent4"/>
              </ns1:solidFill>
              <ns1:ln cap="flat" cmpd="sng" w="508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accent4"/>
                  </ns1:solidFill>
                  <ns1:latin typeface="Arial"/>
                  <ns1:ea typeface="Arial"/>
                  <ns1:cs typeface="Arial"/>
                  <ns1:sym typeface="Arial"/>
                </ns1:endParaRPr>
              </ns1:p>
            </ns0:txBody>
          </ns0:sp>
          <ns0:sp>
            <ns0:nvSpPr>
              <ns0:cNvPr id="439" name="Google Shape;439;p15"/>
              <ns0:cNvSpPr txBox="1"/>
              <ns0:nvPr/>
            </ns0:nvSpPr>
            <ns0:spPr>
              <ns1:xfrm>
                <ns1:off x="6769160" y="2927848"/>
                <ns1:ext cx="1579800" cy="3387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Hot leads</ns1:t>
                </ns1:r>
                <ns1:endParaRPr b="1" i="0" sz="1600" u="none" cap="none" strike="noStrike">
                  <ns1:solidFill>
                    <ns1:schemeClr val="lt1"/>
                  </ns1:solidFill>
                  <ns1:latin typeface="BIZ UDPGothic"/>
                  <ns1:ea typeface="BIZ UDPGothic"/>
                  <ns1:cs typeface="BIZ UDPGothic"/>
                  <ns1:sym typeface="BIZ UDPGothic"/>
                </ns1:endParaRPr>
              </ns1:p>
            </ns0:txBody>
          </ns0:sp>
          <ns0:sp>
            <ns0:nvSpPr>
              <ns0:cNvPr id="440" name="Google Shape;440;p15"/>
              <ns0:cNvSpPr txBox="1"/>
              <ns0:nvPr/>
            </ns0:nvSpPr>
            <ns0:spPr>
              <ns1:xfrm>
                <ns1:off x="7169234" y="3164978"/>
                <ns1:ext cx="779700" cy="5232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2800"/>
                  <ns1:buFont typeface="Arial"/>
                  <ns1:buNone/>
                </ns1:pPr>
                <ns1:r>
                  <ns1:rPr b="0" i="0" lang="ja-JP" sz="2800" u="none" cap="none" strike="noStrike">
                    <ns1:solidFill>
                      <ns1:schemeClr val="lt1"/>
                    </ns1:solidFill>
                    <ns1:latin typeface="BIZ UDPGothic"/>
                    <ns1:ea typeface="BIZ UDPGothic"/>
                    <ns1:cs typeface="BIZ UDPGothic"/>
                    <ns1:sym typeface="BIZ UDPGothic"/>
                  </ns1:rPr>
                  <ns1:t>3 pe</ns1:t>
                </ns1:r>
                <ns1:r>
                  <ns1:rPr b="0" i="0" lang="ja-JP" sz="1600" u="none" cap="none" strike="noStrike">
                    <ns1:solidFill>
                      <ns1:schemeClr val="lt1"/>
                    </ns1:solidFill>
                    <ns1:latin typeface="BIZ UDPGothic"/>
                    <ns1:ea typeface="BIZ UDPGothic"/>
                    <ns1:cs typeface="BIZ UDPGothic"/>
                    <ns1:sym typeface="BIZ UDPGothic"/>
                  </ns1:rPr>
                  <ns1:t>ople</ns1:t>
                </ns1:r>
                <ns1:endParaRPr b="0" i="0" sz="1400" u="none" cap="none" strike="noStrike">
                  <ns1:solidFill>
                    <ns1:srgbClr val="000000"/>
                  </ns1:solidFill>
                  <ns1:latin typeface="BIZ UDPGothic"/>
                  <ns1:ea typeface="BIZ UDPGothic"/>
                  <ns1:cs typeface="BIZ UDPGothic"/>
                  <ns1:sym typeface="BIZ UDPGothic"/>
                </ns1:endParaRPr>
              </ns1:p>
            </ns0:txBody>
          </ns0:sp>
        </ns0:grpSp>
      </ns0:grpSp>
      <ns0:sp>
        <ns0:nvSpPr>
          <ns0:cNvPr id="441" name="Google Shape;441;p15"/>
          <ns0:cNvSpPr txBox="1"/>
          <ns0:nvPr/>
        </ns0:nvSpPr>
        <ns0:spPr>
          <ns1:xfrm rot="1176532">
            <ns1:off x="6795784" y="5108495"/>
            <ns1:ext cx="1338828" cy="369332"/>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If left unattended</ns1:t>
            </ns1:r>
            <ns1:endParaRPr b="0" i="0" sz="1800" u="none" cap="none" strike="noStrike">
              <ns1:solidFill>
                <ns1:schemeClr val="accent4"/>
              </ns1:solidFill>
              <ns1:latin typeface="BIZ UDPGothic"/>
              <ns1:ea typeface="BIZ UDPGothic"/>
              <ns1:cs typeface="BIZ UDPGothic"/>
              <ns1:sym typeface="BIZ UDPGothic"/>
            </ns1:endParaRPr>
          </ns1:p>
        </ns0:txBody>
      </ns0:sp>
      <ns0:pic>
        <ns0:nvPicPr>
          <ns0:cNvPr id="442" name="Google Shape;442;p15"/>
          <ns0:cNvPicPr preferRelativeResize="0"/>
          <ns0:nvPr/>
        </ns0:nvPicPr>
        <ns0:blipFill rotWithShape="1">
          <ns1:blip ns2:embed="rId6">
            <ns1:alphaModFix/>
          </ns1:blip>
          <ns1:srcRect b="0" l="0" r="0" t="0"/>
          <ns1:stretch/>
        </ns0:blipFill>
        <ns0:spPr>
          <ns1:xfrm>
            <ns1:off x="6968412" y="2419788"/>
            <ns1:ext cx="789270" cy="731075"/>
          </ns1:xfrm>
          <ns1:prstGeom prst="rect">
            <ns1:avLst/>
          </ns1:prstGeom>
          <ns1:noFill/>
          <ns1:ln>
            <ns1:noFill/>
          </ns1:ln>
        </ns0:spPr>
      </ns0:pic>
      <ns0:pic>
        <ns0:nvPicPr>
          <ns0:cNvPr id="443" name="Google Shape;443;p15"/>
          <ns0:cNvPicPr preferRelativeResize="0"/>
          <ns0:nvPr/>
        </ns0:nvPicPr>
        <ns0:blipFill rotWithShape="1">
          <ns1:blip ns2:embed="rId7">
            <ns1:alphaModFix/>
          </ns1:blip>
          <ns1:srcRect b="0" l="0" r="0" t="0"/>
          <ns1:stretch/>
        </ns0:blipFill>
        <ns0:spPr>
          <ns1:xfrm>
            <ns1:off x="3853475" y="3532851"/>
            <ns1:ext cx="908375" cy="593701"/>
          </ns1:xfrm>
          <ns1:prstGeom prst="rect">
            <ns1:avLst/>
          </ns1:prstGeom>
          <ns1:noFill/>
          <ns1:ln>
            <ns1:noFill/>
          </ns1:ln>
        </ns0:spPr>
      </ns0:pic>
      <ns0:sp>
        <ns0:nvSpPr>
          <ns0:cNvPr id="444" name="Google Shape;444;p15"/>
          <ns0:cNvSpPr/>
          <ns0:nvPr/>
        </ns0:nvSpPr>
        <ns0:spPr>
          <ns1:xfrm>
            <ns1:off x="301520" y="1240985"/>
            <ns1:ext cx="11455436" cy="259796"/>
          </ns1:xfrm>
          <ns1:prstGeom prst="rect">
            <ns1:avLst/>
          </ns1:prstGeom>
          <ns1:solidFill>
            <ns1:srgbClr val="C3D2F7"/>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100"/>
              <ns1:buFont typeface="Arial"/>
              <ns1:buNone/>
            </ns1:pPr>
            <ns1:r>
              <ns1:t/>
            </ns1:r>
            <ns1:endParaRPr b="0" i="0" sz="1100" u="none" cap="none" strike="noStrike">
              <ns1:solidFill>
                <ns1:schemeClr val="lt1"/>
              </ns1:solidFill>
              <ns1:latin typeface="Arial"/>
              <ns1:ea typeface="Arial"/>
              <ns1:cs typeface="Arial"/>
              <ns1:sym typeface="Arial"/>
            </ns1:endParaRPr>
          </ns1:p>
        </ns0:txBody>
      </ns0:sp>
      <ns0:sp>
        <ns0:nvSpPr>
          <ns0:cNvPr id="445" name="Google Shape;445;p15"/>
          <ns0:cNvSpPr txBox="1"/>
          <ns0:nvPr/>
        </ns0:nvSpPr>
        <ns0:spPr>
          <ns1:xfrm>
            <ns1:off x="252547" y="763664"/>
            <ns1:ext cx="11776053" cy="709199"/>
          </ns1:xfrm>
          <ns1:prstGeom prst="rect">
            <ns1:avLst/>
          </ns1:prstGeom>
          <ns1:noFill/>
          <ns1:ln>
            <ns1:noFill/>
          </ns1:ln>
        </ns0:spPr>
        <ns0:txBody>
          <ns1:bodyPr anchorCtr="0" anchor="ctr"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3600" u="none" cap="none" strike="noStrike">
                <ns1:solidFill>
                  <ns1:schemeClr val="accent4"/>
                </ns1:solidFill>
                <ns1:latin typeface="BIZ UDPGothic"/>
                <ns1:ea typeface="BIZ UDPGothic"/>
                <ns1:cs typeface="BIZ UDPGothic"/>
                <ns1:sym typeface="BIZ UDPGothic"/>
              </ns1:rPr>
              <ns1:t>The value of cold leads and the importance of repeating webinars</ns1:t>
            </ns1:r>
            <ns1:endParaRPr b="0" i="0" sz="1400" u="none" cap="none" strike="noStrike">
              <ns1:solidFill>
                <ns1:srgbClr val="000000"/>
              </ns1:solidFill>
              <ns1:latin typeface="Arial"/>
              <ns1:ea typeface="Arial"/>
              <ns1:cs typeface="Arial"/>
              <ns1:sym typeface="Arial"/>
            </ns1:endParaRPr>
          </ns1:p>
        </ns0:txBody>
      </ns0:sp>
      <ns0:sp>
        <ns0:nvSpPr>
          <ns0:cNvPr id="446" name="Google Shape;446;p15"/>
          <ns0:cNvSpPr txBox="1"/>
          <ns0:nvPr/>
        </ns0:nvSpPr>
        <ns0:spPr>
          <ns1:xfrm>
            <ns1:off x="221196" y="101779"/>
            <ns1:ext cx="7463549" cy="586088"/>
          </ns1:xfrm>
          <ns1:prstGeom prst="rect">
            <ns1:avLst/>
          </ns1:prstGeom>
          <ns1:noFill/>
          <ns1:ln>
            <ns1:noFill/>
          </ns1:ln>
        </ns0:spPr>
        <ns0:txBody>
          <ns1:bodyPr anchorCtr="0" anchor="t"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2800" u="none" cap="none" strike="noStrike">
                <ns1:solidFill>
                  <ns1:schemeClr val="accent4"/>
                </ns1:solidFill>
                <ns1:latin typeface="BIZ UDPGothic"/>
                <ns1:ea typeface="BIZ UDPGothic"/>
                <ns1:cs typeface="BIZ UDPGothic"/>
                <ns1:sym typeface="BIZ UDPGothic"/>
              </ns1:rPr>
              <ns1:t>Why is it necessary to host webinars?</ns1:t>
            </ns1:r>
            <ns1:endParaRPr b="0" i="0" sz="1400" u="none" cap="none" strike="noStrike">
              <ns1:solidFill>
                <ns1:srgbClr val="000000"/>
              </ns1:solidFill>
              <ns1:latin typeface="Arial"/>
              <ns1:ea typeface="Arial"/>
              <ns1:cs typeface="Arial"/>
              <ns1:sym typeface="Arial"/>
            </ns1:endParaRPr>
          </ns1:p>
        </ns0:txBody>
      </ns0:sp>
      <ns0:sp>
        <ns0:nvSpPr>
          <ns0:cNvPr id="447" name="Google Shape;447;p15"/>
          <ns0:cNvSpPr txBox="1"/>
          <ns0:nvPr/>
        </ns0:nvSpPr>
        <ns0:spPr>
          <ns1:xfrm>
            <ns1:off x="10428204" y="170738"/>
            <ns1:ext cx="1542600" cy="4719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5555"/>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Webinar</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0" marR="0" rtl="0" algn="r">
              <ns1:lnSpc>
                <ns1:spcPct val="105555"/>
              </ns1:lnSpc>
              <ns1:spcBef>
                <ns1:spcPts val="0"/>
              </ns1:spcBef>
              <ns1:spcAft>
                <ns1:spcPts val="0"/>
              </ns1:spcAft>
              <ns1:buClr>
                <ns1:srgbClr val="000000"/>
              </ns1:buClr>
              <ns1:buSzPts val="1800"/>
              <ns1:buFont typeface="Arial"/>
              <ns1:buNone/>
            </ns1:pPr>
            <ns1:r>
              <ns1:rPr b="0" i="0" lang="ja-JP" sz="1200" u="none" cap="none" strike="noStrike">
                <ns1:solidFill>
                  <ns1:srgbClr val="163F9B"/>
                </ns1:solidFill>
                <ns1:latin typeface="BIZ UDPGothic"/>
                <ns1:ea typeface="BIZ UDPGothic"/>
                <ns1:cs typeface="BIZ UDPGothic"/>
                <ns1:sym typeface="BIZ UDPGothic"/>
              </ns1:rPr>
              <ns1:t>as a Service</ns1:t>
            </ns1:r>
            <ns1:endParaRPr b="0" i="0" sz="1200" u="none" cap="none" strike="noStrike">
              <ns1:solidFill>
                <ns1:srgbClr val="163F9B"/>
              </ns1:solidFill>
              <ns1:latin typeface="BIZ UDPGothic"/>
              <ns1:ea typeface="BIZ UDPGothic"/>
              <ns1:cs typeface="BIZ UDPGothic"/>
              <ns1:sym typeface="BIZ UDPGothic"/>
            </ns1:endParaRPr>
          </ns1:p>
        </ns0:txBody>
      </ns0:sp>
      <ns0:sp>
        <ns0:nvSpPr>
          <ns0:cNvPr id="448" name="Google Shape;448;p15"/>
          <ns0:cNvSpPr/>
          <ns0:nvPr/>
        </ns0:nvSpPr>
        <ns0:spPr>
          <ns1:xfrm>
            <ns1:off x="587500" y="5934475"/>
            <ns1:ext cx="5796600" cy="619200"/>
          </ns1:xfrm>
          <ns1:prstGeom prst="roundRect">
            <ns1:avLst>
              <ns1:gd fmla="val 16667" name="adj"/>
            </ns1:avLst>
          </ns1:prstGeom>
          <ns1:noFill/>
          <ns1:ln cap="flat" cmpd="sng" w="38100">
            <ns1:solidFill>
              <ns1:schemeClr val="accent2"/>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rPr b="0" i="0" lang="ja-JP" sz="1600" u="none" cap="none" strike="noStrike">
                <ns1:solidFill>
                  <ns1:schemeClr val="accent2"/>
                </ns1:solidFill>
                <ns1:latin typeface="BIZ UDPGothic"/>
                <ns1:ea typeface="BIZ UDPGothic"/>
                <ns1:cs typeface="BIZ UDPGothic"/>
                <ns1:sym typeface="BIZ UDPGothic"/>
              </ns1:rPr>
              <ns1:t>Majisemi conducts long-term follow-up with past participants,</ns1:t>
            </ns1:r>
            <ns1:endParaRPr b="0" i="0" sz="1600" u="none" cap="none" strike="noStrike">
              <ns1:solidFill>
                <ns1:schemeClr val="accent2"/>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2400"/>
              <ns1:buFont typeface="Arial"/>
              <ns1:buNone/>
            </ns1:pPr>
            <ns1:r>
              <ns1:rPr b="0" i="0" lang="ja-JP" sz="1600" u="none" cap="none" strike="noStrike">
                <ns1:solidFill>
                  <ns1:schemeClr val="accent2"/>
                </ns1:solidFill>
                <ns1:latin typeface="BIZ UDPGothic"/>
                <ns1:ea typeface="BIZ UDPGothic"/>
                <ns1:cs typeface="BIZ UDPGothic"/>
                <ns1:sym typeface="BIZ UDPGothic"/>
              </ns1:rPr>
              <ns1:t>and also offers 'MajiFollow Plus' to assist in appointment acquisition.</ns1:t>
            </ns1:r>
            <ns1:endParaRPr b="0" i="0" sz="800" u="none" cap="none" strike="noStrike">
              <ns1:solidFill>
                <ns1:schemeClr val="accent2"/>
              </ns1:solidFill>
              <ns1:latin typeface="BIZ UDPGothic"/>
              <ns1:ea typeface="BIZ UDPGothic"/>
              <ns1:cs typeface="BIZ UDPGothic"/>
              <ns1:sym typeface="BIZ UDPGothic"/>
            </ns1:endParaRPr>
          </ns1:p>
        </ns0:txBody>
      </ns0:sp>
      <ns0:sp>
        <ns0:nvSpPr>
          <ns0:cNvPr id="449" name="Google Shape;449;p15"/>
          <ns0:cNvSpPr/>
          <ns0:nvPr/>
        </ns0:nvSpPr>
        <ns0:spPr>
          <ns1:xfrm rot="10800000">
            <ns1:off x="6598948" y="5604602"/>
            <ns1:ext cx="913200" cy="626100"/>
          </ns1:xfrm>
          <ns1:prstGeom prst="rightArrow">
            <ns1:avLst>
              <ns1:gd fmla="val 50000" name="adj1"/>
              <ns1:gd fmla="val 50000" name="adj2"/>
            </ns1:avLst>
          </ns1:prstGeom>
          <ns1:solidFill>
            <ns1:srgbClr val="163F9B"/>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1" i="0" sz="1400" u="none" cap="none" strike="noStrike">
              <ns1:solidFill>
                <ns1:schemeClr val="lt1"/>
              </ns1:solidFill>
              <ns1:latin typeface="Meiryo"/>
              <ns1:ea typeface="Meiryo"/>
              <ns1:cs typeface="Meiryo"/>
              <ns1:sym typeface="Meiryo"/>
            </ns1:endParaRPr>
          </ns1:p>
        </ns0:txBody>
      </ns0:sp>
      <ns0:sp>
        <ns0:nvSpPr>
          <ns0:cNvPr id="450" name="Google Shape;450;p15"/>
          <ns0:cNvSpPr txBox="1"/>
          <ns0:nvPr/>
        </ns0:nvSpPr>
        <ns0:spPr>
          <ns1:xfrm>
            <ns1:off x="10407113" y="6452965"/>
            <ns1:ext cx="1464589"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451" name="Google Shape;451;p15"/>
          <ns0:cNvSpPr txBox="1"/>
          <ns0:nvPr>
            <ns0:ph idx="12" type="sldNum"/>
          </ns0:nvPr>
        </ns0:nvSpPr>
        <ns0:spPr>
          <ns1:xfrm>
            <ns1:off x="11810447" y="6452966"/>
            <ns1:ext cx="331278"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16.xml><?xml version="1.0" encoding="utf-8"?>
<ns0:sld xmlns:ns0="http://schemas.openxmlformats.org/presentationml/2006/main" xmlns:ns1="http://schemas.openxmlformats.org/drawingml/2006/main" xmlns:ns2="http://schemas.openxmlformats.org/officeDocument/2006/relationships">
  <ns0:cSld>
    <ns0:spTree>
      <ns0:nvGrpSpPr>
        <ns0:cNvPr id="456" name="Shape 456"/>
        <ns0:cNvGrpSpPr/>
        <ns0:nvPr/>
      </ns0:nvGrpSpPr>
      <ns0:grpSpPr>
        <ns1:xfrm>
          <ns1:off x="0" y="0"/>
          <ns1:ext cx="0" cy="0"/>
          <ns1:chOff x="0" y="0"/>
          <ns1:chExt cx="0" cy="0"/>
        </ns1:xfrm>
      </ns0:grpSpPr>
      <ns0:sp>
        <ns0:nvSpPr>
          <ns0:cNvPr id="457" name="Google Shape;457;p16"/>
          <ns0:cNvSpPr/>
          <ns0:nvPr/>
        </ns0:nvSpPr>
        <ns0:spPr>
          <ns1:xfrm>
            <ns1:off x="453920" y="1240985"/>
            <ns1:ext cx="11455500" cy="259800"/>
          </ns1:xfrm>
          <ns1:prstGeom prst="rect">
            <ns1:avLst/>
          </ns1:prstGeom>
          <ns1:solidFill>
            <ns1:srgbClr val="C3D2F7"/>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100"/>
              <ns1:buFont typeface="Arial"/>
              <ns1:buNone/>
            </ns1:pPr>
            <ns1:r>
              <ns1:t/>
            </ns1:r>
            <ns1:endParaRPr b="0" i="0" sz="1100" u="none" cap="none" strike="noStrike">
              <ns1:solidFill>
                <ns1:schemeClr val="lt1"/>
              </ns1:solidFill>
              <ns1:latin typeface="Arial"/>
              <ns1:ea typeface="Arial"/>
              <ns1:cs typeface="Arial"/>
              <ns1:sym typeface="Arial"/>
            </ns1:endParaRPr>
          </ns1:p>
        </ns0:txBody>
      </ns0:sp>
      <ns0:sp>
        <ns0:nvSpPr>
          <ns0:cNvPr id="458" name="Google Shape;458;p16"/>
          <ns0:cNvSpPr/>
          <ns0:nvPr/>
        </ns0:nvSpPr>
        <ns0:spPr>
          <ns1:xfrm>
            <ns1:off x="8857788" y="3505772"/>
            <ns1:ext cx="3051600" cy="3051600"/>
          </ns1:xfrm>
          <ns1:prstGeom prst="ellipse">
            <ns1:avLst/>
          </ns1:prstGeom>
          <ns1:solidFill>
            <ns1:schemeClr val="accent2"/>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grpSp>
        <ns0:nvGrpSpPr>
          <ns0:cNvPr id="459" name="Google Shape;459;p16"/>
          <ns0:cNvGrpSpPr/>
          <ns0:nvPr/>
        </ns0:nvGrpSpPr>
        <ns0:grpSpPr>
          <ns1:xfrm>
            <ns1:off x="9082882" y="4093575"/>
            <ns1:ext cx="2601381" cy="1875963"/>
            <ns1:chOff x="9170357" y="1304297"/>
            <ns1:chExt cx="2601381" cy="1875963"/>
          </ns1:xfrm>
        </ns0:grpSpPr>
        <ns0:sp>
          <ns0:nvSpPr>
            <ns0:cNvPr id="460" name="Google Shape;460;p16"/>
            <ns0:cNvSpPr txBox="1"/>
            <ns0:nvPr/>
          </ns0:nvSpPr>
          <ns0:spPr>
            <ns1:xfrm>
              <ns1:off x="9170357" y="2164597"/>
              <ns1:ext cx="2601381" cy="1015663"/>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3000"/>
                <ns1:buFont typeface="Arial"/>
                <ns1:buNone/>
              </ns1:pPr>
              <ns1:r>
                <ns1:rPr b="1" i="0" lang="ja-JP" sz="3000" u="none" cap="none" strike="noStrike">
                  <ns1:solidFill>
                    <ns1:schemeClr val="lt1"/>
                  </ns1:solidFill>
                  <ns1:latin typeface="BIZ UDPGothic"/>
                  <ns1:ea typeface="BIZ UDPGothic"/>
                  <ns1:cs typeface="BIZ UDPGothic"/>
                  <ns1:sym typeface="BIZ UDPGothic"/>
                </ns1:rPr>
                <ns1:t>Focus on the presentation</ns1:t>
              </ns1:r>
              <ns1:endParaRPr b="1" i="0" sz="30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3000"/>
                <ns1:buFont typeface="Arial"/>
                <ns1:buNone/>
              </ns1:pPr>
              <ns1:r>
                <ns1:rPr b="1" i="0" lang="ja-JP" sz="3000" u="none" cap="none" strike="noStrike">
                  <ns1:solidFill>
                    <ns1:schemeClr val="lt1"/>
                  </ns1:solidFill>
                  <ns1:latin typeface="BIZ UDPGothic"/>
                  <ns1:ea typeface="BIZ UDPGothic"/>
                  <ns1:cs typeface="BIZ UDPGothic"/>
                  <ns1:sym typeface="BIZ UDPGothic"/>
                </ns1:rPr>
                <ns1:t>on the day!</ns1:t>
              </ns1:r>
              <ns1:endParaRPr b="1" i="0" sz="3000" u="none" cap="none" strike="noStrike">
                <ns1:solidFill>
                  <ns1:schemeClr val="lt1"/>
                </ns1:solidFill>
                <ns1:latin typeface="BIZ UDPGothic"/>
                <ns1:ea typeface="BIZ UDPGothic"/>
                <ns1:cs typeface="BIZ UDPGothic"/>
                <ns1:sym typeface="BIZ UDPGothic"/>
              </ns1:endParaRPr>
            </ns1:p>
          </ns0:txBody>
        </ns0:sp>
        <ns0:sp>
          <ns0:nvSpPr>
            <ns0:cNvPr id="461" name="Google Shape;461;p16"/>
            <ns0:cNvSpPr txBox="1"/>
            <ns0:nvPr/>
          </ns0:nvSpPr>
          <ns0:spPr>
            <ns1:xfrm>
              <ns1:off x="9211006" y="1304297"/>
              <ns1:ext cx="2523195" cy="830956"/>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0" i="0" lang="ja-JP" sz="1600" u="none" cap="none" strike="noStrike">
                  <ns1:solidFill>
                    <ns1:schemeClr val="lt1"/>
                  </ns1:solidFill>
                  <ns1:latin typeface="BIZ UDPGothic"/>
                  <ns1:ea typeface="BIZ UDPGothic"/>
                  <ns1:cs typeface="BIZ UDPGothic"/>
                  <ns1:sym typeface="BIZ UDPGothic"/>
                </ns1:rPr>
                <ns1:t>One-stop service</ns1:t>
              </ns1:r>
              <ns1:endParaRPr b="0" i="0" sz="16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600"/>
                <ns1:buFont typeface="Arial"/>
                <ns1:buNone/>
              </ns1:pPr>
              <ns1:r>
                <ns1:rPr b="0" i="0" lang="ja-JP" sz="1600" u="none" cap="none" strike="noStrike">
                  <ns1:solidFill>
                    <ns1:schemeClr val="lt1"/>
                  </ns1:solidFill>
                  <ns1:latin typeface="BIZ UDPGothic"/>
                  <ns1:ea typeface="BIZ UDPGothic"/>
                  <ns1:cs typeface="BIZ UDPGothic"/>
                  <ns1:sym typeface="BIZ UDPGothic"/>
                </ns1:rPr>
                <ns1:t>From start to finish</ns1:t>
              </ns1:r>
              <ns1:endParaRPr b="0" i="0" sz="16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600"/>
                <ns1:buFont typeface="Arial"/>
                <ns1:buNone/>
              </ns1:pPr>
              <ns1:r>
                <ns1:rPr b="0" i="0" lang="ja-JP" sz="1600" u="none" cap="none" strike="noStrike">
                  <ns1:solidFill>
                    <ns1:schemeClr val="lt1"/>
                  </ns1:solidFill>
                  <ns1:latin typeface="BIZ UDPGothic"/>
                  <ns1:ea typeface="BIZ UDPGothic"/>
                  <ns1:cs typeface="BIZ UDPGothic"/>
                  <ns1:sym typeface="BIZ UDPGothic"/>
                </ns1:rPr>
                <ns1:t>Majisemi handles it all, so</ns1:t>
              </ns1:r>
              <ns1:endParaRPr b="0" i="0" sz="1600" u="none" cap="none" strike="noStrike">
                <ns1:solidFill>
                  <ns1:schemeClr val="lt1"/>
                </ns1:solidFill>
                <ns1:latin typeface="BIZ UDPGothic"/>
                <ns1:ea typeface="BIZ UDPGothic"/>
                <ns1:cs typeface="BIZ UDPGothic"/>
                <ns1:sym typeface="BIZ UDPGothic"/>
              </ns1:endParaRPr>
            </ns1:p>
          </ns0:txBody>
        </ns0:sp>
      </ns0:grpSp>
      <ns0:sp>
        <ns0:nvSpPr>
          <ns0:cNvPr id="462" name="Google Shape;462;p16"/>
          <ns0:cNvSpPr/>
          <ns0:nvPr/>
        </ns0:nvSpPr>
        <ns0:spPr>
          <ns1:xfrm>
            <ns1:off x="12028601" y="-536"/>
            <ns1:ext cx="163399" cy="800325"/>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cxnSp>
        <ns0:nvCxnSpPr>
          <ns0:cNvPr id="463" name="Google Shape;463;p16"/>
          <ns0:cNvCxnSpPr/>
          <ns0:nvPr/>
        </ns0:nvCxnSpPr>
        <ns0:spPr>
          <ns1:xfrm>
            <ns1:off x="6350" y="799793"/>
            <ns1:ext cx="1218565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464" name="Google Shape;464;p16"/>
          <ns0:cNvSpPr/>
          <ns0:nvPr/>
        </ns0:nvSpPr>
        <ns0:spPr>
          <ns1:xfrm>
            <ns1:off x="12028601" y="-536"/>
            <ns1:ext cx="163399" cy="800325"/>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465" name="Google Shape;465;p16"/>
          <ns0:cNvSpPr txBox="1"/>
          <ns0:nvPr/>
        </ns0:nvSpPr>
        <ns0:spPr>
          <ns1:xfrm>
            <ns1:off x="221196" y="101835"/>
            <ns1:ext cx="10523004" cy="586088"/>
          </ns1:xfrm>
          <ns1:prstGeom prst="rect">
            <ns1:avLst/>
          </ns1:prstGeom>
          <ns1:noFill/>
          <ns1:ln>
            <ns1:noFill/>
          </ns1:ln>
        </ns0:spPr>
        <ns0:txBody>
          <ns1:bodyPr anchorCtr="0" anchor="ctr"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2800" u="none" cap="none" strike="noStrike">
                <ns1:solidFill>
                  <ns1:schemeClr val="accent4"/>
                </ns1:solidFill>
                <ns1:latin typeface="BIZ UDPGothic"/>
                <ns1:ea typeface="BIZ UDPGothic"/>
                <ns1:cs typeface="BIZ UDPGothic"/>
                <ns1:sym typeface="BIZ UDPGothic"/>
              </ns1:rPr>
              <ns1:t>Reasons to use Majisemi</ns1:t>
            </ns1:r>
            <ns1:endParaRPr b="0" i="0" sz="1400" u="none" cap="none" strike="noStrike">
              <ns1:solidFill>
                <ns1:srgbClr val="000000"/>
              </ns1:solidFill>
              <ns1:latin typeface="Arial"/>
              <ns1:ea typeface="Arial"/>
              <ns1:cs typeface="Arial"/>
              <ns1:sym typeface="Arial"/>
            </ns1:endParaRPr>
          </ns1:p>
        </ns0:txBody>
      </ns0:sp>
      <ns0:sp>
        <ns0:nvSpPr>
          <ns0:cNvPr id="466" name="Google Shape;466;p16"/>
          <ns0:cNvSpPr txBox="1"/>
          <ns0:nvPr/>
        </ns0:nvSpPr>
        <ns0:spPr>
          <ns1:xfrm>
            <ns1:off x="404948" y="763664"/>
            <ns1:ext cx="6074700" cy="709500"/>
          </ns1:xfrm>
          <ns1:prstGeom prst="rect">
            <ns1:avLst/>
          </ns1:prstGeom>
          <ns1:noFill/>
          <ns1:ln>
            <ns1:noFill/>
          </ns1:ln>
        </ns0:spPr>
        <ns0:txBody>
          <ns1:bodyPr anchorCtr="0" anchor="ctr"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3600" u="none" cap="none" strike="noStrike">
                <ns1:solidFill>
                  <ns1:schemeClr val="accent4"/>
                </ns1:solidFill>
                <ns1:latin typeface="BIZ UDPGothic"/>
                <ns1:ea typeface="BIZ UDPGothic"/>
                <ns1:cs typeface="BIZ UDPGothic"/>
                <ns1:sym typeface="BIZ UDPGothic"/>
              </ns1:rPr>
              <ns1:t>Outsource your webinar management</ns1:t>
            </ns1:r>
            <ns1:endParaRPr b="0" i="0" sz="1400" u="none" cap="none" strike="noStrike">
              <ns1:solidFill>
                <ns1:srgbClr val="000000"/>
              </ns1:solidFill>
              <ns1:latin typeface="Arial"/>
              <ns1:ea typeface="Arial"/>
              <ns1:cs typeface="Arial"/>
              <ns1:sym typeface="Arial"/>
            </ns1:endParaRPr>
          </ns1:p>
        </ns0:txBody>
      </ns0:sp>
      <ns0:grpSp>
        <ns0:nvGrpSpPr>
          <ns0:cNvPr id="467" name="Google Shape;467;p16"/>
          <ns0:cNvGrpSpPr/>
          <ns0:nvPr/>
        </ns0:nvGrpSpPr>
        <ns0:grpSpPr>
          <ns1:xfrm>
            <ns1:off x="8229455" y="2663116"/>
            <ns1:ext cx="1173600" cy="1304009"/>
            <ns1:chOff x="7536560" y="1755348"/>
            <ns1:chExt cx="1173600" cy="1304009"/>
          </ns1:xfrm>
        </ns0:grpSpPr>
        <ns0:sp>
          <ns0:nvSpPr>
            <ns0:cNvPr id="468" name="Google Shape;468;p16"/>
            <ns0:cNvSpPr/>
            <ns0:nvPr/>
          </ns0:nvSpPr>
          <ns0:spPr>
            <ns1:xfrm>
              <ns1:off x="7536560" y="1755348"/>
              <ns1:ext cx="1173587" cy="1304009"/>
            </ns1:xfrm>
            <ns1:prstGeom prst="roundRect">
              <ns1:avLst>
                <ns1:gd fmla="val 16667" name="adj"/>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469" name="Google Shape;469;p16"/>
            <ns0:cNvSpPr txBox="1"/>
            <ns0:nvPr/>
          </ns0:nvSpPr>
          <ns0:spPr>
            <ns1:xfrm>
              <ns1:off x="7536560" y="2420847"/>
              <ns1:ext cx="1173600" cy="6234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200" u="none" cap="none" strike="noStrike">
                  <ns1:solidFill>
                    <ns1:schemeClr val="lt1"/>
                  </ns1:solidFill>
                  <ns1:latin typeface="BIZ UDPGothic"/>
                  <ns1:ea typeface="BIZ UDPGothic"/>
                  <ns1:cs typeface="BIZ UDPGothic"/>
                  <ns1:sym typeface="BIZ UDPGothic"/>
                </ns1:rPr>
                <ns1:t>SEO article creation</ns1:t>
              </ns1:r>
              <ns1:endParaRPr b="1" i="0" sz="12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200" u="none" cap="none" strike="noStrike">
                  <ns1:solidFill>
                    <ns1:schemeClr val="lt1"/>
                  </ns1:solidFill>
                  <ns1:latin typeface="BIZ UDPGothic"/>
                  <ns1:ea typeface="BIZ UDPGothic"/>
                  <ns1:cs typeface="BIZ UDPGothic"/>
                  <ns1:sym typeface="BIZ UDPGothic"/>
                </ns1:rPr>
                <ns1:t>Video production</ns1:t>
              </ns1:r>
              <ns1:endParaRPr b="1" i="0" sz="14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050" u="none" cap="none" strike="noStrike">
                  <ns1:solidFill>
                    <ns1:schemeClr val="lt1"/>
                  </ns1:solidFill>
                  <ns1:latin typeface="BIZ UDPGothic"/>
                  <ns1:ea typeface="BIZ UDPGothic"/>
                  <ns1:cs typeface="BIZ UDPGothic"/>
                  <ns1:sym typeface="BIZ UDPGothic"/>
                </ns1:rPr>
                <ns1:t>(Optional)</ns1:t>
              </ns1:r>
              <ns1:endParaRPr b="0" i="0" sz="1200" u="none" cap="none" strike="noStrike">
                <ns1:solidFill>
                  <ns1:srgbClr val="000000"/>
                </ns1:solidFill>
                <ns1:latin typeface="BIZ UDPGothic"/>
                <ns1:ea typeface="BIZ UDPGothic"/>
                <ns1:cs typeface="BIZ UDPGothic"/>
                <ns1:sym typeface="BIZ UDPGothic"/>
              </ns1:endParaRPr>
            </ns1:p>
          </ns0:txBody>
        </ns0:sp>
      </ns0:grpSp>
      <ns0:grpSp>
        <ns0:nvGrpSpPr>
          <ns0:cNvPr id="470" name="Google Shape;470;p16"/>
          <ns0:cNvGrpSpPr/>
          <ns0:nvPr/>
        </ns0:nvGrpSpPr>
        <ns0:grpSpPr>
          <ns1:xfrm>
            <ns1:off x="4341749" y="2663116"/>
            <ns1:ext cx="1173587" cy="1304009"/>
            <ns1:chOff x="4002976" y="1755348"/>
            <ns1:chExt cx="1173587" cy="1304009"/>
          </ns1:xfrm>
        </ns0:grpSpPr>
        <ns0:sp>
          <ns0:nvSpPr>
            <ns0:cNvPr id="471" name="Google Shape;471;p16"/>
            <ns0:cNvSpPr/>
            <ns0:nvPr/>
          </ns0:nvSpPr>
          <ns0:spPr>
            <ns1:xfrm>
              <ns1:off x="4002976" y="1755348"/>
              <ns1:ext cx="1173587" cy="1304009"/>
            </ns1:xfrm>
            <ns1:prstGeom prst="roundRect">
              <ns1:avLst>
                <ns1:gd fmla="val 16667" name="adj"/>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472" name="Google Shape;472;p16"/>
            <ns0:cNvSpPr txBox="1"/>
            <ns0:nvPr/>
          </ns0:nvSpPr>
          <ns0:spPr>
            <ns1:xfrm>
              <ns1:off x="4002976" y="2553212"/>
              <ns1:ext cx="1173587" cy="338554"/>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Moderation</ns1:t>
              </ns1:r>
              <ns1:endParaRPr b="0" i="0" sz="1400" u="none" cap="none" strike="noStrike">
                <ns1:solidFill>
                  <ns1:srgbClr val="000000"/>
                </ns1:solidFill>
                <ns1:latin typeface="BIZ UDPGothic"/>
                <ns1:ea typeface="BIZ UDPGothic"/>
                <ns1:cs typeface="BIZ UDPGothic"/>
                <ns1:sym typeface="BIZ UDPGothic"/>
              </ns1:endParaRPr>
            </ns1:p>
          </ns0:txBody>
        </ns0:sp>
        <ns0:pic>
          <ns0:nvPicPr>
            <ns0:cNvPr descr="アイコン&#10;&#10;自動的に生成された説明" id="473" name="Google Shape;473;p16"/>
            <ns0:cNvPicPr preferRelativeResize="0"/>
            <ns0:nvPr/>
          </ns0:nvPicPr>
          <ns0:blipFill rotWithShape="1">
            <ns1:blip ns2:embed="rId3">
              <ns1:alphaModFix/>
            </ns1:blip>
            <ns1:srcRect b="0" l="0" r="0" t="0"/>
            <ns1:stretch/>
          </ns0:blipFill>
          <ns0:spPr>
            <ns1:xfrm>
              <ns1:off x="4260531" y="1843787"/>
              <ns1:ext cx="658476" cy="600916"/>
            </ns1:xfrm>
            <ns1:prstGeom prst="rect">
              <ns1:avLst/>
            </ns1:prstGeom>
            <ns1:noFill/>
            <ns1:ln>
              <ns1:noFill/>
            </ns1:ln>
          </ns0:spPr>
        </ns0:pic>
      </ns0:grpSp>
      <ns0:grpSp>
        <ns0:nvGrpSpPr>
          <ns0:cNvPr id="474" name="Google Shape;474;p16"/>
          <ns0:cNvGrpSpPr/>
          <ns0:nvPr/>
        </ns0:nvGrpSpPr>
        <ns0:grpSpPr>
          <ns1:xfrm>
            <ns1:off x="6933553" y="2663116"/>
            <ns1:ext cx="1193454" cy="1304009"/>
            <ns1:chOff x="6364131" y="1755348"/>
            <ns1:chExt cx="1193454" cy="1304009"/>
          </ns1:xfrm>
        </ns0:grpSpPr>
        <ns0:sp>
          <ns0:nvSpPr>
            <ns0:cNvPr id="475" name="Google Shape;475;p16"/>
            <ns0:cNvSpPr/>
            <ns0:nvPr/>
          </ns0:nvSpPr>
          <ns0:spPr>
            <ns1:xfrm>
              <ns1:off x="6364131" y="1755348"/>
              <ns1:ext cx="1173587" cy="1304009"/>
            </ns1:xfrm>
            <ns1:prstGeom prst="roundRect">
              <ns1:avLst>
                <ns1:gd fmla="val 16667" name="adj"/>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476" name="Google Shape;476;p16"/>
            <ns0:cNvSpPr txBox="1"/>
            <ns0:nvPr/>
          </ns0:nvSpPr>
          <ns0:spPr>
            <ns1:xfrm>
              <ns1:off x="6364131" y="2532892"/>
              <ns1:ext cx="1193454" cy="461624"/>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200" u="none" cap="none" strike="noStrike">
                  <ns1:solidFill>
                    <ns1:schemeClr val="lt1"/>
                  </ns1:solidFill>
                  <ns1:latin typeface="BIZ UDPGothic"/>
                  <ns1:ea typeface="BIZ UDPGothic"/>
                  <ns1:cs typeface="BIZ UDPGothic"/>
                  <ns1:sym typeface="BIZ UDPGothic"/>
                </ns1:rPr>
                <ns1:t>Survey aggregation</ns1:t>
              </ns1:r>
              <ns1:endParaRPr b="1" i="0" sz="12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200" u="none" cap="none" strike="noStrike">
                  <ns1:solidFill>
                    <ns1:schemeClr val="lt1"/>
                  </ns1:solidFill>
                  <ns1:latin typeface="BIZ UDPGothic"/>
                  <ns1:ea typeface="BIZ UDPGothic"/>
                  <ns1:cs typeface="BIZ UDPGothic"/>
                  <ns1:sym typeface="BIZ UDPGothic"/>
                </ns1:rPr>
                <ns1:t>Report creation</ns1:t>
              </ns1:r>
              <ns1:endParaRPr b="0" i="0" sz="1400" u="none" cap="none" strike="noStrike">
                <ns1:solidFill>
                  <ns1:srgbClr val="000000"/>
                </ns1:solidFill>
                <ns1:latin typeface="BIZ UDPGothic"/>
                <ns1:ea typeface="BIZ UDPGothic"/>
                <ns1:cs typeface="BIZ UDPGothic"/>
                <ns1:sym typeface="BIZ UDPGothic"/>
              </ns1:endParaRPr>
            </ns1:p>
          </ns0:txBody>
        </ns0:sp>
      </ns0:grpSp>
      <ns0:grpSp>
        <ns0:nvGrpSpPr>
          <ns0:cNvPr id="477" name="Google Shape;477;p16"/>
          <ns0:cNvGrpSpPr/>
          <ns0:nvPr/>
        </ns0:nvGrpSpPr>
        <ns0:grpSpPr>
          <ns1:xfrm>
            <ns1:off x="5637651" y="2663116"/>
            <ns1:ext cx="1173600" cy="1304009"/>
            <ns1:chOff x="5166360" y="1765508"/>
            <ns1:chExt cx="1173600" cy="1304009"/>
          </ns1:xfrm>
        </ns0:grpSpPr>
        <ns0:sp>
          <ns0:nvSpPr>
            <ns0:cNvPr id="478" name="Google Shape;478;p16"/>
            <ns0:cNvSpPr/>
            <ns0:nvPr/>
          </ns0:nvSpPr>
          <ns0:spPr>
            <ns1:xfrm>
              <ns1:off x="5166360" y="1765508"/>
              <ns1:ext cx="1173587" cy="1304009"/>
            </ns1:xfrm>
            <ns1:prstGeom prst="roundRect">
              <ns1:avLst>
                <ns1:gd fmla="val 16667" name="adj"/>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479" name="Google Shape;479;p16"/>
            <ns0:cNvSpPr txBox="1"/>
            <ns0:nvPr/>
          </ns0:nvSpPr>
          <ns0:spPr>
            <ns1:xfrm>
              <ns1:off x="5166360" y="2532892"/>
              <ns1:ext cx="1173600" cy="5079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Appointment acquisition</ns1:t>
              </ns1:r>
              <ns1:endParaRPr b="1" i="0" sz="16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100" u="none" cap="none" strike="noStrike">
                  <ns1:solidFill>
                    <ns1:schemeClr val="lt1"/>
                  </ns1:solidFill>
                  <ns1:latin typeface="BIZ UDPGothic"/>
                  <ns1:ea typeface="BIZ UDPGothic"/>
                  <ns1:cs typeface="BIZ UDPGothic"/>
                  <ns1:sym typeface="BIZ UDPGothic"/>
                </ns1:rPr>
                <ns1:t>(Optional)</ns1:t>
              </ns1:r>
              <ns1:endParaRPr b="0" i="0" sz="1400" u="none" cap="none" strike="noStrike">
                <ns1:solidFill>
                  <ns1:schemeClr val="lt1"/>
                </ns1:solidFill>
                <ns1:latin typeface="BIZ UDPGothic"/>
                <ns1:ea typeface="BIZ UDPGothic"/>
                <ns1:cs typeface="BIZ UDPGothic"/>
                <ns1:sym typeface="BIZ UDPGothic"/>
              </ns1:endParaRPr>
            </ns1:p>
          </ns0:txBody>
        </ns0:sp>
        <ns0:pic>
          <ns0:nvPicPr>
            <ns0:cNvPr descr="アイコン&#10;&#10;自動的に生成された説明" id="480" name="Google Shape;480;p16"/>
            <ns0:cNvPicPr preferRelativeResize="0"/>
            <ns0:nvPr/>
          </ns0:nvPicPr>
          <ns0:blipFill rotWithShape="1">
            <ns1:blip ns2:embed="rId4">
              <ns1:alphaModFix/>
            </ns1:blip>
            <ns1:srcRect b="0" l="0" r="0" t="0"/>
            <ns1:stretch/>
          </ns0:blipFill>
          <ns0:spPr>
            <ns1:xfrm>
              <ns1:off x="5509809" y="1902531"/>
              <ns1:ext cx="486689" cy="538220"/>
            </ns1:xfrm>
            <ns1:prstGeom prst="rect">
              <ns1:avLst/>
            </ns1:prstGeom>
            <ns1:noFill/>
            <ns1:ln>
              <ns1:noFill/>
            </ns1:ln>
          </ns0:spPr>
        </ns0:pic>
      </ns0:grpSp>
      <ns0:grpSp>
        <ns0:nvGrpSpPr>
          <ns0:cNvPr id="481" name="Google Shape;481;p16"/>
          <ns0:cNvGrpSpPr/>
          <ns0:nvPr/>
        </ns0:nvGrpSpPr>
        <ns0:grpSpPr>
          <ns1:xfrm>
            <ns1:off x="1749945" y="2663116"/>
            <ns1:ext cx="1173587" cy="1304009"/>
            <ns1:chOff x="1614200" y="1775668"/>
            <ns1:chExt cx="1173587" cy="1304009"/>
          </ns1:xfrm>
        </ns0:grpSpPr>
        <ns0:sp>
          <ns0:nvSpPr>
            <ns0:cNvPr id="482" name="Google Shape;482;p16"/>
            <ns0:cNvSpPr/>
            <ns0:nvPr/>
          </ns0:nvSpPr>
          <ns0:spPr>
            <ns1:xfrm>
              <ns1:off x="1614200" y="1775668"/>
              <ns1:ext cx="1173587" cy="1304009"/>
            </ns1:xfrm>
            <ns1:prstGeom prst="roundRect">
              <ns1:avLst>
                <ns1:gd fmla="val 16667" name="adj"/>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483" name="Google Shape;483;p16"/>
            <ns0:cNvSpPr txBox="1"/>
            <ns0:nvPr/>
          </ns0:nvSpPr>
          <ns0:spPr>
            <ns1:xfrm>
              <ns1:off x="1735708" y="2563372"/>
              <ns1:ext cx="930570" cy="338554"/>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Attracting attendees</ns1:t>
              </ns1:r>
              <ns1:endParaRPr b="0" i="0" sz="1400" u="none" cap="none" strike="noStrike">
                <ns1:solidFill>
                  <ns1:srgbClr val="000000"/>
                </ns1:solidFill>
                <ns1:latin typeface="BIZ UDPGothic"/>
                <ns1:ea typeface="BIZ UDPGothic"/>
                <ns1:cs typeface="BIZ UDPGothic"/>
                <ns1:sym typeface="BIZ UDPGothic"/>
              </ns1:endParaRPr>
            </ns1:p>
          </ns0:txBody>
        </ns0:sp>
        <ns0:pic>
          <ns0:nvPicPr>
            <ns0:cNvPr descr="アイコン&#10;&#10;自動的に生成された説明" id="484" name="Google Shape;484;p16"/>
            <ns0:cNvPicPr preferRelativeResize="0"/>
            <ns0:nvPr/>
          </ns0:nvPicPr>
          <ns0:blipFill rotWithShape="1">
            <ns1:blip ns2:embed="rId5">
              <ns1:alphaModFix/>
            </ns1:blip>
            <ns1:srcRect b="0" l="0" r="0" t="0"/>
            <ns1:stretch/>
          </ns0:blipFill>
          <ns0:spPr>
            <ns1:xfrm>
              <ns1:off x="1862508" y="1895125"/>
              <ns1:ext cx="676970" cy="611257"/>
            </ns1:xfrm>
            <ns1:prstGeom prst="rect">
              <ns1:avLst/>
            </ns1:prstGeom>
            <ns1:noFill/>
            <ns1:ln>
              <ns1:noFill/>
            </ns1:ln>
          </ns0:spPr>
        </ns0:pic>
      </ns0:grpSp>
      <ns0:grpSp>
        <ns0:nvGrpSpPr>
          <ns0:cNvPr id="485" name="Google Shape;485;p16"/>
          <ns0:cNvGrpSpPr/>
          <ns0:nvPr/>
        </ns0:nvGrpSpPr>
        <ns0:grpSpPr>
          <ns1:xfrm>
            <ns1:off x="3045847" y="2663116"/>
            <ns1:ext cx="1173587" cy="1304009"/>
            <ns1:chOff x="2797862" y="1775668"/>
            <ns1:chExt cx="1173587" cy="1304009"/>
          </ns1:xfrm>
        </ns0:grpSpPr>
        <ns0:sp>
          <ns0:nvSpPr>
            <ns0:cNvPr id="486" name="Google Shape;486;p16"/>
            <ns0:cNvSpPr/>
            <ns0:nvPr/>
          </ns0:nvSpPr>
          <ns0:spPr>
            <ns1:xfrm>
              <ns1:off x="2797862" y="1775668"/>
              <ns1:ext cx="1173587" cy="1304009"/>
            </ns1:xfrm>
            <ns1:prstGeom prst="roundRect">
              <ns1:avLst>
                <ns1:gd fmla="val 16667" name="adj"/>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487" name="Google Shape;487;p16"/>
            <ns0:cNvSpPr txBox="1"/>
            <ns0:nvPr/>
          </ns0:nvSpPr>
          <ns0:spPr>
            <ns1:xfrm>
              <ns1:off x="2880299" y="2460699"/>
              <ns1:ext cx="1008600" cy="5232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1" i="0" lang="ja-JP" sz="1400" u="none" cap="none" strike="noStrike">
                  <ns1:solidFill>
                    <ns1:schemeClr val="lt1"/>
                  </ns1:solidFill>
                  <ns1:latin typeface="BIZ UDPGothic"/>
                  <ns1:ea typeface="BIZ UDPGothic"/>
                  <ns1:cs typeface="BIZ UDPGothic"/>
                  <ns1:sym typeface="BIZ UDPGothic"/>
                </ns1:rPr>
                <ns1:t>Seminar</ns1:t>
              </ns1:r>
              <ns1:endParaRPr b="0" i="0" sz="1400" u="none" cap="none" strike="noStrike">
                <ns1:solidFill>
                  <ns1:srgbClr val="000000"/>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400"/>
                <ns1:buFont typeface="Arial"/>
                <ns1:buNone/>
              </ns1:pPr>
              <ns1:r>
                <ns1:rPr b="1" i="0" lang="ja-JP" sz="1400" u="none" cap="none" strike="noStrike">
                  <ns1:solidFill>
                    <ns1:schemeClr val="lt1"/>
                  </ns1:solidFill>
                  <ns1:latin typeface="BIZ UDPGothic"/>
                  <ns1:ea typeface="BIZ UDPGothic"/>
                  <ns1:cs typeface="BIZ UDPGothic"/>
                  <ns1:sym typeface="BIZ UDPGothic"/>
                </ns1:rPr>
                <ns1:t>Secretariat</ns1:t>
              </ns1:r>
              <ns1:endParaRPr b="0" i="0" sz="1400" u="none" cap="none" strike="noStrike">
                <ns1:solidFill>
                  <ns1:srgbClr val="000000"/>
                </ns1:solidFill>
                <ns1:latin typeface="BIZ UDPGothic"/>
                <ns1:ea typeface="BIZ UDPGothic"/>
                <ns1:cs typeface="BIZ UDPGothic"/>
                <ns1:sym typeface="BIZ UDPGothic"/>
              </ns1:endParaRPr>
            </ns1:p>
          </ns0:txBody>
        </ns0:sp>
        <ns0:pic>
          <ns0:nvPicPr>
            <ns0:cNvPr descr="ロゴ, アイコン&#10;&#10;自動的に生成された説明" id="488" name="Google Shape;488;p16"/>
            <ns0:cNvPicPr preferRelativeResize="0"/>
            <ns0:nvPr/>
          </ns0:nvPicPr>
          <ns0:blipFill rotWithShape="1">
            <ns1:blip ns2:embed="rId6">
              <ns1:alphaModFix/>
            </ns1:blip>
            <ns1:srcRect b="0" l="0" r="0" t="0"/>
            <ns1:stretch/>
          </ns0:blipFill>
          <ns0:spPr>
            <ns1:xfrm>
              <ns1:off x="3062563" y="1841708"/>
              <ns1:ext cx="644185" cy="548242"/>
            </ns1:xfrm>
            <ns1:prstGeom prst="rect">
              <ns1:avLst/>
            </ns1:prstGeom>
            <ns1:noFill/>
            <ns1:ln>
              <ns1:noFill/>
            </ns1:ln>
          </ns0:spPr>
        </ns0:pic>
      </ns0:grpSp>
      <ns0:grpSp>
        <ns0:nvGrpSpPr>
          <ns0:cNvPr id="489" name="Google Shape;489;p16"/>
          <ns0:cNvGrpSpPr/>
          <ns0:nvPr/>
        </ns0:nvGrpSpPr>
        <ns0:grpSpPr>
          <ns1:xfrm>
            <ns1:off x="454043" y="2663116"/>
            <ns1:ext cx="1173587" cy="1304009"/>
            <ns1:chOff x="430538" y="1775668"/>
            <ns1:chExt cx="1173587" cy="1304009"/>
          </ns1:xfrm>
        </ns0:grpSpPr>
        <ns0:sp>
          <ns0:nvSpPr>
            <ns0:cNvPr id="490" name="Google Shape;490;p16"/>
            <ns0:cNvSpPr/>
            <ns0:nvPr/>
          </ns0:nvSpPr>
          <ns0:spPr>
            <ns1:xfrm>
              <ns1:off x="430538" y="1775668"/>
              <ns1:ext cx="1173587" cy="1304009"/>
            </ns1:xfrm>
            <ns1:prstGeom prst="roundRect">
              <ns1:avLst>
                <ns1:gd fmla="val 16667" name="adj"/>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491" name="Google Shape;491;p16"/>
            <ns0:cNvSpPr txBox="1"/>
            <ns0:nvPr/>
          </ns0:nvSpPr>
          <ns0:spPr>
            <ns1:xfrm>
              <ns1:off x="543018" y="2573532"/>
              <ns1:ext cx="948627" cy="338554"/>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Planning</ns1:t>
              </ns1:r>
              <ns1:endParaRPr b="0" i="0" sz="1400" u="none" cap="none" strike="noStrike">
                <ns1:solidFill>
                  <ns1:srgbClr val="000000"/>
                </ns1:solidFill>
                <ns1:latin typeface="BIZ UDPGothic"/>
                <ns1:ea typeface="BIZ UDPGothic"/>
                <ns1:cs typeface="BIZ UDPGothic"/>
                <ns1:sym typeface="BIZ UDPGothic"/>
              </ns1:endParaRPr>
            </ns1:p>
          </ns0:txBody>
        </ns0:sp>
        <ns0:pic>
          <ns0:nvPicPr>
            <ns0:cNvPr descr="アイコン&#10;&#10;自動的に生成された説明" id="492" name="Google Shape;492;p16"/>
            <ns0:cNvPicPr preferRelativeResize="0"/>
            <ns0:nvPr/>
          </ns0:nvPicPr>
          <ns0:blipFill rotWithShape="1">
            <ns1:blip ns2:embed="rId7">
              <ns1:alphaModFix/>
            </ns1:blip>
            <ns1:srcRect b="0" l="0" r="0" t="0"/>
            <ns1:stretch/>
          </ns0:blipFill>
          <ns0:spPr>
            <ns1:xfrm>
              <ns1:off x="748226" y="1918752"/>
              <ns1:ext cx="538210" cy="543336"/>
            </ns1:xfrm>
            <ns1:prstGeom prst="rect">
              <ns1:avLst/>
            </ns1:prstGeom>
            <ns1:noFill/>
            <ns1:ln>
              <ns1:noFill/>
            </ns1:ln>
          </ns0:spPr>
        </ns0:pic>
      </ns0:grpSp>
      <ns0:sp>
        <ns0:nvSpPr>
          <ns0:cNvPr id="493" name="Google Shape;493;p16"/>
          <ns0:cNvSpPr txBox="1"/>
          <ns0:nvPr/>
        </ns0:nvSpPr>
        <ns0:spPr>
          <ns1:xfrm>
            <ns1:off x="1029964" y="4511481"/>
            <ns1:ext cx="7824600" cy="14469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2800"/>
              <ns1:buFont typeface="Arial"/>
              <ns1:buNone/>
            </ns1:pPr>
            <ns1:r>
              <ns1:rPr b="1" i="0" lang="ja-JP" sz="4400" u="none" cap="none" strike="noStrike">
                <ns1:solidFill>
                  <ns1:schemeClr val="accent4"/>
                </ns1:solidFill>
                <ns1:latin typeface="BIZ UDPGothic"/>
                <ns1:ea typeface="BIZ UDPGothic"/>
                <ns1:cs typeface="BIZ UDPGothic"/>
                <ns1:sym typeface="BIZ UDPGothic"/>
              </ns1:rPr>
              <ns1:t>All support included</ns1:t>
            </ns1:r>
            <ns1:endParaRPr b="1" i="0" sz="44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2800"/>
              <ns1:buFont typeface="Arial"/>
              <ns1:buNone/>
            </ns1:pPr>
            <ns1:r>
              <ns1:rPr b="1" i="0" lang="ja-JP" sz="4400" u="none" cap="none" strike="noStrike">
                <ns1:solidFill>
                  <ns1:schemeClr val="accent4"/>
                </ns1:solidFill>
                <ns1:latin typeface="BIZ UDPGothic"/>
                <ns1:ea typeface="BIZ UDPGothic"/>
                <ns1:cs typeface="BIZ UDPGothic"/>
                <ns1:sym typeface="BIZ UDPGothic"/>
              </ns1:rPr>
              <ns1:t>with only the cost of attracting attendees!</ns1:t>
            </ns1:r>
            <ns1:endParaRPr b="0" i="0" sz="4400" u="none" cap="none" strike="noStrike">
              <ns1:solidFill>
                <ns1:schemeClr val="accent4"/>
              </ns1:solidFill>
              <ns1:latin typeface="BIZ UDPGothic"/>
              <ns1:ea typeface="BIZ UDPGothic"/>
              <ns1:cs typeface="BIZ UDPGothic"/>
              <ns1:sym typeface="BIZ UDPGothic"/>
            </ns1:endParaRPr>
          </ns1:p>
        </ns0:txBody>
      </ns0:sp>
      <ns0:grpSp>
        <ns0:nvGrpSpPr>
          <ns0:cNvPr id="494" name="Google Shape;494;p16"/>
          <ns0:cNvGrpSpPr/>
          <ns0:nvPr/>
        </ns0:nvGrpSpPr>
        <ns0:grpSpPr>
          <ns1:xfrm>
            <ns1:off x="9525356" y="2663116"/>
            <ns1:ext cx="1191447" cy="1304009"/>
            <ns1:chOff x="8765251" y="1755983"/>
            <ns1:chExt cx="1191447" cy="1304009"/>
          </ns1:xfrm>
        </ns0:grpSpPr>
        <ns0:sp>
          <ns0:nvSpPr>
            <ns0:cNvPr id="495" name="Google Shape;495;p16"/>
            <ns0:cNvSpPr/>
            <ns0:nvPr/>
          </ns0:nvSpPr>
          <ns0:spPr>
            <ns1:xfrm>
              <ns1:off x="8765251" y="1755983"/>
              <ns1:ext cx="1173587" cy="1304009"/>
            </ns1:xfrm>
            <ns1:prstGeom prst="roundRect">
              <ns1:avLst>
                <ns1:gd fmla="val 16667" name="adj"/>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496" name="Google Shape;496;p16"/>
            <ns0:cNvSpPr txBox="1"/>
            <ns0:nvPr/>
          </ns0:nvSpPr>
          <ns0:spPr>
            <ns1:xfrm>
              <ns1:off x="8783098" y="2444627"/>
              <ns1:ext cx="1173600" cy="5850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Review &amp;</ns1:t>
              </ns1:r>
              <ns1:endParaRPr b="1" i="0" sz="16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Improvement</ns1:t>
              </ns1:r>
              <ns1:endParaRPr b="0" i="0" sz="1400" u="none" cap="none" strike="noStrike">
                <ns1:solidFill>
                  <ns1:srgbClr val="000000"/>
                </ns1:solidFill>
                <ns1:latin typeface="BIZ UDPGothic"/>
                <ns1:ea typeface="BIZ UDPGothic"/>
                <ns1:cs typeface="BIZ UDPGothic"/>
                <ns1:sym typeface="BIZ UDPGothic"/>
              </ns1:endParaRPr>
            </ns1:p>
          </ns0:txBody>
        </ns0:sp>
        <ns0:pic>
          <ns0:nvPicPr>
            <ns0:cNvPr descr="アイコン&#10;&#10;自動的に生成された説明" id="497" name="Google Shape;497;p16"/>
            <ns0:cNvPicPr preferRelativeResize="0"/>
            <ns0:nvPr/>
          </ns0:nvPicPr>
          <ns0:blipFill rotWithShape="1">
            <ns1:blip ns2:embed="rId8">
              <ns1:alphaModFix/>
            </ns1:blip>
            <ns1:srcRect b="0" l="0" r="0" t="0"/>
            <ns1:stretch/>
          </ns0:blipFill>
          <ns0:spPr>
            <ns1:xfrm>
              <ns1:off x="9015780" y="1919387"/>
              <ns1:ext cx="661077" cy="565023"/>
            </ns1:xfrm>
            <ns1:prstGeom prst="rect">
              <ns1:avLst/>
            </ns1:prstGeom>
            <ns1:noFill/>
            <ns1:ln>
              <ns1:noFill/>
            </ns1:ln>
          </ns0:spPr>
        </ns0:pic>
      </ns0:grpSp>
      <ns0:grpSp>
        <ns0:nvGrpSpPr>
          <ns0:cNvPr id="498" name="Google Shape;498;p16"/>
          <ns0:cNvGrpSpPr/>
          <ns0:nvPr/>
        </ns0:nvGrpSpPr>
        <ns0:grpSpPr>
          <ns1:xfrm>
            <ns1:off x="1645167" y="3117799"/>
            <ns1:ext cx="7972362" cy="335280"/>
            <ns1:chOff x="1991369" y="2392948"/>
            <ns1:chExt cx="7972362" cy="335280"/>
          </ns1:xfrm>
        </ns0:grpSpPr>
        <ns0:sp>
          <ns0:nvSpPr>
            <ns0:cNvPr id="499" name="Google Shape;499;p16"/>
            <ns0:cNvSpPr/>
            <ns0:nvPr/>
          </ns0:nvSpPr>
          <ns0:spPr>
            <ns1:xfrm rot="5400000">
              <ns1:off x="1910089" y="2474228"/>
              <ns1:ext cx="335280" cy="172720"/>
            </ns1:xfrm>
            <ns1:prstGeom prst="triangle">
              <ns1:avLst>
                <ns1:gd fmla="val 50000" name="adj"/>
              </ns1:avLst>
            </ns1:prstGeom>
            <ns1:solidFill>
              <ns1:srgbClr val="FFC000"/>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500" name="Google Shape;500;p16"/>
            <ns0:cNvSpPr/>
            <ns0:nvPr/>
          </ns0:nvSpPr>
          <ns0:spPr>
            <ns1:xfrm rot="5400000">
              <ns1:off x="9709731" y="2474228"/>
              <ns1:ext cx="335280" cy="172720"/>
            </ns1:xfrm>
            <ns1:prstGeom prst="triangle">
              <ns1:avLst>
                <ns1:gd fmla="val 50000" name="adj"/>
              </ns1:avLst>
            </ns1:prstGeom>
            <ns1:solidFill>
              <ns1:srgbClr val="FFC000"/>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501" name="Google Shape;501;p16"/>
            <ns0:cNvSpPr/>
            <ns0:nvPr/>
          </ns0:nvSpPr>
          <ns0:spPr>
            <ns1:xfrm rot="5400000">
              <ns1:off x="8409789" y="2474228"/>
              <ns1:ext cx="335280" cy="172720"/>
            </ns1:xfrm>
            <ns1:prstGeom prst="triangle">
              <ns1:avLst>
                <ns1:gd fmla="val 50000" name="adj"/>
              </ns1:avLst>
            </ns1:prstGeom>
            <ns1:solidFill>
              <ns1:srgbClr val="FFC000"/>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502" name="Google Shape;502;p16"/>
            <ns0:cNvSpPr/>
            <ns0:nvPr/>
          </ns0:nvSpPr>
          <ns0:spPr>
            <ns1:xfrm rot="5400000">
              <ns1:off x="7109849" y="2474228"/>
              <ns1:ext cx="335280" cy="172720"/>
            </ns1:xfrm>
            <ns1:prstGeom prst="triangle">
              <ns1:avLst>
                <ns1:gd fmla="val 50000" name="adj"/>
              </ns1:avLst>
            </ns1:prstGeom>
            <ns1:solidFill>
              <ns1:srgbClr val="FFC000"/>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503" name="Google Shape;503;p16"/>
            <ns0:cNvSpPr/>
            <ns0:nvPr/>
          </ns0:nvSpPr>
          <ns0:spPr>
            <ns1:xfrm rot="5400000">
              <ns1:off x="5809909" y="2474228"/>
              <ns1:ext cx="335280" cy="172720"/>
            </ns1:xfrm>
            <ns1:prstGeom prst="triangle">
              <ns1:avLst>
                <ns1:gd fmla="val 50000" name="adj"/>
              </ns1:avLst>
            </ns1:prstGeom>
            <ns1:solidFill>
              <ns1:srgbClr val="FFC000"/>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504" name="Google Shape;504;p16"/>
            <ns0:cNvSpPr/>
            <ns0:nvPr/>
          </ns0:nvSpPr>
          <ns0:spPr>
            <ns1:xfrm rot="5400000">
              <ns1:off x="4509969" y="2474228"/>
              <ns1:ext cx="335280" cy="172720"/>
            </ns1:xfrm>
            <ns1:prstGeom prst="triangle">
              <ns1:avLst>
                <ns1:gd fmla="val 50000" name="adj"/>
              </ns1:avLst>
            </ns1:prstGeom>
            <ns1:solidFill>
              <ns1:srgbClr val="FFC000"/>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505" name="Google Shape;505;p16"/>
            <ns0:cNvSpPr/>
            <ns0:nvPr/>
          </ns0:nvSpPr>
          <ns0:spPr>
            <ns1:xfrm rot="5400000">
              <ns1:off x="3210029" y="2474228"/>
              <ns1:ext cx="335280" cy="172720"/>
            </ns1:xfrm>
            <ns1:prstGeom prst="triangle">
              <ns1:avLst>
                <ns1:gd fmla="val 50000" name="adj"/>
              </ns1:avLst>
            </ns1:prstGeom>
            <ns1:solidFill>
              <ns1:srgbClr val="FFC000"/>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grpSp>
      <ns0:sp>
        <ns0:nvSpPr>
          <ns0:cNvPr id="506" name="Google Shape;506;p16"/>
          <ns0:cNvSpPr txBox="1"/>
          <ns0:nvPr/>
        </ns0:nvSpPr>
        <ns0:spPr>
          <ns1:xfrm>
            <ns1:off x="2576997" y="2069747"/>
            <ns1:ext cx="6108600" cy="4617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2400" u="none" cap="none" strike="noStrike">
                <ns1:solidFill>
                  <ns1:schemeClr val="accent4"/>
                </ns1:solidFill>
                <ns1:latin typeface="BIZ UDPGothic"/>
                <ns1:ea typeface="BIZ UDPGothic"/>
                <ns1:cs typeface="BIZ UDPGothic"/>
                <ns1:sym typeface="BIZ UDPGothic"/>
              </ns1:rPr>
              <ns1:t>Repeat PDCA to explore winning patterns</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507" name="Google Shape;507;p16"/>
          <ns0:cNvSpPr/>
          <ns0:nvPr/>
        </ns0:nvSpPr>
        <ns0:spPr>
          <ns1:xfrm flipH="1">
            <ns1:off x="805379" y="1746975"/>
            <ns1:ext cx="9495000" cy="913800"/>
          </ns1:xfrm>
          <ns1:prstGeom prst="uturnArrow">
            <ns1:avLst>
              <ns1:gd fmla="val 19313" name="adj1"/>
              <ns1:gd fmla="val 24364" name="adj2"/>
              <ns1:gd fmla="val 53493" name="adj3"/>
              <ns1:gd fmla="val 46507" name="adj4"/>
              <ns1:gd fmla="val 100000" name="adj5"/>
            </ns1:avLst>
          </ns1:prstGeom>
          <ns1:solidFill>
            <ns1:schemeClr val="accent5"/>
          </ns1:solidFill>
          <ns1:ln>
            <ns1:noFill/>
          </ns1:ln>
        </ns0:spPr>
        <ns0:txBody>
          <ns1:bodyPr anchorCtr="0" anchor="ctr" bIns="91425" lIns="91425" spcFirstLastPara="1" rIns="91425" wrap="square" tIns="91425">
            <ns1:noAutofit/>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rgbClr val="000000"/>
              </ns1:solidFill>
              <ns1:latin typeface="Arial"/>
              <ns1:ea typeface="Arial"/>
              <ns1:cs typeface="Arial"/>
              <ns1:sym typeface="Arial"/>
            </ns1:endParaRPr>
          </ns1:p>
        </ns0:txBody>
      </ns0:sp>
      <ns0:sp>
        <ns0:nvSpPr>
          <ns0:cNvPr id="508" name="Google Shape;508;p16"/>
          <ns0:cNvSpPr txBox="1"/>
          <ns0:nvPr/>
        </ns0:nvSpPr>
        <ns0:spPr>
          <ns1:xfrm>
            <ns1:off x="10428204" y="170738"/>
            <ns1:ext cx="1542600" cy="4719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5555"/>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Webinar</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0" marR="0" rtl="0" algn="r">
              <ns1:lnSpc>
                <ns1:spcPct val="105555"/>
              </ns1:lnSpc>
              <ns1:spcBef>
                <ns1:spcPts val="0"/>
              </ns1:spcBef>
              <ns1:spcAft>
                <ns1:spcPts val="0"/>
              </ns1:spcAft>
              <ns1:buClr>
                <ns1:srgbClr val="000000"/>
              </ns1:buClr>
              <ns1:buSzPts val="1800"/>
              <ns1:buFont typeface="Arial"/>
              <ns1:buNone/>
            </ns1:pPr>
            <ns1:r>
              <ns1:rPr b="0" i="0" lang="ja-JP" sz="1200" u="none" cap="none" strike="noStrike">
                <ns1:solidFill>
                  <ns1:srgbClr val="163F9B"/>
                </ns1:solidFill>
                <ns1:latin typeface="BIZ UDPGothic"/>
                <ns1:ea typeface="BIZ UDPGothic"/>
                <ns1:cs typeface="BIZ UDPGothic"/>
                <ns1:sym typeface="BIZ UDPGothic"/>
              </ns1:rPr>
              <ns1:t>as a Service</ns1:t>
            </ns1:r>
            <ns1:endParaRPr b="0" i="0" sz="1200" u="none" cap="none" strike="noStrike">
              <ns1:solidFill>
                <ns1:srgbClr val="163F9B"/>
              </ns1:solidFill>
              <ns1:latin typeface="BIZ UDPGothic"/>
              <ns1:ea typeface="BIZ UDPGothic"/>
              <ns1:cs typeface="BIZ UDPGothic"/>
              <ns1:sym typeface="BIZ UDPGothic"/>
            </ns1:endParaRPr>
          </ns1:p>
        </ns0:txBody>
      </ns0:sp>
      <ns0:pic>
        <ns0:nvPicPr>
          <ns0:cNvPr descr="棒グラフ 単色塗りつぶし" id="509" name="Google Shape;509;p16"/>
          <ns0:cNvPicPr preferRelativeResize="0"/>
          <ns0:nvPr/>
        </ns0:nvPicPr>
        <ns0:blipFill rotWithShape="1">
          <ns1:blip ns2:embed="rId9">
            <ns1:alphaModFix/>
          </ns1:blip>
          <ns1:srcRect b="0" l="0" r="0" t="0"/>
          <ns1:stretch/>
        </ns0:blipFill>
        <ns0:spPr>
          <ns1:xfrm>
            <ns1:off x="7120095" y="2719153"/>
            <ns1:ext cx="770680" cy="770680"/>
          </ns1:xfrm>
          <ns1:prstGeom prst="rect">
            <ns1:avLst/>
          </ns1:prstGeom>
          <ns1:noFill/>
          <ns1:ln>
            <ns1:noFill/>
          </ns1:ln>
        </ns0:spPr>
      </ns0:pic>
      <ns0:pic>
        <ns0:nvPicPr>
          <ns0:cNvPr descr="新聞 単色塗りつぶし" id="510" name="Google Shape;510;p16"/>
          <ns0:cNvPicPr preferRelativeResize="0"/>
          <ns0:nvPr/>
        </ns0:nvPicPr>
        <ns0:blipFill rotWithShape="1">
          <ns1:blip ns2:embed="rId10">
            <ns1:alphaModFix/>
          </ns1:blip>
          <ns1:srcRect b="0" l="0" r="0" t="0"/>
          <ns1:stretch/>
        </ns0:blipFill>
        <ns0:spPr>
          <ns1:xfrm>
            <ns1:off x="8511349" y="2729869"/>
            <ns1:ext cx="674256" cy="674256"/>
          </ns1:xfrm>
          <ns1:prstGeom prst="rect">
            <ns1:avLst/>
          </ns1:prstGeom>
          <ns1:noFill/>
          <ns1:ln>
            <ns1:noFill/>
          </ns1:ln>
        </ns0:spPr>
      </ns0:pic>
      <ns0:sp>
        <ns0:nvSpPr>
          <ns0:cNvPr id="511" name="Google Shape;511;p16"/>
          <ns0:cNvSpPr txBox="1"/>
          <ns0:nvPr/>
        </ns0:nvSpPr>
        <ns0:spPr>
          <ns1:xfrm>
            <ns1:off x="10407113" y="6452965"/>
            <ns1:ext cx="1464589"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512" name="Google Shape;512;p16"/>
          <ns0:cNvSpPr txBox="1"/>
          <ns0:nvPr>
            <ns0:ph idx="12" type="sldNum"/>
          </ns0:nvPr>
        </ns0:nvSpPr>
        <ns0:spPr>
          <ns1:xfrm>
            <ns1:off x="11810447" y="6452966"/>
            <ns1:ext cx="331278"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17.xml><?xml version="1.0" encoding="utf-8"?>
<ns0:sld xmlns:ns0="http://schemas.openxmlformats.org/presentationml/2006/main" xmlns:ns1="http://schemas.openxmlformats.org/drawingml/2006/main" xmlns:ns2="http://schemas.openxmlformats.org/officeDocument/2006/relationships">
  <ns0:cSld>
    <ns0:spTree>
      <ns0:nvGrpSpPr>
        <ns0:cNvPr id="516" name="Shape 516"/>
        <ns0:cNvGrpSpPr/>
        <ns0:nvPr/>
      </ns0:nvGrpSpPr>
      <ns0:grpSpPr>
        <ns1:xfrm>
          <ns1:off x="0" y="0"/>
          <ns1:ext cx="0" cy="0"/>
          <ns1:chOff x="0" y="0"/>
          <ns1:chExt cx="0" cy="0"/>
        </ns1:xfrm>
      </ns0:grpSpPr>
      <ns0:sp>
        <ns0:nvSpPr>
          <ns0:cNvPr id="517" name="Google Shape;517;p17"/>
          <ns0:cNvSpPr/>
          <ns0:nvPr/>
        </ns0:nvSpPr>
        <ns0:spPr>
          <ns1:xfrm>
            <ns1:off x="301520" y="1100105"/>
            <ns1:ext cx="11455436" cy="259796"/>
          </ns1:xfrm>
          <ns1:prstGeom prst="rect">
            <ns1:avLst/>
          </ns1:prstGeom>
          <ns1:solidFill>
            <ns1:srgbClr val="C3D2F7"/>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100"/>
              <ns1:buFont typeface="Arial"/>
              <ns1:buNone/>
            </ns1:pPr>
            <ns1:r>
              <ns1:t/>
            </ns1:r>
            <ns1:endParaRPr b="0" i="0" sz="1100" u="none" cap="none" strike="noStrike">
              <ns1:solidFill>
                <ns1:schemeClr val="lt1"/>
              </ns1:solidFill>
              <ns1:latin typeface="Arial"/>
              <ns1:ea typeface="Arial"/>
              <ns1:cs typeface="Arial"/>
              <ns1:sym typeface="Arial"/>
            </ns1:endParaRPr>
          </ns1:p>
        </ns0:txBody>
      </ns0:sp>
      <ns0:grpSp>
        <ns0:nvGrpSpPr>
          <ns0:cNvPr id="518" name="Google Shape;518;p17"/>
          <ns0:cNvGrpSpPr/>
          <ns0:nvPr/>
        </ns0:nvGrpSpPr>
        <ns0:grpSpPr>
          <ns1:xfrm>
            <ns1:off x="8163659" y="2116700"/>
            <ns1:ext cx="872930" cy="521466"/>
            <ns1:chOff x="8888164" y="3664351"/>
            <ns1:chExt cx="872930" cy="521466"/>
          </ns1:xfrm>
        </ns0:grpSpPr>
        <ns0:sp>
          <ns0:nvSpPr>
            <ns0:cNvPr id="519" name="Google Shape;519;p17"/>
            <ns0:cNvSpPr/>
            <ns0:nvPr/>
          </ns0:nvSpPr>
          <ns0:spPr>
            <ns1:xfrm>
              <ns1:off x="8888164" y="3754930"/>
              <ns1:ext cx="599914" cy="172888"/>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520" name="Google Shape;520;p17"/>
            <ns0:cNvSpPr/>
            <ns0:nvPr/>
          </ns0:nvSpPr>
          <ns0:spPr>
            <ns1:xfrm>
              <ns1:off x="8888164" y="3922475"/>
              <ns1:ext cx="599914" cy="172888"/>
            </ns1:xfrm>
            <ns1:prstGeom prst="rect">
              <ns1:avLst/>
            </ns1:prstGeom>
            <ns1:solidFill>
              <ns1:srgbClr val="F6D83E"/>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521" name="Google Shape;521;p17"/>
            <ns0:cNvSpPr/>
            <ns0:nvPr/>
          </ns0:nvSpPr>
          <ns0:spPr>
            <ns1:xfrm>
              <ns1:off x="9488078" y="3664351"/>
              <ns1:ext cx="273016" cy="263342"/>
            </ns1:xfrm>
            <ns1:prstGeom prst="rtTriangle">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522" name="Google Shape;522;p17"/>
            <ns0:cNvSpPr/>
            <ns0:nvPr/>
          </ns0:nvSpPr>
          <ns0:spPr>
            <ns1:xfrm flipH="1" rot="10800000">
              <ns1:off x="9488078" y="3922475"/>
              <ns1:ext cx="273016" cy="263342"/>
            </ns1:xfrm>
            <ns1:prstGeom prst="rtTriangle">
              <ns1:avLst/>
            </ns1:prstGeom>
            <ns1:solidFill>
              <ns1:srgbClr val="F6D83E"/>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grpSp>
      <ns0:grpSp>
        <ns0:nvGrpSpPr>
          <ns0:cNvPr id="523" name="Google Shape;523;p17"/>
          <ns0:cNvGrpSpPr/>
          <ns0:nvPr/>
        </ns0:nvGrpSpPr>
        <ns0:grpSpPr>
          <ns1:xfrm>
            <ns1:off x="7039675" y="5702267"/>
            <ns1:ext cx="1045644" cy="880520"/>
            <ns1:chOff x="6804450" y="5426454"/>
            <ns1:chExt cx="1045644" cy="880520"/>
          </ns1:xfrm>
        </ns0:grpSpPr>
        <ns0:sp>
          <ns0:nvSpPr>
            <ns0:cNvPr id="524" name="Google Shape;524;p17"/>
            <ns0:cNvSpPr/>
            <ns0:nvPr/>
          </ns0:nvSpPr>
          <ns0:spPr>
            <ns1:xfrm rot="5400000">
              <ns1:off x="6755400" y="5666300"/>
              <ns1:ext cx="607200" cy="182100"/>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525" name="Google Shape;525;p17"/>
            <ns0:cNvSpPr/>
            <ns0:nvPr/>
          </ns0:nvSpPr>
          <ns0:spPr>
            <ns1:xfrm>
              <ns1:off x="6977175" y="5876097"/>
              <ns1:ext cx="657000" cy="172800"/>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526" name="Google Shape;526;p17"/>
            <ns0:cNvSpPr/>
            <ns0:nvPr/>
          </ns0:nvSpPr>
          <ns0:spPr>
            <ns1:xfrm>
              <ns1:off x="6941924" y="6043572"/>
              <ns1:ext cx="670500" cy="172800"/>
            </ns1:xfrm>
            <ns1:prstGeom prst="rect">
              <ns1:avLst/>
            </ns1:prstGeom>
            <ns1:solidFill>
              <ns1:srgbClr val="F6D83E"/>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527" name="Google Shape;527;p17"/>
            <ns0:cNvSpPr/>
            <ns0:nvPr/>
          </ns0:nvSpPr>
          <ns0:spPr>
            <ns1:xfrm>
              <ns1:off x="7577094" y="5785508"/>
              <ns1:ext cx="273000" cy="263400"/>
            </ns1:xfrm>
            <ns1:prstGeom prst="rtTriangle">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528" name="Google Shape;528;p17"/>
            <ns0:cNvSpPr/>
            <ns0:nvPr/>
          </ns0:nvSpPr>
          <ns0:spPr>
            <ns1:xfrm flipH="1" rot="10800000">
              <ns1:off x="7577094" y="6043574"/>
              <ns1:ext cx="273000" cy="263400"/>
            </ns1:xfrm>
            <ns1:prstGeom prst="rtTriangle">
              <ns1:avLst/>
            </ns1:prstGeom>
            <ns1:solidFill>
              <ns1:srgbClr val="F6D83E"/>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529" name="Google Shape;529;p17"/>
            <ns0:cNvSpPr/>
            <ns0:nvPr/>
          </ns0:nvSpPr>
          <ns0:spPr>
            <ns1:xfrm rot="5400000">
              <ns1:off x="6489743" y="5741161"/>
              <ns1:ext cx="792913" cy="163499"/>
            </ns1:xfrm>
            <ns1:prstGeom prst="rect">
              <ns1:avLst/>
            </ns1:prstGeom>
            <ns1:solidFill>
              <ns1:srgbClr val="F6D83E"/>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grpSp>
      <ns0:sp>
        <ns0:nvSpPr>
          <ns0:cNvPr id="530" name="Google Shape;530;p17"/>
          <ns0:cNvSpPr/>
          <ns0:nvPr/>
        </ns0:nvSpPr>
        <ns0:spPr>
          <ns1:xfrm>
            <ns1:off x="6217975" y="2050784"/>
            <ns1:ext cx="1945800" cy="3785100"/>
          </ns1:xfrm>
          <ns1:prstGeom prst="rect">
            <ns1:avLst/>
          </ns1:prstGeom>
          <ns1:solidFill>
            <ns1:schemeClr val="lt1"/>
          </ns1:solidFill>
          <ns1:ln cap="flat" cmpd="sng" w="28575">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531" name="Google Shape;531;p17"/>
          <ns0:cNvSpPr/>
          <ns0:nvPr/>
        </ns0:nvSpPr>
        <ns0:spPr>
          <ns1:xfrm>
            <ns1:off x="1545517" y="2050784"/>
            <ns1:ext cx="1815000" cy="1796100"/>
          </ns1:xfrm>
          <ns1:prstGeom prst="rect">
            <ns1:avLst/>
          </ns1:prstGeom>
          <ns1:solidFill>
            <ns1:schemeClr val="accent4"/>
          </ns1:solidFill>
          <ns1:ln>
            <ns1:noFill/>
          </ns1:ln>
        </ns0:spPr>
        <ns0:txBody>
          <ns1:bodyPr anchorCtr="0" anchor="b"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50"/>
              <ns1:buFont typeface="Arial"/>
              <ns1:buNone/>
            </ns1:pPr>
            <ns1:r>
              <ns1:t/>
            </ns1:r>
            <ns1:endParaRPr b="0" i="0" sz="105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050"/>
              <ns1:buFont typeface="Arial"/>
              <ns1:buNone/>
            </ns1:pPr>
            <ns1:r>
              <ns1:rPr b="0" i="0" lang="ja-JP" sz="1050" u="none" cap="none" strike="noStrike">
                <ns1:solidFill>
                  <ns1:schemeClr val="lt1"/>
                </ns1:solidFill>
                <ns1:latin typeface="BIZ UDPGothic"/>
                <ns1:ea typeface="BIZ UDPGothic"/>
                <ns1:cs typeface="BIZ UDPGothic"/>
                <ns1:sym typeface="BIZ UDPGothic"/>
              </ns1:rPr>
              <ns1:t>Majisemi attendee slots</ns1:t>
            </ns1:r>
            <ns1:endParaRPr b="0" i="0" sz="1050" u="none" cap="none" strike="noStrike">
              <ns1:solidFill>
                <ns1:schemeClr val="lt1"/>
              </ns1:solidFill>
              <ns1:latin typeface="BIZ UDPGothic"/>
              <ns1:ea typeface="BIZ UDPGothic"/>
              <ns1:cs typeface="BIZ UDPGothic"/>
              <ns1:sym typeface="BIZ UDPGothic"/>
            </ns1:endParaRPr>
          </ns1:p>
        </ns0:txBody>
      </ns0:sp>
      <ns0:pic>
        <ns0:nvPicPr>
          <ns0:cNvPr id="532" name="Google Shape;532;p17"/>
          <ns0:cNvPicPr preferRelativeResize="0"/>
          <ns0:nvPr/>
        </ns0:nvPicPr>
        <ns0:blipFill rotWithShape="1">
          <ns1:blip ns2:embed="rId3">
            <ns1:alphaModFix/>
          </ns1:blip>
          <ns1:srcRect b="24545" l="0" r="0" t="0"/>
          <ns1:stretch/>
        </ns0:blipFill>
        <ns0:spPr>
          <ns1:xfrm>
            <ns1:off x="1789408" y="2181629"/>
            <ns1:ext cx="1351152" cy="1204658"/>
          </ns1:xfrm>
          <ns1:prstGeom prst="rect">
            <ns1:avLst/>
          </ns1:prstGeom>
          <ns1:noFill/>
          <ns1:ln>
            <ns1:noFill/>
          </ns1:ln>
        </ns0:spPr>
      </ns0:pic>
      <ns0:sp>
        <ns0:nvSpPr>
          <ns0:cNvPr id="533" name="Google Shape;533;p17"/>
          <ns0:cNvSpPr/>
          <ns0:nvPr/>
        </ns0:nvSpPr>
        <ns0:spPr>
          <ns1:xfrm>
            <ns1:off x="3325100" y="2684168"/>
            <ns1:ext cx="670500" cy="529500"/>
          </ns1:xfrm>
          <ns1:prstGeom prst="rightArrow">
            <ns1:avLst>
              <ns1:gd fmla="val 50000" name="adj1"/>
              <ns1:gd fmla="val 50000" name="adj2"/>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534" name="Google Shape;534;p17"/>
          <ns0:cNvSpPr txBox="1"/>
          <ns0:nvPr/>
        </ns0:nvSpPr>
        <ns0:spPr>
          <ns1:xfrm>
            <ns1:off x="1224455" y="1593033"/>
            <ns1:ext cx="2432100" cy="3693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Create and publish attendee page</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535" name="Google Shape;535;p17"/>
          <ns0:cNvSpPr/>
          <ns0:nvPr/>
        </ns0:nvSpPr>
        <ns0:spPr>
          <ns1:xfrm>
            <ns1:off x="1545517" y="4039618"/>
            <ns1:ext cx="1815000" cy="1796100"/>
          </ns1:xfrm>
          <ns1:prstGeom prst="rect">
            <ns1:avLst/>
          </ns1:prstGeom>
          <ns1:solidFill>
            <ns1:srgbClr val="F6D83E"/>
          </ns1:solidFill>
          <ns1:ln>
            <ns1:noFill/>
          </ns1:ln>
        </ns0:spPr>
        <ns0:txBody>
          <ns1:bodyPr anchorCtr="0" anchor="b"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50"/>
              <ns1:buFont typeface="Arial"/>
              <ns1:buNone/>
            </ns1:pPr>
            <ns1:r>
              <ns1:t/>
            </ns1:r>
            <ns1:endParaRPr b="0" i="0" sz="105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050"/>
              <ns1:buFont typeface="Arial"/>
              <ns1:buNone/>
            </ns1:pPr>
            <ns1:r>
              <ns1:rPr b="0" i="0" lang="ja-JP" sz="1050" u="none" cap="none" strike="noStrike">
                <ns1:solidFill>
                  <ns1:schemeClr val="accent4"/>
                </ns1:solidFill>
                <ns1:latin typeface="BIZ UDPGothic"/>
                <ns1:ea typeface="BIZ UDPGothic"/>
                <ns1:cs typeface="BIZ UDPGothic"/>
                <ns1:sym typeface="BIZ UDPGothic"/>
              </ns1:rPr>
              <ns1:t>Your attendee slots</ns1:t>
            </ns1:r>
            <ns1:endParaRPr b="0" i="0" sz="1050" u="none" cap="none" strike="noStrike">
              <ns1:solidFill>
                <ns1:schemeClr val="accent4"/>
              </ns1:solidFill>
              <ns1:latin typeface="BIZ UDPGothic"/>
              <ns1:ea typeface="BIZ UDPGothic"/>
              <ns1:cs typeface="BIZ UDPGothic"/>
              <ns1:sym typeface="BIZ UDPGothic"/>
            </ns1:endParaRPr>
          </ns1:p>
        </ns0:txBody>
      </ns0:sp>
      <ns0:pic>
        <ns0:nvPicPr>
          <ns0:cNvPr id="536" name="Google Shape;536;p17"/>
          <ns0:cNvPicPr preferRelativeResize="0"/>
          <ns0:nvPr/>
        </ns0:nvPicPr>
        <ns0:blipFill rotWithShape="1">
          <ns1:blip ns2:embed="rId3">
            <ns1:alphaModFix/>
          </ns1:blip>
          <ns1:srcRect b="24545" l="0" r="0" t="0"/>
          <ns1:stretch/>
        </ns0:blipFill>
        <ns0:spPr>
          <ns1:xfrm>
            <ns1:off x="1789408" y="4170463"/>
            <ns1:ext cx="1351152" cy="1204658"/>
          </ns1:xfrm>
          <ns1:prstGeom prst="rect">
            <ns1:avLst/>
          </ns1:prstGeom>
          <ns1:noFill/>
          <ns1:ln>
            <ns1:noFill/>
          </ns1:ln>
        </ns0:spPr>
      </ns0:pic>
      <ns0:sp>
        <ns0:nvSpPr>
          <ns0:cNvPr id="537" name="Google Shape;537;p17"/>
          <ns0:cNvSpPr/>
          <ns0:nvPr/>
        </ns0:nvSpPr>
        <ns0:spPr>
          <ns1:xfrm>
            <ns1:off x="3324125" y="4672993"/>
            <ns1:ext cx="657000" cy="529500"/>
          </ns1:xfrm>
          <ns1:prstGeom prst="rightArrow">
            <ns1:avLst>
              <ns1:gd fmla="val 50000" name="adj1"/>
              <ns1:gd fmla="val 50000" name="adj2"/>
            </ns1:avLst>
          </ns1:prstGeom>
          <ns1:solidFill>
            <ns1:srgbClr val="F6D83E"/>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538" name="Google Shape;538;p17"/>
          <ns0:cNvSpPr txBox="1"/>
          <ns0:nvPr/>
        </ns0:nvSpPr>
        <ns0:spPr>
          <ns1:xfrm>
            <ns1:off x="3108268" y="4046585"/>
            <ns1:ext cx="1129200" cy="6465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2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After publication</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2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We will provide</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2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the URL</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539" name="Google Shape;539;p17"/>
          <ns0:cNvSpPr/>
          <ns0:nvPr/>
        </ns0:nvSpPr>
        <ns0:spPr>
          <ns1:xfrm>
            <ns1:off x="3977589" y="2050784"/>
            <ns1:ext cx="1815000" cy="1796100"/>
          </ns1:xfrm>
          <ns1:prstGeom prst="rect">
            <ns1:avLst/>
          </ns1:prstGeom>
          <ns1:solidFill>
            <ns1:schemeClr val="accent4"/>
          </ns1:solidFill>
          <ns1:ln>
            <ns1:noFill/>
          </ns1:ln>
        </ns0:spPr>
        <ns0:txBody>
          <ns1:bodyPr anchorCtr="0" anchor="b"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50"/>
              <ns1:buFont typeface="Arial"/>
              <ns1:buNone/>
            </ns1:pPr>
            <ns1:r>
              <ns1:t/>
            </ns1:r>
            <ns1:endParaRPr b="0" i="0" sz="105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050"/>
              <ns1:buFont typeface="Arial"/>
              <ns1:buNone/>
            </ns1:pPr>
            <ns1:r>
              <ns1:rPr b="0" i="0" lang="ja-JP" sz="1050" u="none" cap="none" strike="noStrike">
                <ns1:solidFill>
                  <ns1:schemeClr val="lt1"/>
                </ns1:solidFill>
                <ns1:latin typeface="BIZ UDPGothic"/>
                <ns1:ea typeface="BIZ UDPGothic"/>
                <ns1:cs typeface="BIZ UDPGothic"/>
                <ns1:sym typeface="BIZ UDPGothic"/>
              </ns1:rPr>
              <ns1:t>マジセミで集客</ns1:t>
            </ns1:r>
            <ns1:endParaRPr b="0" i="0" sz="1050" u="none" cap="none" strike="noStrike">
              <ns1:solidFill>
                <ns1:schemeClr val="lt1"/>
              </ns1:solidFill>
              <ns1:latin typeface="BIZ UDPGothic"/>
              <ns1:ea typeface="BIZ UDPGothic"/>
              <ns1:cs typeface="BIZ UDPGothic"/>
              <ns1:sym typeface="BIZ UDPGothic"/>
            </ns1:endParaRPr>
          </ns1:p>
        </ns0:txBody>
      </ns0:sp>
      <ns0:sp>
        <ns0:nvSpPr>
          <ns0:cNvPr id="540" name="Google Shape;540;p17"/>
          <ns0:cNvSpPr/>
          <ns0:nvPr/>
        </ns0:nvSpPr>
        <ns0:spPr>
          <ns1:xfrm>
            <ns1:off x="3977589" y="4039618"/>
            <ns1:ext cx="1815000" cy="1796100"/>
          </ns1:xfrm>
          <ns1:prstGeom prst="rect">
            <ns1:avLst/>
          </ns1:prstGeom>
          <ns1:solidFill>
            <ns1:srgbClr val="F6D83E"/>
          </ns1:solidFill>
          <ns1:ln>
            <ns1:noFill/>
          </ns1:ln>
        </ns0:spPr>
        <ns0:txBody>
          <ns1:bodyPr anchorCtr="0" anchor="b"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50"/>
              <ns1:buFont typeface="Arial"/>
              <ns1:buNone/>
            </ns1:pPr>
            <ns1:r>
              <ns1:t/>
            </ns1:r>
            <ns1:endParaRPr b="0" i="0" sz="105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050"/>
              <ns1:buFont typeface="Arial"/>
              <ns1:buNone/>
            </ns1:pPr>
            <ns1:r>
              <ns1:rPr b="0" i="0" lang="ja-JP" sz="1050" u="none" cap="none" strike="noStrike">
                <ns1:solidFill>
                  <ns1:schemeClr val="accent4"/>
                </ns1:solidFill>
                <ns1:latin typeface="BIZ UDPGothic"/>
                <ns1:ea typeface="BIZ UDPGothic"/>
                <ns1:cs typeface="BIZ UDPGothic"/>
                <ns1:sym typeface="BIZ UDPGothic"/>
              </ns1:rPr>
              <ns1:t>貴社ハウスリスト・HP等でご集客</ns1:t>
            </ns1:r>
            <ns1:endParaRPr b="0" i="0" sz="1050" u="none" cap="none" strike="noStrike">
              <ns1:solidFill>
                <ns1:schemeClr val="accent4"/>
              </ns1:solidFill>
              <ns1:latin typeface="BIZ UDPGothic"/>
              <ns1:ea typeface="BIZ UDPGothic"/>
              <ns1:cs typeface="BIZ UDPGothic"/>
              <ns1:sym typeface="BIZ UDPGothic"/>
            </ns1:endParaRPr>
          </ns1:p>
        </ns0:txBody>
      </ns0:sp>
      <ns0:pic>
        <ns0:nvPicPr>
          <ns0:cNvPr descr="ダイアグラム が含まれている画像&#10;&#10;自動的に生成された説明" id="541" name="Google Shape;541;p17"/>
          <ns0:cNvPicPr preferRelativeResize="0"/>
          <ns0:nvPr/>
        </ns0:nvPicPr>
        <ns0:blipFill rotWithShape="1">
          <ns1:blip ns2:embed="rId4">
            <ns1:alphaModFix/>
          </ns1:blip>
          <ns1:srcRect b="0" l="0" r="0" t="0"/>
          <ns1:stretch/>
        </ns0:blipFill>
        <ns0:spPr>
          <ns1:xfrm>
            <ns1:off x="4146468" y="1818260"/>
            <ns1:ext cx="1807400" cy="1715513"/>
          </ns1:xfrm>
          <ns1:prstGeom prst="rect">
            <ns1:avLst/>
          </ns1:prstGeom>
          <ns1:noFill/>
          <ns1:ln>
            <ns1:noFill/>
          </ns1:ln>
          <ns1:effectLst>
            <ns1:outerShdw blurRad="50800" rotWithShape="0" algn="t" dir="5400000" dist="38100">
              <ns1:srgbClr val="000000">
                <ns1:alpha val="40000"/>
              </ns1:srgbClr>
            </ns1:outerShdw>
          </ns1:effectLst>
        </ns0:spPr>
      </ns0:pic>
      <ns0:pic>
        <ns0:nvPicPr>
          <ns0:cNvPr descr="ダイアグラム が含まれている画像&#10;&#10;自動的に生成された説明" id="542" name="Google Shape;542;p17"/>
          <ns0:cNvPicPr preferRelativeResize="0"/>
          <ns0:nvPr/>
        </ns0:nvPicPr>
        <ns0:blipFill rotWithShape="1">
          <ns1:blip ns2:embed="rId4">
            <ns1:alphaModFix/>
          </ns1:blip>
          <ns1:srcRect b="0" l="0" r="0" t="0"/>
          <ns1:stretch/>
        </ns0:blipFill>
        <ns0:spPr>
          <ns1:xfrm>
            <ns1:off x="4169148" y="3745124"/>
            <ns1:ext cx="1807400" cy="1715513"/>
          </ns1:xfrm>
          <ns1:prstGeom prst="rect">
            <ns1:avLst/>
          </ns1:prstGeom>
          <ns1:noFill/>
          <ns1:ln>
            <ns1:noFill/>
          </ns1:ln>
          <ns1:effectLst>
            <ns1:outerShdw blurRad="50800" rotWithShape="0" algn="t" dir="5400000" dist="38100">
              <ns1:srgbClr val="000000">
                <ns1:alpha val="40000"/>
              </ns1:srgbClr>
            </ns1:outerShdw>
          </ns1:effectLst>
        </ns0:spPr>
      </ns0:pic>
      <ns0:sp>
        <ns0:nvSpPr>
          <ns0:cNvPr id="543" name="Google Shape;543;p17"/>
          <ns0:cNvSpPr/>
          <ns0:nvPr/>
        </ns0:nvSpPr>
        <ns0:spPr>
          <ns1:xfrm>
            <ns1:off x="5714676" y="2705268"/>
            <ns1:ext cx="670500" cy="529500"/>
          </ns1:xfrm>
          <ns1:prstGeom prst="rightArrow">
            <ns1:avLst>
              <ns1:gd fmla="val 50000" name="adj1"/>
              <ns1:gd fmla="val 50000" name="adj2"/>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544" name="Google Shape;544;p17"/>
          <ns0:cNvSpPr/>
          <ns0:nvPr/>
        </ns0:nvSpPr>
        <ns0:spPr>
          <ns1:xfrm>
            <ns1:off x="5700174" y="4694118"/>
            <ns1:ext cx="670500" cy="529500"/>
          </ns1:xfrm>
          <ns1:prstGeom prst="rightArrow">
            <ns1:avLst>
              <ns1:gd fmla="val 50000" name="adj1"/>
              <ns1:gd fmla="val 50000" name="adj2"/>
            </ns1:avLst>
          </ns1:prstGeom>
          <ns1:solidFill>
            <ns1:srgbClr val="F6D83E"/>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545" name="Google Shape;545;p17"/>
          <ns0:cNvSpPr/>
          <ns0:nvPr/>
        </ns0:nvSpPr>
        <ns0:spPr>
          <ns1:xfrm>
            <ns1:off x="6368425" y="2202531"/>
            <ns1:ext cx="1644900" cy="1740900"/>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50"/>
              <ns1:buFont typeface="Arial"/>
              <ns1:buNone/>
            </ns1:pPr>
            <ns1:r>
              <ns1:rPr b="0" i="0" lang="ja-JP" sz="1050" u="none" cap="none" strike="noStrike">
                <ns1:solidFill>
                  <ns1:schemeClr val="lt1"/>
                </ns1:solidFill>
                <ns1:latin typeface="BIZ UDPGothic"/>
                <ns1:ea typeface="BIZ UDPGothic"/>
                <ns1:cs typeface="BIZ UDPGothic"/>
                <ns1:sym typeface="BIZ UDPGothic"/>
              </ns1:rPr>
              <ns1:t>マジセミ枠</ns1:t>
            </ns1:r>
            <ns1:endParaRPr b="0" i="0" sz="105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050"/>
              <ns1:buFont typeface="Arial"/>
              <ns1:buNone/>
            </ns1:pPr>
            <ns1:r>
              <ns1:rPr b="0" i="0" lang="ja-JP" sz="1050" u="none" cap="none" strike="noStrike">
                <ns1:solidFill>
                  <ns1:schemeClr val="lt1"/>
                </ns1:solidFill>
                <ns1:latin typeface="BIZ UDPGothic"/>
                <ns1:ea typeface="BIZ UDPGothic"/>
                <ns1:cs typeface="BIZ UDPGothic"/>
                <ns1:sym typeface="BIZ UDPGothic"/>
              </ns1:rPr>
              <ns1:t>申込者データ</ns1:t>
            </ns1:r>
            <ns1:endParaRPr b="0" i="0" sz="1050" u="none" cap="none" strike="noStrike">
              <ns1:solidFill>
                <ns1:schemeClr val="lt1"/>
              </ns1:solidFill>
              <ns1:latin typeface="BIZ UDPGothic"/>
              <ns1:ea typeface="BIZ UDPGothic"/>
              <ns1:cs typeface="BIZ UDPGothic"/>
              <ns1:sym typeface="BIZ UDPGothic"/>
            </ns1:endParaRPr>
          </ns1:p>
        </ns0:txBody>
      </ns0:sp>
      <ns0:sp>
        <ns0:nvSpPr>
          <ns0:cNvPr id="546" name="Google Shape;546;p17"/>
          <ns0:cNvSpPr/>
          <ns0:nvPr/>
        </ns0:nvSpPr>
        <ns0:spPr>
          <ns1:xfrm>
            <ns1:off x="6368425" y="3933778"/>
            <ns1:ext cx="1644900" cy="1740900"/>
          </ns1:xfrm>
          <ns1:prstGeom prst="rect">
            <ns1:avLst/>
          </ns1:prstGeom>
          <ns1:solidFill>
            <ns1:srgbClr val="F6D83E"/>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50"/>
              <ns1:buFont typeface="Arial"/>
              <ns1:buNone/>
            </ns1:pPr>
            <ns1:r>
              <ns1:rPr b="0" i="0" lang="ja-JP" sz="1050" u="none" cap="none" strike="noStrike">
                <ns1:solidFill>
                  <ns1:schemeClr val="accent4"/>
                </ns1:solidFill>
                <ns1:latin typeface="BIZ UDPGothic"/>
                <ns1:ea typeface="BIZ UDPGothic"/>
                <ns1:cs typeface="BIZ UDPGothic"/>
                <ns1:sym typeface="BIZ UDPGothic"/>
              </ns1:rPr>
              <ns1:t>Your attendee slots</ns1:t>
            </ns1:r>
            <ns1:endParaRPr b="0" i="0" sz="1400" u="none" cap="none" strike="noStrike">
              <ns1:solidFill>
                <ns1:srgbClr val="000000"/>
              </ns1:solidFill>
              <ns1:latin typeface="Arial"/>
              <ns1:ea typeface="Arial"/>
              <ns1:cs typeface="Arial"/>
              <ns1:sym typeface="Arial"/>
            </ns1:endParaRPr>
          </ns1:p>
          <ns1:p>
            <ns1:pPr indent="0" lvl="0" marL="0" marR="0" rtl="0" algn="ctr">
              <ns1:lnSpc>
                <ns1:spcPct val="100000"/>
              </ns1:lnSpc>
              <ns1:spcBef>
                <ns1:spcPts val="0"/>
              </ns1:spcBef>
              <ns1:spcAft>
                <ns1:spcPts val="0"/>
              </ns1:spcAft>
              <ns1:buClr>
                <ns1:srgbClr val="000000"/>
              </ns1:buClr>
              <ns1:buSzPts val="1050"/>
              <ns1:buFont typeface="Arial"/>
              <ns1:buNone/>
            </ns1:pPr>
            <ns1:r>
              <ns1:rPr b="0" i="0" lang="ja-JP" sz="1050" u="none" cap="none" strike="noStrike">
                <ns1:solidFill>
                  <ns1:schemeClr val="accent4"/>
                </ns1:solidFill>
                <ns1:latin typeface="BIZ UDPGothic"/>
                <ns1:ea typeface="BIZ UDPGothic"/>
                <ns1:cs typeface="BIZ UDPGothic"/>
                <ns1:sym typeface="BIZ UDPGothic"/>
              </ns1:rPr>
              <ns1:t>申込者データ</ns1:t>
            </ns1:r>
            <ns1:endParaRPr b="0" i="0" sz="1050" u="none" cap="none" strike="noStrike">
              <ns1:solidFill>
                <ns1:schemeClr val="accent4"/>
              </ns1:solidFill>
              <ns1:latin typeface="BIZ UDPGothic"/>
              <ns1:ea typeface="BIZ UDPGothic"/>
              <ns1:cs typeface="BIZ UDPGothic"/>
              <ns1:sym typeface="BIZ UDPGothic"/>
            </ns1:endParaRPr>
          </ns1:p>
        </ns0:txBody>
      </ns0:sp>
      <ns0:sp>
        <ns0:nvSpPr>
          <ns0:cNvPr id="547" name="Google Shape;547;p17"/>
          <ns0:cNvSpPr txBox="1"/>
          <ns0:nvPr/>
        </ns0:nvSpPr>
        <ns0:spPr>
          <ns1:xfrm>
            <ns1:off x="6218782" y="1590800"/>
            <ns1:ext cx="1944900" cy="3693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マジセミ管理画面</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548" name="Google Shape;548;p17"/>
          <ns0:cNvSpPr txBox="1"/>
          <ns0:nvPr/>
        </ns0:nvSpPr>
        <ns0:spPr>
          <ns1:xfrm>
            <ns1:off x="8900641" y="6543166"/>
            <ns1:ext cx="2326800" cy="2154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800"/>
              <ns1:buFont typeface="Arial"/>
              <ns1:buNone/>
            </ns1:pPr>
            <ns1:r>
              <ns1:rPr b="0" i="0" lang="ja-JP" sz="800" u="none" cap="none" strike="noStrike">
                <ns1:solidFill>
                  <ns1:schemeClr val="accent4"/>
                </ns1:solidFill>
                <ns1:latin typeface="BIZ UDPGothic"/>
                <ns1:ea typeface="BIZ UDPGothic"/>
                <ns1:cs typeface="BIZ UDPGothic"/>
                <ns1:sym typeface="BIZ UDPGothic"/>
              </ns1:rPr>
              <ns1:t>※お断り対象者・キャンセル待ち申込者は除く</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549" name="Google Shape;549;p17"/>
          <ns0:cNvSpPr/>
          <ns0:nvPr/>
        </ns0:nvSpPr>
        <ns0:spPr>
          <ns1:xfrm>
            <ns1:off x="8303375" y="2885093"/>
            <ns1:ext cx="3393600" cy="3393600"/>
          </ns1:xfrm>
          <ns1:prstGeom prst="ellipse">
            <ns1:avLst/>
          </ns1:prstGeom>
          <ns1:solidFill>
            <ns1:schemeClr val="accent4"/>
          </ns1:solidFill>
          <ns1:ln cap="flat" cmpd="sng" w="127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accent4"/>
              </ns1:solidFill>
              <ns1:latin typeface="Arial"/>
              <ns1:ea typeface="Arial"/>
              <ns1:cs typeface="Arial"/>
              <ns1:sym typeface="Arial"/>
            </ns1:endParaRPr>
          </ns1:p>
        </ns0:txBody>
      </ns0:sp>
      <ns0:sp>
        <ns0:nvSpPr>
          <ns0:cNvPr id="550" name="Google Shape;550;p17"/>
          <ns0:cNvSpPr txBox="1"/>
          <ns0:nvPr/>
        </ns0:nvSpPr>
        <ns0:spPr>
          <ns1:xfrm>
            <ns1:off x="8303375" y="3219673"/>
            <ns1:ext cx="3393600" cy="2817719"/>
          </ns1:xfrm>
          <ns1:prstGeom prst="rect">
            <ns1:avLst/>
          </ns1:prstGeom>
          <ns1:noFill/>
          <ns1:ln>
            <ns1:noFill/>
          </ns1:ln>
        </ns0:spPr>
        <ns0:txBody>
          <ns1:bodyPr anchorCtr="0" anchor="ctr"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1" i="0" lang="ja-JP" sz="1800" u="none" cap="none" strike="noStrike">
                <ns1:solidFill>
                  <ns1:schemeClr val="lt1"/>
                </ns1:solidFill>
                <ns1:latin typeface="BIZ UDPGothic"/>
                <ns1:ea typeface="BIZ UDPGothic"/>
                <ns1:cs typeface="BIZ UDPGothic"/>
                <ns1:sym typeface="BIZ UDPGothic"/>
              </ns1:rPr>
              <ns1:t>貴社集客枠への</ns1:t>
            </ns1:r>
            <ns1:endParaRPr b="1" i="0" sz="18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800"/>
              <ns1:buFont typeface="Arial"/>
              <ns1:buNone/>
            </ns1:pPr>
            <ns1:r>
              <ns1:rPr b="1" i="0" lang="ja-JP" sz="1800" u="none" cap="none" strike="noStrike">
                <ns1:solidFill>
                  <ns1:schemeClr val="lt1"/>
                </ns1:solidFill>
                <ns1:latin typeface="BIZ UDPGothic"/>
                <ns1:ea typeface="BIZ UDPGothic"/>
                <ns1:cs typeface="BIZ UDPGothic"/>
                <ns1:sym typeface="BIZ UDPGothic"/>
              </ns1:rPr>
              <ns1:t>お申し込みは</ns1:t>
            </ns1:r>
            <ns1:endParaRPr b="1" i="0" sz="18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800"/>
              <ns1:buFont typeface="Arial"/>
              <ns1:buNone/>
            </ns1:pPr>
            <ns1:r>
              <ns1:rPr b="1" i="0" lang="ja-JP" sz="2300" u="none" cap="none" strike="noStrike">
                <ns1:solidFill>
                  <ns1:schemeClr val="accent5"/>
                </ns1:solidFill>
                <ns1:latin typeface="BIZ UDPGothic"/>
                <ns1:ea typeface="BIZ UDPGothic"/>
                <ns1:cs typeface="BIZ UDPGothic"/>
                <ns1:sym typeface="BIZ UDPGothic"/>
              </ns1:rPr>
              <ns1:t>何名でも課金対象外！</ns1:t>
            </ns1:r>
            <ns1:endParaRPr b="1" i="0" sz="2300" u="none" cap="none" strike="noStrike">
              <ns1:solidFill>
                <ns1:schemeClr val="accent5"/>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1" i="0" sz="18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42857"/>
              </ns1:lnSpc>
              <ns1:spcBef>
                <ns1:spcPts val="0"/>
              </ns1:spcBef>
              <ns1:spcAft>
                <ns1:spcPts val="0"/>
              </ns1:spcAft>
              <ns1:buClr>
                <ns1:srgbClr val="000000"/>
              </ns1:buClr>
              <ns1:buSzPts val="1400"/>
              <ns1:buFont typeface="Arial"/>
              <ns1:buNone/>
            </ns1:pPr>
            <ns1:r>
              <ns1:rPr b="0" i="0" lang="ja-JP" sz="1400" u="none" cap="none" strike="noStrike">
                <ns1:solidFill>
                  <ns1:schemeClr val="accent5"/>
                </ns1:solidFill>
                <ns1:latin typeface="BIZ UDPGothic"/>
                <ns1:ea typeface="BIZ UDPGothic"/>
                <ns1:cs typeface="BIZ UDPGothic"/>
                <ns1:sym typeface="BIZ UDPGothic"/>
              </ns1:rPr>
              <ns1:t>貴社がすでにお持ちの</ns1:t>
            </ns1:r>
            <ns1:endParaRPr b="0" i="0" sz="1400" u="none" cap="none" strike="noStrike">
              <ns1:solidFill>
                <ns1:schemeClr val="accent5"/>
              </ns1:solidFill>
              <ns1:latin typeface="BIZ UDPGothic"/>
              <ns1:ea typeface="BIZ UDPGothic"/>
              <ns1:cs typeface="BIZ UDPGothic"/>
              <ns1:sym typeface="BIZ UDPGothic"/>
            </ns1:endParaRPr>
          </ns1:p>
          <ns1:p>
            <ns1:pPr indent="0" lvl="0" marL="0" marR="0" rtl="0" algn="ctr">
              <ns1:lnSpc>
                <ns1:spcPct val="142857"/>
              </ns1:lnSpc>
              <ns1:spcBef>
                <ns1:spcPts val="0"/>
              </ns1:spcBef>
              <ns1:spcAft>
                <ns1:spcPts val="0"/>
              </ns1:spcAft>
              <ns1:buClr>
                <ns1:srgbClr val="000000"/>
              </ns1:buClr>
              <ns1:buSzPts val="1400"/>
              <ns1:buFont typeface="Arial"/>
              <ns1:buNone/>
            </ns1:pPr>
            <ns1:r>
              <ns1:rPr b="0" i="0" lang="ja-JP" sz="1400" u="none" cap="none" strike="noStrike">
                <ns1:solidFill>
                  <ns1:schemeClr val="accent5"/>
                </ns1:solidFill>
                <ns1:latin typeface="BIZ UDPGothic"/>
                <ns1:ea typeface="BIZ UDPGothic"/>
                <ns1:cs typeface="BIZ UDPGothic"/>
                <ns1:sym typeface="BIZ UDPGothic"/>
              </ns1:rPr>
              <ns1:t>ハウスリストのナーチャリング、</ns1:t>
            </ns1:r>
            <ns1:endParaRPr b="0" i="0" sz="1400" u="none" cap="none" strike="noStrike">
              <ns1:solidFill>
                <ns1:schemeClr val="accent5"/>
              </ns1:solidFill>
              <ns1:latin typeface="BIZ UDPGothic"/>
              <ns1:ea typeface="BIZ UDPGothic"/>
              <ns1:cs typeface="BIZ UDPGothic"/>
              <ns1:sym typeface="BIZ UDPGothic"/>
            </ns1:endParaRPr>
          </ns1:p>
          <ns1:p>
            <ns1:pPr indent="0" lvl="0" marL="0" marR="0" rtl="0" algn="ctr">
              <ns1:lnSpc>
                <ns1:spcPct val="142857"/>
              </ns1:lnSpc>
              <ns1:spcBef>
                <ns1:spcPts val="0"/>
              </ns1:spcBef>
              <ns1:spcAft>
                <ns1:spcPts val="0"/>
              </ns1:spcAft>
              <ns1:buClr>
                <ns1:srgbClr val="000000"/>
              </ns1:buClr>
              <ns1:buSzPts val="1400"/>
              <ns1:buFont typeface="Arial"/>
              <ns1:buNone/>
            </ns1:pPr>
            <ns1:r>
              <ns1:rPr b="0" i="0" lang="ja-JP" sz="1400" u="none" cap="none" strike="noStrike">
                <ns1:solidFill>
                  <ns1:schemeClr val="accent5"/>
                </ns1:solidFill>
                <ns1:latin typeface="BIZ UDPGothic"/>
                <ns1:ea typeface="BIZ UDPGothic"/>
                <ns1:cs typeface="BIZ UDPGothic"/>
                <ns1:sym typeface="BIZ UDPGothic"/>
              </ns1:rPr>
              <ns1:t>休眠顧客の掘り起こし、</ns1:t>
            </ns1:r>
            <ns1:endParaRPr b="0" i="0" sz="1400" u="none" cap="none" strike="noStrike">
              <ns1:solidFill>
                <ns1:schemeClr val="accent5"/>
              </ns1:solidFill>
              <ns1:latin typeface="BIZ UDPGothic"/>
              <ns1:ea typeface="BIZ UDPGothic"/>
              <ns1:cs typeface="BIZ UDPGothic"/>
              <ns1:sym typeface="BIZ UDPGothic"/>
            </ns1:endParaRPr>
          </ns1:p>
          <ns1:p>
            <ns1:pPr indent="0" lvl="0" marL="0" marR="0" rtl="0" algn="ctr">
              <ns1:lnSpc>
                <ns1:spcPct val="142857"/>
              </ns1:lnSpc>
              <ns1:spcBef>
                <ns1:spcPts val="0"/>
              </ns1:spcBef>
              <ns1:spcAft>
                <ns1:spcPts val="0"/>
              </ns1:spcAft>
              <ns1:buClr>
                <ns1:srgbClr val="000000"/>
              </ns1:buClr>
              <ns1:buSzPts val="1400"/>
              <ns1:buFont typeface="Arial"/>
              <ns1:buNone/>
            </ns1:pPr>
            <ns1:r>
              <ns1:rPr b="0" i="0" lang="ja-JP" sz="1400" u="none" cap="none" strike="noStrike">
                <ns1:solidFill>
                  <ns1:schemeClr val="accent5"/>
                </ns1:solidFill>
                <ns1:latin typeface="BIZ UDPGothic"/>
                <ns1:ea typeface="BIZ UDPGothic"/>
                <ns1:cs typeface="BIZ UDPGothic"/>
                <ns1:sym typeface="BIZ UDPGothic"/>
              </ns1:rPr>
              <ns1:t>HP等での新規</ns1:t>
            </ns1:r>
            <ns1:r>
              <ns1:rPr b="0" i="0" lang="ja-JP" sz="1400" u="none" cap="none" strike="noStrike">
                <ns1:solidFill>
                  <ns1:schemeClr val="lt1"/>
                </ns1:solidFill>
                <ns1:latin typeface="BIZ UDPGothic"/>
                <ns1:ea typeface="BIZ UDPGothic"/>
                <ns1:cs typeface="BIZ UDPGothic"/>
                <ns1:sym typeface="BIZ UDPGothic"/>
              </ns1:rPr>
              <ns1:t>リード獲得に</ns1:t>
            </ns1:r>
            <ns1:endParaRPr b="0" i="0" sz="14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42857"/>
              </ns1:lnSpc>
              <ns1:spcBef>
                <ns1:spcPts val="0"/>
              </ns1:spcBef>
              <ns1:spcAft>
                <ns1:spcPts val="0"/>
              </ns1:spcAft>
              <ns1:buClr>
                <ns1:srgbClr val="000000"/>
              </ns1:buClr>
              <ns1:buSzPts val="14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ぜひご活用ください！</ns1:t>
            </ns1:r>
            <ns1:endParaRPr b="1" i="0" sz="1800" u="none" cap="none" strike="noStrike">
              <ns1:solidFill>
                <ns1:schemeClr val="lt1"/>
              </ns1:solidFill>
              <ns1:latin typeface="BIZ UDPGothic"/>
              <ns1:ea typeface="BIZ UDPGothic"/>
              <ns1:cs typeface="BIZ UDPGothic"/>
              <ns1:sym typeface="BIZ UDPGothic"/>
            </ns1:endParaRPr>
          </ns1:p>
        </ns0:txBody>
      </ns0:sp>
      <ns0:cxnSp>
        <ns0:nvCxnSpPr>
          <ns0:cNvPr id="551" name="Google Shape;551;p17"/>
          <ns0:cNvCxnSpPr/>
          <ns0:nvPr/>
        </ns0:nvCxnSpPr>
        <ns0:spPr>
          <ns1:xfrm>
            <ns1:off x="8574096" y="4305580"/>
            <ns1:ext cx="2728500" cy="0"/>
          </ns1:xfrm>
          <ns1:prstGeom prst="straightConnector1">
            <ns1:avLst/>
          </ns1:prstGeom>
          <ns1:noFill/>
          <ns1:ln cap="flat" cmpd="sng" w="12700">
            <ns1:solidFill>
              <ns1:schemeClr val="lt1"/>
            </ns1:solidFill>
            <ns1:prstDash val="dash"/>
            <ns1:miter lim="800000"/>
            <ns1:headEnd len="sm" w="sm" type="none"/>
            <ns1:tailEnd len="sm" w="sm" type="none"/>
          </ns1:ln>
        </ns0:spPr>
      </ns0:cxnSp>
      <ns0:cxnSp>
        <ns0:nvCxnSpPr>
          <ns0:cNvPr id="552" name="Google Shape;552;p17"/>
          <ns0:cNvCxnSpPr/>
          <ns0:nvPr/>
        </ns0:nvCxnSpPr>
        <ns0:spPr>
          <ns1:xfrm>
            <ns1:off x="7691825" y="4850768"/>
            <ns1:ext cx="1110900" cy="113400"/>
          </ns1:xfrm>
          <ns1:prstGeom prst="straightConnector1">
            <ns1:avLst/>
          </ns1:prstGeom>
          <ns1:noFill/>
          <ns1:ln cap="flat" cmpd="sng" w="38100">
            <ns1:solidFill>
              <ns1:schemeClr val="accent4"/>
            </ns1:solidFill>
            <ns1:prstDash val="solid"/>
            <ns1:miter lim="800000"/>
            <ns1:headEnd len="sm" w="sm" type="none"/>
            <ns1:tailEnd len="sm" w="sm" type="none"/>
          </ns1:ln>
        </ns0:spPr>
      </ns0:cxnSp>
      <ns0:sp>
        <ns0:nvSpPr>
          <ns0:cNvPr id="553" name="Google Shape;553;p17"/>
          <ns0:cNvSpPr/>
          <ns0:nvPr/>
        </ns0:nvSpPr>
        <ns0:spPr>
          <ns1:xfrm>
            <ns1:off x="907926" y="3647944"/>
            <ns1:ext cx="635100" cy="529500"/>
          </ns1:xfrm>
          <ns1:prstGeom prst="rightArrow">
            <ns1:avLst>
              <ns1:gd fmla="val 50000" name="adj1"/>
              <ns1:gd fmla="val 50000" name="adj2"/>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554" name="Google Shape;554;p17"/>
          <ns0:cNvSpPr/>
          <ns0:nvPr/>
        </ns0:nvSpPr>
        <ns0:spPr>
          <ns1:xfrm>
            <ns1:off x="495028" y="2889369"/>
            <ns1:ext cx="657000" cy="2046600"/>
          </ns1:xfrm>
          <ns1:prstGeom prst="rect">
            <ns1:avLst/>
          </ns1:prstGeom>
          <ns1:solidFill>
            <ns1:schemeClr val="lt1"/>
          </ns1:solidFill>
          <ns1:ln cap="flat" cmpd="sng" w="28575">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0" i="0" lang="ja-JP" sz="1600" u="none" cap="none" strike="noStrike">
                <ns1:solidFill>
                  <ns1:schemeClr val="accent4"/>
                </ns1:solidFill>
                <ns1:latin typeface="BIZ UDPGothic"/>
                <ns1:ea typeface="BIZ UDPGothic"/>
                <ns1:cs typeface="BIZ UDPGothic"/>
                <ns1:sym typeface="BIZ UDPGothic"/>
              </ns1:rPr>
              <ns1:t>企画FIX</ns1:t>
            </ns1:r>
            <ns1:endParaRPr b="0" i="0" sz="1600" u="none" cap="none" strike="noStrike">
              <ns1:solidFill>
                <ns1:schemeClr val="accent4"/>
              </ns1:solidFill>
              <ns1:latin typeface="BIZ UDPGothic"/>
              <ns1:ea typeface="BIZ UDPGothic"/>
              <ns1:cs typeface="BIZ UDPGothic"/>
              <ns1:sym typeface="BIZ UDPGothic"/>
            </ns1:endParaRPr>
          </ns1:p>
        </ns0:txBody>
      </ns0:sp>
      <ns0:sp>
        <ns0:nvSpPr>
          <ns0:cNvPr id="555" name="Google Shape;555;p17"/>
          <ns0:cNvSpPr/>
          <ns0:nvPr/>
        </ns0:nvSpPr>
        <ns0:spPr>
          <ns1:xfrm>
            <ns1:off x="9073380" y="2459600"/>
            <ns1:ext cx="1863300" cy="510300"/>
          </ns1:xfrm>
          <ns1:prstGeom prst="rect">
            <ns1:avLst/>
          </ns1:prstGeom>
          <ns1:solidFill>
            <ns1:schemeClr val="lt1"/>
          </ns1:solidFill>
          <ns1:ln cap="flat" cmpd="sng" w="127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参加用URL配信</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556" name="Google Shape;556;p17"/>
          <ns0:cNvSpPr/>
          <ns0:nvPr/>
        </ns0:nvSpPr>
        <ns0:spPr>
          <ns1:xfrm>
            <ns1:off x="9073380" y="1633641"/>
            <ns1:ext cx="1863300" cy="773700"/>
          </ns1:xfrm>
          <ns1:prstGeom prst="rect">
            <ns1:avLst/>
          </ns1:prstGeom>
          <ns1:noFill/>
          <ns1:ln cap="flat" cmpd="sng" w="127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1週間前＆前日リマインド配信</ns1:t>
            </ns1:r>
            <ns1:endParaRPr b="0" i="0" sz="1400" u="none" cap="none" strike="noStrike">
              <ns1:solidFill>
                <ns1:srgbClr val="000000"/>
              </ns1:solidFill>
              <ns1:latin typeface="BIZ UDPGothic"/>
              <ns1:ea typeface="BIZ UDPGothic"/>
              <ns1:cs typeface="BIZ UDPGothic"/>
              <ns1:sym typeface="BIZ UDPGothic"/>
            </ns1:endParaRPr>
          </ns1:p>
        </ns0:txBody>
      </ns0:sp>
      <ns0:grpSp>
        <ns0:nvGrpSpPr>
          <ns0:cNvPr id="557" name="Google Shape;557;p17"/>
          <ns0:cNvGrpSpPr/>
          <ns0:nvPr/>
        </ns0:nvGrpSpPr>
        <ns0:grpSpPr>
          <ns1:xfrm rot="1382724">
            <ns1:off x="10928551" y="1974832"/>
            <ns1:ext cx="482728" cy="578233"/>
            <ns1:chOff x="5943600" y="6791161"/>
            <ns1:chExt cx="1056873" cy="1265969"/>
          </ns1:xfrm>
        </ns0:grpSpPr>
        <ns0:sp>
          <ns0:nvSpPr>
            <ns0:cNvPr id="558" name="Google Shape;558;p17"/>
            <ns0:cNvSpPr/>
            <ns0:nvPr/>
          </ns0:nvSpPr>
          <ns0:spPr>
            <ns1:xfrm>
              <ns1:off x="5943600" y="7315200"/>
              <ns1:ext cx="1049798" cy="741930"/>
            </ns1:xfrm>
            <ns1:prstGeom prst="rect">
              <ns1:avLst/>
            </ns1:prstGeom>
            <ns1:solidFill>
              <ns1:schemeClr val="lt1"/>
            </ns1:solidFill>
            <ns1:ln cap="flat" cmpd="sng" w="12700">
              <ns1:solidFill>
                <ns1:schemeClr val="accent4"/>
              </ns1:solidFill>
              <ns1:prstDash val="solid"/>
              <ns1:miter lim="800000"/>
              <ns1:headEnd len="sm" w="sm" type="none"/>
              <ns1:tailEnd len="sm" w="sm" type="none"/>
            </ns1:ln>
            <ns1:effectLst>
              <ns1:outerShdw blurRad="139700" sx="102000" rotWithShape="0" algn="tr" dir="8100000" dist="38100" sy="102000">
                <ns1:srgbClr val="000000">
                  <ns1:alpha val="2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t/>
              </ns1:r>
              <ns1:endParaRPr b="0" i="0" sz="2400" u="none" cap="none" strike="noStrike">
                <ns1:solidFill>
                  <ns1:schemeClr val="lt1"/>
                </ns1:solidFill>
                <ns1:latin typeface="Arial"/>
                <ns1:ea typeface="Arial"/>
                <ns1:cs typeface="Arial"/>
                <ns1:sym typeface="Arial"/>
              </ns1:endParaRPr>
            </ns1:p>
          </ns0:txBody>
        </ns0:sp>
        <ns0:sp>
          <ns0:nvSpPr>
            <ns0:cNvPr id="559" name="Google Shape;559;p17"/>
            <ns0:cNvSpPr/>
            <ns0:nvPr/>
          </ns0:nvSpPr>
          <ns0:spPr>
            <ns1:xfrm rot="-2700000">
              <ns1:off x="6098378" y="6945936"/>
              <ns1:ext cx="747320" cy="747320"/>
            </ns1:xfrm>
            <ns1:prstGeom prst="rtTriangle">
              <ns1:avLst/>
            </ns1:prstGeom>
            <ns1:solidFill>
              <ns1:schemeClr val="lt1"/>
            </ns1:solidFill>
            <ns1:ln cap="flat" cmpd="sng" w="12700">
              <ns1:solidFill>
                <ns1:schemeClr val="accent4"/>
              </ns1:solidFill>
              <ns1:prstDash val="solid"/>
              <ns1:miter lim="800000"/>
              <ns1:headEnd len="sm" w="sm" type="none"/>
              <ns1:tailEnd len="sm" w="sm" type="none"/>
            </ns1:ln>
            <ns1:effectLst>
              <ns1:outerShdw blurRad="139700" sx="102000" rotWithShape="0" algn="tr" dir="8100000" dist="38100" sy="102000">
                <ns1:srgbClr val="000000">
                  <ns1:alpha val="2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t/>
              </ns1:r>
              <ns1:endParaRPr b="0" i="0" sz="2400" u="none" cap="none" strike="noStrike">
                <ns1:solidFill>
                  <ns1:schemeClr val="lt1"/>
                </ns1:solidFill>
                <ns1:latin typeface="Arial"/>
                <ns1:ea typeface="Arial"/>
                <ns1:cs typeface="Arial"/>
                <ns1:sym typeface="Arial"/>
              </ns1:endParaRPr>
            </ns1:p>
          </ns0:txBody>
        </ns0:sp>
      </ns0:grpSp>
      <ns0:sp>
        <ns0:nvSpPr>
          <ns0:cNvPr id="560" name="Google Shape;560;p17"/>
          <ns0:cNvSpPr/>
          <ns0:nvPr/>
        </ns0:nvSpPr>
        <ns0:spPr>
          <ns1:xfrm>
            <ns1:off x="8822307" y="6082055"/>
            <ns1:ext cx="2389200" cy="461100"/>
          </ns1:xfrm>
          <ns1:prstGeom prst="rect">
            <ns1:avLst/>
          </ns1:prstGeom>
          <ns1:solidFill>
            <ns1:schemeClr val="lt1"/>
          </ns1:solidFill>
          <ns1:ln cap="flat" cmpd="sng" w="127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貴社へ全リード納品</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561" name="Google Shape;561;p17"/>
          <ns0:cNvSpPr/>
          <ns0:nvPr/>
        </ns0:nvSpPr>
        <ns0:spPr>
          <ns1:xfrm>
            <ns1:off x="1543026" y="4039618"/>
            <ns1:ext cx="1815000" cy="1796100"/>
          </ns1:xfrm>
          <ns1:prstGeom prst="rect">
            <ns1:avLst/>
          </ns1:prstGeom>
          <ns1:noFill/>
          <ns1:ln cap="flat" cmpd="sng" w="28575">
            <ns1:solidFill>
              <ns1:schemeClr val="accent2"/>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cxnSp>
        <ns0:nvCxnSpPr>
          <ns0:cNvPr id="562" name="Google Shape;562;p17"/>
          <ns0:cNvCxnSpPr>
            <ns1:stCxn id="531" idx="2"/>
          </ns0:cNvCxnSpPr>
          <ns0:nvPr/>
        </ns0:nvCxnSpPr>
        <ns0:spPr>
          <ns1:xfrm>
            <ns1:off x="2453017" y="3846884"/>
            <ns1:ext cx="230700" cy="375600"/>
          </ns1:xfrm>
          <ns1:prstGeom prst="straightConnector1">
            <ns1:avLst/>
          </ns1:prstGeom>
          <ns1:noFill/>
          <ns1:ln cap="flat" cmpd="sng" w="28575">
            <ns1:solidFill>
              <ns1:schemeClr val="accent2"/>
            </ns1:solidFill>
            <ns1:prstDash val="solid"/>
            <ns1:round/>
            <ns1:headEnd len="sm" w="sm" type="none"/>
            <ns1:tailEnd len="med" w="med" type="oval"/>
          </ns1:ln>
        </ns0:spPr>
      </ns0:cxnSp>
      <ns0:sp>
        <ns0:nvSpPr>
          <ns0:cNvPr id="563" name="Google Shape;563;p17"/>
          <ns0:cNvSpPr txBox="1"/>
          <ns0:nvPr/>
        </ns0:nvSpPr>
        <ns0:spPr>
          <ns1:xfrm>
            <ns1:off x="2740560" y="6063371"/>
            <ns1:ext cx="3178200" cy="4617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2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マジセミ集客枠のミラーサイトで、</ns1:t>
            </ns1:r>
            <ns1:endParaRPr b="0" i="0" sz="1400" u="none" cap="none" strike="noStrike">
              <ns1:solidFill>
                <ns1:srgbClr val="000000"/>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2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貴社専用の集客サイトURLを作成致します。</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564" name="Google Shape;564;p17"/>
          <ns0:cNvSpPr txBox="1"/>
          <ns0:nvPr/>
        </ns0:nvSpPr>
        <ns0:spPr>
          <ns1:xfrm>
            <ns1:off x="3977589" y="1595020"/>
            <ns1:ext cx="1815000" cy="369291"/>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Attracting attendees</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565" name="Google Shape;565;p17"/>
          <ns0:cNvSpPr/>
          <ns0:nvPr/>
        </ns0:nvSpPr>
        <ns0:spPr>
          <ns1:xfrm>
            <ns1:off x="5181012" y="1018525"/>
            <ns1:ext cx="3654039" cy="383246"/>
          </ns1:xfrm>
          <ns1:prstGeom prst="rect">
            <ns1:avLst/>
          </ns1:prstGeom>
          <ns1:solidFill>
            <ns1:schemeClr val="accent5"/>
          </ns1:solidFill>
          <ns1:ln>
            <ns1:noFill/>
          </ns1:ln>
        </ns0:spPr>
        <ns0:txBody>
          <ns1:bodyPr anchorCtr="0" anchor="b"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50"/>
              <ns1:buFont typeface="Arial"/>
              <ns1:buNone/>
            </ns1:pPr>
            <ns1:r>
              <ns1:t/>
            </ns1:r>
            <ns1:endParaRPr b="0" i="0" sz="1050" u="none" cap="none" strike="noStrike">
              <ns1:solidFill>
                <ns1:schemeClr val="lt1"/>
              </ns1:solidFill>
              <ns1:latin typeface="BIZ UDPGothic"/>
              <ns1:ea typeface="BIZ UDPGothic"/>
              <ns1:cs typeface="BIZ UDPGothic"/>
              <ns1:sym typeface="BIZ UDPGothic"/>
            </ns1:endParaRPr>
          </ns1:p>
        </ns0:txBody>
      </ns0:sp>
      <ns0:sp>
        <ns0:nvSpPr>
          <ns0:cNvPr id="566" name="Google Shape;566;p17"/>
          <ns0:cNvSpPr/>
          <ns0:nvPr/>
        </ns0:nvSpPr>
        <ns0:spPr>
          <ns1:xfrm>
            <ns1:off x="2590727" y="1006095"/>
            <ns1:ext cx="2086993" cy="407960"/>
          </ns1:xfrm>
          <ns1:prstGeom prst="rect">
            <ns1:avLst/>
          </ns1:prstGeom>
          <ns1:solidFill>
            <ns1:schemeClr val="accent4"/>
          </ns1:solidFill>
          <ns1:ln>
            <ns1:noFill/>
          </ns1:ln>
        </ns0:spPr>
        <ns0:txBody>
          <ns1:bodyPr anchorCtr="0" anchor="b"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50"/>
              <ns1:buFont typeface="Arial"/>
              <ns1:buNone/>
            </ns1:pPr>
            <ns1:r>
              <ns1:t/>
            </ns1:r>
            <ns1:endParaRPr b="0" i="0" sz="1050" u="none" cap="none" strike="noStrike">
              <ns1:solidFill>
                <ns1:schemeClr val="lt1"/>
              </ns1:solidFill>
              <ns1:latin typeface="BIZ UDPGothic"/>
              <ns1:ea typeface="BIZ UDPGothic"/>
              <ns1:cs typeface="BIZ UDPGothic"/>
              <ns1:sym typeface="BIZ UDPGothic"/>
            </ns1:endParaRPr>
          </ns1:p>
        </ns0:txBody>
      </ns0:sp>
      <ns0:sp>
        <ns0:nvSpPr>
          <ns0:cNvPr id="567" name="Google Shape;567;p17"/>
          <ns0:cNvSpPr txBox="1"/>
          <ns0:nvPr/>
        </ns0:nvSpPr>
        <ns0:spPr>
          <ns1:xfrm>
            <ns1:off x="344450" y="874433"/>
            <ns1:ext cx="11412600" cy="493800"/>
          </ns1:xfrm>
          <ns1:prstGeom prst="rect">
            <ns1:avLst/>
          </ns1:prstGeom>
          <ns1:noFill/>
          <ns1:ln>
            <ns1:noFill/>
          </ns1:ln>
        </ns0:spPr>
        <ns0:txBody>
          <ns1:bodyPr anchorCtr="0" anchor="t" bIns="45700" lIns="91425" spcFirstLastPara="1" rIns="91425" wrap="square" tIns="108000">
            <ns1:spAutoFit/>
          </ns1:bodyPr>
          <ns1:lstStyle/>
          <ns1:p>
            <ns1:pPr indent="0" lvl="0" marL="0" marR="0" rtl="0" algn="l">
              <ns1:lnSpc>
                <ns1:spcPct val="136363"/>
              </ns1:lnSpc>
              <ns1:spcBef>
                <ns1:spcPts val="0"/>
              </ns1:spcBef>
              <ns1:spcAft>
                <ns1:spcPts val="0"/>
              </ns1:spcAft>
              <ns1:buClr>
                <ns1:srgbClr val="000000"/>
              </ns1:buClr>
              <ns1:buSzPts val="3600"/>
              <ns1:buFont typeface="Arial"/>
              <ns1:buNone/>
            </ns1:pPr>
            <ns1:r>
              <ns1:rPr b="0" i="0" lang="ja-JP" sz="2000" u="none" cap="none" strike="noStrike">
                <ns1:solidFill>
                  <ns1:schemeClr val="accent4"/>
                </ns1:solidFill>
                <ns1:latin typeface="BIZ UDPGothic"/>
                <ns1:ea typeface="BIZ UDPGothic"/>
                <ns1:cs typeface="BIZ UDPGothic"/>
                <ns1:sym typeface="BIZ UDPGothic"/>
              </ns1:rPr>
              <ns1:t>１回のウェビナーで</ns1:t>
            </ns1:r>
            <ns1:r>
              <ns1:rPr b="1" i="0" lang="ja-JP" sz="2200" u="none" cap="none" strike="noStrike">
                <ns1:solidFill>
                  <ns1:schemeClr val="lt1"/>
                </ns1:solidFill>
                <ns1:latin typeface="BIZ UDPGothic"/>
                <ns1:ea typeface="BIZ UDPGothic"/>
                <ns1:cs typeface="BIZ UDPGothic"/>
                <ns1:sym typeface="BIZ UDPGothic"/>
              </ns1:rPr>
              <ns1:t>  新規リード獲得</ns1:t>
            </ns1:r>
            <ns1:r>
              <ns1:rPr b="0" i="0" lang="ja-JP" sz="2000" u="none" cap="none" strike="noStrike">
                <ns1:solidFill>
                  <ns1:schemeClr val="accent4"/>
                </ns1:solidFill>
                <ns1:latin typeface="BIZ UDPGothic"/>
                <ns1:ea typeface="BIZ UDPGothic"/>
                <ns1:cs typeface="BIZ UDPGothic"/>
                <ns1:sym typeface="BIZ UDPGothic"/>
              </ns1:rPr>
              <ns1:t>  と、  既存</ns1:t>
            </ns1:r>
            <ns1:r>
              <ns1:rPr b="1" i="0" lang="ja-JP" sz="2200" u="none" cap="none" strike="noStrike">
                <ns1:solidFill>
                  <ns1:schemeClr val="accent4"/>
                </ns1:solidFill>
                <ns1:latin typeface="BIZ UDPGothic"/>
                <ns1:ea typeface="BIZ UDPGothic"/>
                <ns1:cs typeface="BIZ UDPGothic"/>
                <ns1:sym typeface="BIZ UDPGothic"/>
              </ns1:rPr>
              <ns1:t>リードのナーチャ</ns1:t>
            </ns1:r>
            <ns1:r>
              <ns1:rPr b="0" i="0" lang="ja-JP" sz="2200" u="none" cap="none" strike="noStrike">
                <ns1:solidFill>
                  <ns1:schemeClr val="accent4"/>
                </ns1:solidFill>
                <ns1:latin typeface="BIZ UDPGothic"/>
                <ns1:ea typeface="BIZ UDPGothic"/>
                <ns1:cs typeface="BIZ UDPGothic"/>
                <ns1:sym typeface="BIZ UDPGothic"/>
              </ns1:rPr>
              <ns1:t>リング  を同時</ns1:t>
            </ns1:r>
            <ns1:r>
              <ns1:rPr b="0" i="0" lang="ja-JP" sz="2000" u="none" cap="none" strike="noStrike">
                <ns1:solidFill>
                  <ns1:schemeClr val="accent4"/>
                </ns1:solidFill>
                <ns1:latin typeface="BIZ UDPGothic"/>
                <ns1:ea typeface="BIZ UDPGothic"/>
                <ns1:cs typeface="BIZ UDPGothic"/>
                <ns1:sym typeface="BIZ UDPGothic"/>
              </ns1:rPr>
              <ns1:t>に行うことが可能</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568" name="Google Shape;568;p17"/>
          <ns0:cNvSpPr txBox="1"/>
          <ns0:nvPr/>
        </ns0:nvSpPr>
        <ns0:spPr>
          <ns1:xfrm>
            <ns1:off x="221196" y="101835"/>
            <ns1:ext cx="6230404" cy="586088"/>
          </ns1:xfrm>
          <ns1:prstGeom prst="rect">
            <ns1:avLst/>
          </ns1:prstGeom>
          <ns1:noFill/>
          <ns1:ln>
            <ns1:noFill/>
          </ns1:ln>
        </ns0:spPr>
        <ns0:txBody>
          <ns1:bodyPr anchorCtr="0" anchor="ctr"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2800" u="none" cap="none" strike="noStrike">
                <ns1:solidFill>
                  <ns1:schemeClr val="accent4"/>
                </ns1:solidFill>
                <ns1:latin typeface="BIZ UDPGothic"/>
                <ns1:ea typeface="BIZ UDPGothic"/>
                <ns1:cs typeface="BIZ UDPGothic"/>
                <ns1:sym typeface="BIZ UDPGothic"/>
              </ns1:rPr>
              <ns1:t>Reasons to use Majisemi</ns1:t>
            </ns1:r>
            <ns1:endParaRPr b="0" i="0" sz="1400" u="none" cap="none" strike="noStrike">
              <ns1:solidFill>
                <ns1:srgbClr val="000000"/>
              </ns1:solidFill>
              <ns1:latin typeface="Arial"/>
              <ns1:ea typeface="Arial"/>
              <ns1:cs typeface="Arial"/>
              <ns1:sym typeface="Arial"/>
            </ns1:endParaRPr>
          </ns1:p>
        </ns0:txBody>
      </ns0:sp>
      <ns0:sp>
        <ns0:nvSpPr>
          <ns0:cNvPr id="569" name="Google Shape;569;p17"/>
          <ns0:cNvSpPr/>
          <ns0:nvPr/>
        </ns0:nvSpPr>
        <ns0:spPr>
          <ns1:xfrm>
            <ns1:off x="12028601" y="-536"/>
            <ns1:ext cx="163399" cy="800325"/>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cxnSp>
        <ns0:nvCxnSpPr>
          <ns0:cNvPr id="570" name="Google Shape;570;p17"/>
          <ns0:cNvCxnSpPr/>
          <ns0:nvPr/>
        </ns0:nvCxnSpPr>
        <ns0:spPr>
          <ns1:xfrm>
            <ns1:off x="6350" y="799793"/>
            <ns1:ext cx="1218565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571" name="Google Shape;571;p17"/>
          <ns0:cNvSpPr txBox="1"/>
          <ns0:nvPr/>
        </ns0:nvSpPr>
        <ns0:spPr>
          <ns1:xfrm>
            <ns1:off x="10428204" y="170738"/>
            <ns1:ext cx="1542600" cy="4719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5555"/>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Webinar</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0" marR="0" rtl="0" algn="r">
              <ns1:lnSpc>
                <ns1:spcPct val="105555"/>
              </ns1:lnSpc>
              <ns1:spcBef>
                <ns1:spcPts val="0"/>
              </ns1:spcBef>
              <ns1:spcAft>
                <ns1:spcPts val="0"/>
              </ns1:spcAft>
              <ns1:buClr>
                <ns1:srgbClr val="000000"/>
              </ns1:buClr>
              <ns1:buSzPts val="1800"/>
              <ns1:buFont typeface="Arial"/>
              <ns1:buNone/>
            </ns1:pPr>
            <ns1:r>
              <ns1:rPr b="0" i="0" lang="ja-JP" sz="1200" u="none" cap="none" strike="noStrike">
                <ns1:solidFill>
                  <ns1:srgbClr val="163F9B"/>
                </ns1:solidFill>
                <ns1:latin typeface="BIZ UDPGothic"/>
                <ns1:ea typeface="BIZ UDPGothic"/>
                <ns1:cs typeface="BIZ UDPGothic"/>
                <ns1:sym typeface="BIZ UDPGothic"/>
              </ns1:rPr>
              <ns1:t>as a Service</ns1:t>
            </ns1:r>
            <ns1:endParaRPr b="0" i="0" sz="1200" u="none" cap="none" strike="noStrike">
              <ns1:solidFill>
                <ns1:srgbClr val="163F9B"/>
              </ns1:solidFill>
              <ns1:latin typeface="BIZ UDPGothic"/>
              <ns1:ea typeface="BIZ UDPGothic"/>
              <ns1:cs typeface="BIZ UDPGothic"/>
              <ns1:sym typeface="BIZ UDPGothic"/>
            </ns1:endParaRPr>
          </ns1:p>
        </ns0:txBody>
      </ns0:sp>
      <ns0:sp>
        <ns0:nvSpPr>
          <ns0:cNvPr id="572" name="Google Shape;572;p17"/>
          <ns0:cNvSpPr txBox="1"/>
          <ns0:nvPr/>
        </ns0:nvSpPr>
        <ns0:spPr>
          <ns1:xfrm>
            <ns1:off x="10407113" y="6452965"/>
            <ns1:ext cx="1464589"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573" name="Google Shape;573;p17"/>
          <ns0:cNvSpPr txBox="1"/>
          <ns0:nvPr>
            <ns0:ph idx="12" type="sldNum"/>
          </ns0:nvPr>
        </ns0:nvSpPr>
        <ns0:spPr>
          <ns1:xfrm>
            <ns1:off x="11810447" y="6452966"/>
            <ns1:ext cx="331278"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18.xml><?xml version="1.0" encoding="utf-8"?>
<ns0:sld xmlns:ns0="http://schemas.openxmlformats.org/presentationml/2006/main" xmlns:ns1="http://schemas.openxmlformats.org/drawingml/2006/main">
  <ns0:cSld>
    <ns0:spTree>
      <ns0:nvGrpSpPr>
        <ns0:cNvPr id="578" name="Shape 578"/>
        <ns0:cNvGrpSpPr/>
        <ns0:nvPr/>
      </ns0:nvGrpSpPr>
      <ns0:grpSpPr>
        <ns1:xfrm>
          <ns1:off x="0" y="0"/>
          <ns1:ext cx="0" cy="0"/>
          <ns1:chOff x="0" y="0"/>
          <ns1:chExt cx="0" cy="0"/>
        </ns1:xfrm>
      </ns0:grpSpPr>
      <ns0:sp>
        <ns0:nvSpPr>
          <ns0:cNvPr id="579" name="Google Shape;579;p18"/>
          <ns0:cNvSpPr txBox="1"/>
          <ns0:nvPr/>
        </ns0:nvSpPr>
        <ns0:spPr>
          <ns1:xfrm>
            <ns1:off x="1376043" y="2647691"/>
            <ns1:ext cx="10619312" cy="901051"/>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l">
              <ns1:lnSpc>
                <ns1:spcPct val="200000"/>
              </ns1:lnSpc>
              <ns1:spcBef>
                <ns1:spcPts val="0"/>
              </ns1:spcBef>
              <ns1:spcAft>
                <ns1:spcPts val="0"/>
              </ns1:spcAft>
              <ns1:buClr>
                <ns1:schemeClr val="accent4"/>
              </ns1:buClr>
              <ns1:buSzPts val="1600"/>
              <ns1:buFont typeface="Arial"/>
              <ns1:buNone/>
            </ns1:pPr>
            <ns1:r>
              <ns1:rPr b="1" i="0" lang="ja-JP" sz="3200" u="none" cap="none" strike="noStrike">
                <ns1:solidFill>
                  <ns1:schemeClr val="accent4"/>
                </ns1:solidFill>
                <ns1:latin typeface="BIZ UDPGothic"/>
                <ns1:ea typeface="BIZ UDPGothic"/>
                <ns1:cs typeface="BIZ UDPGothic"/>
                <ns1:sym typeface="BIZ UDPGothic"/>
              </ns1:rPr>
              <ns1:t>ウェビナー成功事例</ns1:t>
            </ns1:r>
            <ns1:endParaRPr b="0" i="0" sz="1400" u="none" cap="none" strike="noStrike">
              <ns1:solidFill>
                <ns1:srgbClr val="000000"/>
              </ns1:solidFill>
              <ns1:latin typeface="Arial"/>
              <ns1:ea typeface="Arial"/>
              <ns1:cs typeface="Arial"/>
              <ns1:sym typeface="Arial"/>
            </ns1:endParaRPr>
          </ns1:p>
        </ns0:txBody>
      </ns0:sp>
      <ns0:sp>
        <ns0:nvSpPr>
          <ns0:cNvPr id="580" name="Google Shape;580;p18"/>
          <ns0:cNvSpPr/>
          <ns0:nvPr/>
        </ns0:nvSpPr>
        <ns0:spPr>
          <ns1:xfrm>
            <ns1:off x="0" y="1"/>
            <ns1:ext cx="1132114" cy="6858000"/>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Tree>
  </ns0:cSld>
  <ns0:clrMapOvr>
    <ns1:masterClrMapping/>
  </ns0:clrMapOvr>
</ns0:sld>
</file>

<file path=ppt/slides/slide19.xml><?xml version="1.0" encoding="utf-8"?>
<ns0:sld xmlns:ns0="http://schemas.openxmlformats.org/presentationml/2006/main" xmlns:ns1="http://schemas.openxmlformats.org/drawingml/2006/main">
  <ns0:cSld>
    <ns0:spTree>
      <ns0:nvGrpSpPr>
        <ns0:cNvPr id="585" name="Shape 585"/>
        <ns0:cNvGrpSpPr/>
        <ns0:nvPr/>
      </ns0:nvGrpSpPr>
      <ns0:grpSpPr>
        <ns1:xfrm>
          <ns1:off x="0" y="0"/>
          <ns1:ext cx="0" cy="0"/>
          <ns1:chOff x="0" y="0"/>
          <ns1:chExt cx="0" cy="0"/>
        </ns1:xfrm>
      </ns0:grpSpPr>
      <ns0:cxnSp>
        <ns0:nvCxnSpPr>
          <ns0:cNvPr id="586" name="Google Shape;586;p19"/>
          <ns0:cNvCxnSpPr/>
          <ns0:nvPr/>
        </ns0:nvCxnSpPr>
        <ns0:spPr>
          <ns1:xfrm>
            <ns1:off x="6349" y="799793"/>
            <ns1:ext cx="12185651"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587" name="Google Shape;587;p19"/>
          <ns0:cNvSpPr/>
          <ns0:nvPr/>
        </ns0:nvSpPr>
        <ns0:spPr>
          <ns1:xfrm>
            <ns1:off x="12028602" y="-536"/>
            <ns1:ext cx="163399" cy="800325"/>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588" name="Google Shape;588;p19"/>
          <ns0:cNvSpPr txBox="1"/>
          <ns0:nvPr/>
        </ns0:nvSpPr>
        <ns0:spPr>
          <ns1:xfrm>
            <ns1:off x="446315" y="101428"/>
            <ns1:ext cx="11364182" cy="586088"/>
          </ns1:xfrm>
          <ns1:prstGeom prst="rect">
            <ns1:avLst/>
          </ns1:prstGeom>
          <ns1:noFill/>
          <ns1:ln>
            <ns1:noFill/>
          </ns1:ln>
        </ns0:spPr>
        <ns0:txBody>
          <ns1:bodyPr anchorCtr="0" anchor="ctr"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2800" u="none" cap="none" strike="noStrike">
                <ns1:solidFill>
                  <ns1:schemeClr val="accent4"/>
                </ns1:solidFill>
                <ns1:latin typeface="BIZ UDPGothic"/>
                <ns1:ea typeface="BIZ UDPGothic"/>
                <ns1:cs typeface="BIZ UDPGothic"/>
                <ns1:sym typeface="BIZ UDPGothic"/>
              </ns1:rPr>
              <ns1:t>（事例１）「テーマを変更し、120名以上の集客を実現」＜C社＞</ns1:t>
            </ns1:r>
            <ns1:endParaRPr b="1" i="0" sz="2000" u="none" cap="none" strike="noStrike">
              <ns1:solidFill>
                <ns1:schemeClr val="accent4"/>
              </ns1:solidFill>
              <ns1:latin typeface="BIZ UDPGothic"/>
              <ns1:ea typeface="BIZ UDPGothic"/>
              <ns1:cs typeface="BIZ UDPGothic"/>
              <ns1:sym typeface="BIZ UDPGothic"/>
            </ns1:endParaRPr>
          </ns1:p>
        </ns0:txBody>
      </ns0:sp>
      <ns0:sp>
        <ns0:nvSpPr>
          <ns0:cNvPr id="589" name="Google Shape;589;p19"/>
          <ns0:cNvSpPr txBox="1"/>
          <ns0:nvPr/>
        </ns0:nvSpPr>
        <ns0:spPr>
          <ns1:xfrm>
            <ns1:off x="525997" y="874428"/>
            <ns1:ext cx="11284500" cy="5632271"/>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■お客様の課題</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・サーバ／インフラ系サービスを中心に販売されている、SIer様</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・自社でウェビナーを開催しているが集客できない</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・メディアに集客を依頼しても、集客できなかった</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■ご利用いただいたプラン</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・ビジター（その後、マジセミ倶楽部へ移行）</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■マジセミでの対応</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・年間1000回のウェビナー開催の中での集客傾向</ns1:t>
            </ns1:r>
            <ns1:br>
              <ns1:rPr b="0" i="0" lang="ja-JP" sz="2400" u="none" cap="none" strike="noStrike">
                <ns1:solidFill>
                  <ns1:schemeClr val="accent4"/>
                </ns1:solidFill>
                <ns1:latin typeface="BIZ UDPGothic"/>
                <ns1:ea typeface="BIZ UDPGothic"/>
                <ns1:cs typeface="BIZ UDPGothic"/>
                <ns1:sym typeface="BIZ UDPGothic"/>
              </ns1:rPr>
            </ns1:br>
            <ns1:r>
              <ns1:rPr b="0" i="0" lang="ja-JP" sz="2400" u="none" cap="none" strike="noStrike">
                <ns1:solidFill>
                  <ns1:schemeClr val="accent4"/>
                </ns1:solidFill>
                <ns1:latin typeface="BIZ UDPGothic"/>
                <ns1:ea typeface="BIZ UDPGothic"/>
                <ns1:cs typeface="BIZ UDPGothic"/>
                <ns1:sym typeface="BIZ UDPGothic"/>
              </ns1:rPr>
              <ns1:t>ノウハウや、
　「トレンド分析ツール」な　を活用し</ns1:t>
            </ns1:r>
            <ns1:br>
              <ns1:rPr b="0" i="0" lang="ja-JP" sz="2400" u="none" cap="none" strike="noStrike">
                <ns1:solidFill>
                  <ns1:schemeClr val="accent4"/>
                </ns1:solidFill>
                <ns1:latin typeface="BIZ UDPGothic"/>
                <ns1:ea typeface="BIZ UDPGothic"/>
                <ns1:cs typeface="BIZ UDPGothic"/>
                <ns1:sym typeface="BIZ UDPGothic"/>
              </ns1:rPr>
            </ns1:br>
            <ns1:r>
              <ns1:rPr b="0" i="0" lang="ja-JP" sz="2400" u="none" cap="none" strike="noStrike">
                <ns1:solidFill>
                  <ns1:schemeClr val="accent4"/>
                </ns1:solidFill>
                <ns1:latin typeface="BIZ UDPGothic"/>
                <ns1:ea typeface="BIZ UDPGothic"/>
                <ns1:cs typeface="BIZ UDPGothic"/>
                <ns1:sym typeface="BIZ UDPGothic"/>
              </ns1:rPr>
              <ns1:t>、
　「集客できる企画」をマジセミ側で立案、ご提案</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■結果</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・120名以上の集客実現</ns1:t>
            </ns1:r>
            <ns1:endParaRPr b="0" i="0" sz="2400" u="none" cap="none" strike="noStrike">
              <ns1:solidFill>
                <ns1:schemeClr val="accent4"/>
              </ns1:solidFill>
              <ns1:latin typeface="BIZ UDPGothic"/>
              <ns1:ea typeface="BIZ UDPGothic"/>
              <ns1:cs typeface="BIZ UDPGothic"/>
              <ns1:sym typeface="BIZ UDPGothic"/>
            </ns1:endParaRPr>
          </ns1:p>
        </ns0:txBody>
      </ns0:sp>
      <ns0:sp>
        <ns0:nvSpPr>
          <ns0:cNvPr id="590" name="Google Shape;590;p19"/>
          <ns0:cNvSpPr txBox="1"/>
          <ns0:nvPr/>
        </ns0:nvSpPr>
        <ns0:spPr>
          <ns1:xfrm>
            <ns1:off x="10407113" y="6452965"/>
            <ns1:ext cx="1464589"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591" name="Google Shape;591;p19"/>
          <ns0:cNvSpPr txBox="1"/>
          <ns0:nvPr>
            <ns0:ph idx="12" type="sldNum"/>
          </ns0:nvPr>
        </ns0:nvSpPr>
        <ns0:spPr>
          <ns1:xfrm>
            <ns1:off x="11810447" y="6452966"/>
            <ns1:ext cx="331278"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2.xml><?xml version="1.0" encoding="utf-8"?>
<ns0:sld xmlns:ns0="http://schemas.openxmlformats.org/presentationml/2006/main" xmlns:ns1="http://schemas.openxmlformats.org/drawingml/2006/main">
  <ns0:cSld>
    <ns0:spTree>
      <ns0:nvGrpSpPr>
        <ns0:cNvPr id="111" name="Shape 111"/>
        <ns0:cNvGrpSpPr/>
        <ns0:nvPr/>
      </ns0:nvGrpSpPr>
      <ns0:grpSpPr>
        <ns1:xfrm>
          <ns1:off x="0" y="0"/>
          <ns1:ext cx="0" cy="0"/>
          <ns1:chOff x="0" y="0"/>
          <ns1:chExt cx="0" cy="0"/>
        </ns1:xfrm>
      </ns0:grpSpPr>
      <ns0:sp>
        <ns0:nvSpPr>
          <ns0:cNvPr id="112" name="Google Shape;112;p2"/>
          <ns0:cNvSpPr/>
          <ns0:nvPr/>
        </ns0:nvSpPr>
        <ns0:spPr>
          <ns1:xfrm>
            <ns1:off x="2554733" y="2508726"/>
            <ns1:ext cx="6937387" cy="217193"/>
          </ns1:xfrm>
          <ns1:prstGeom prst="rect">
            <ns1:avLst/>
          </ns1:prstGeom>
          <ns1:solidFill>
            <ns1:srgbClr val="C3D2F7"/>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100"/>
              <ns1:buFont typeface="Arial"/>
              <ns1:buNone/>
            </ns1:pPr>
            <ns1:r>
              <ns1:t/>
            </ns1:r>
            <ns1:endParaRPr b="0" i="0" sz="1100" u="none" cap="none" strike="noStrike">
              <ns1:solidFill>
                <ns1:schemeClr val="lt1"/>
              </ns1:solidFill>
              <ns1:latin typeface="Arial"/>
              <ns1:ea typeface="Arial"/>
              <ns1:cs typeface="Arial"/>
              <ns1:sym typeface="Arial"/>
            </ns1:endParaRPr>
          </ns1:p>
        </ns0:txBody>
      </ns0:sp>
      <ns0:sp>
        <ns0:nvSpPr>
          <ns0:cNvPr id="113" name="Google Shape;113;p2"/>
          <ns0:cNvSpPr txBox="1"/>
          <ns0:nvPr>
            <ns0:ph idx="1" type="body"/>
          </ns0:nvPr>
        </ns0:nvSpPr>
        <ns0:spPr>
          <ns1:xfrm>
            <ns1:off x="2554734" y="1698342"/>
            <ns1:ext cx="7082532" cy="3243601"/>
          </ns1:xfrm>
          <ns1:prstGeom prst="rect">
            <ns1:avLst/>
          </ns1:prstGeom>
          <ns1:noFill/>
          <ns1:ln>
            <ns1:noFill/>
          </ns1:ln>
        </ns0:spPr>
        <ns0:txBody>
          <ns1:bodyPr anchorCtr="0" anchor="ctr" bIns="45700" lIns="91425" spcFirstLastPara="1" rIns="91425" wrap="square" tIns="45700">
            <ns1:noAutofit/>
          </ns1:bodyPr>
          <ns1:lstStyle/>
          <ns1:p>
            <ns1:pPr indent="0" lvl="0" marL="0" rtl="0" algn="l">
              <ns1:lnSpc>
                <ns1:spcPct val="200000"/>
              </ns1:lnSpc>
              <ns1:spcBef>
                <ns1:spcPts val="0"/>
              </ns1:spcBef>
              <ns1:spcAft>
                <ns1:spcPts val="0"/>
              </ns1:spcAft>
              <ns1:buClr>
                <ns1:schemeClr val="accent4"/>
              </ns1:buClr>
              <ns1:buSzPts val="1600"/>
              <ns1:buNone/>
            </ns1:pPr>
            <ns1:r>
              <ns1:rPr b="1" lang="ja-JP" sz="3600">
                <ns1:solidFill>
                  <ns1:schemeClr val="accent4"/>
                </ns1:solidFill>
                <ns1:latin typeface="BIZ UDPGothic"/>
                <ns1:ea typeface="BIZ UDPGothic"/>
                <ns1:cs typeface="BIZ UDPGothic"/>
                <ns1:sym typeface="BIZ UDPGothic"/>
              </ns1:rPr>
              <ns1:t>本日の打ち合わせの目的</ns1:t>
            </ns1:r>
            <ns1:endParaRPr sz="3600">
              <ns1:solidFill>
                <ns1:schemeClr val="accent4"/>
              </ns1:solidFill>
              <ns1:latin typeface="BIZ UDPGothic"/>
              <ns1:ea typeface="BIZ UDPGothic"/>
              <ns1:cs typeface="BIZ UDPGothic"/>
              <ns1:sym typeface="BIZ UDPGothic"/>
            </ns1:endParaRPr>
          </ns1:p>
          <ns1:p>
            <ns1:pPr indent="0" lvl="0" marL="0" rtl="0" algn="l">
              <ns1:lnSpc>
                <ns1:spcPct val="100000"/>
              </ns1:lnSpc>
              <ns1:spcBef>
                <ns1:spcPts val="0"/>
              </ns1:spcBef>
              <ns1:spcAft>
                <ns1:spcPts val="0"/>
              </ns1:spcAft>
              <ns1:buClr>
                <ns1:schemeClr val="accent4"/>
              </ns1:buClr>
              <ns1:buSzPts val="1600"/>
              <ns1:buNone/>
            </ns1:pPr>
            <ns1:r>
              <ns1:rPr lang="ja-JP" sz="1600">
                <ns1:solidFill>
                  <ns1:schemeClr val="accent4"/>
                </ns1:solidFill>
                <ns1:latin typeface="BIZ UDPGothic"/>
                <ns1:ea typeface="BIZ UDPGothic"/>
                <ns1:cs typeface="BIZ UDPGothic"/>
                <ns1:sym typeface="BIZ UDPGothic"/>
              </ns1:rPr>
              <ns1:t>はじめて「マジセミ」をご検討される企業のために、以下のような内容についてお話させていただきます。</ns1:t>
            </ns1:r>
            <ns1:endParaRPr sz="1600">
              <ns1:solidFill>
                <ns1:schemeClr val="accent4"/>
              </ns1:solidFill>
              <ns1:latin typeface="BIZ UDPGothic"/>
              <ns1:ea typeface="BIZ UDPGothic"/>
              <ns1:cs typeface="BIZ UDPGothic"/>
              <ns1:sym typeface="BIZ UDPGothic"/>
            </ns1:endParaRPr>
          </ns1:p>
          <ns1:p>
            <ns1:pPr indent="0" lvl="0" marL="0" rtl="0" algn="l">
              <ns1:lnSpc>
                <ns1:spcPct val="100000"/>
              </ns1:lnSpc>
              <ns1:spcBef>
                <ns1:spcPts val="0"/>
              </ns1:spcBef>
              <ns1:spcAft>
                <ns1:spcPts val="0"/>
              </ns1:spcAft>
              <ns1:buClr>
                <ns1:schemeClr val="accent4"/>
              </ns1:buClr>
              <ns1:buSzPts val="1600"/>
              <ns1:buNone/>
            </ns1:pPr>
            <ns1:r>
              <ns1:t/>
            </ns1:r>
            <ns1:endParaRPr sz="1600">
              <ns1:solidFill>
                <ns1:schemeClr val="accent4"/>
              </ns1:solidFill>
              <ns1:latin typeface="BIZ UDPGothic"/>
              <ns1:ea typeface="BIZ UDPGothic"/>
              <ns1:cs typeface="BIZ UDPGothic"/>
              <ns1:sym typeface="BIZ UDPGothic"/>
            </ns1:endParaRPr>
          </ns1:p>
          <ns1:p>
            <ns1:pPr indent="-457200" lvl="0" marL="457200" rtl="0" algn="l">
              <ns1:lnSpc>
                <ns1:spcPct val="150000"/>
              </ns1:lnSpc>
              <ns1:spcBef>
                <ns1:spcPts val="0"/>
              </ns1:spcBef>
              <ns1:spcAft>
                <ns1:spcPts val="0"/>
              </ns1:spcAft>
              <ns1:buClr>
                <ns1:schemeClr val="accent4"/>
              </ns1:buClr>
              <ns1:buSzPts val="1600"/>
              <ns1:buFont typeface="BIZ UDPGothic"/>
              <ns1:buAutoNum type="arabicPeriod"/>
            </ns1:pPr>
            <ns1:r>
              <ns1:rPr b="1" lang="ja-JP" sz="2400">
                <ns1:solidFill>
                  <ns1:schemeClr val="accent4"/>
                </ns1:solidFill>
                <ns1:latin typeface="BIZ UDPGothic"/>
                <ns1:ea typeface="BIZ UDPGothic"/>
                <ns1:cs typeface="BIZ UDPGothic"/>
                <ns1:sym typeface="BIZ UDPGothic"/>
              </ns1:rPr>
              <ns1:t>マーケティングにおける課題のヒアリング</ns1:t>
            </ns1:r>
            <ns1:endParaRPr>
              <ns1:latin typeface="BIZ UDPGothic"/>
              <ns1:ea typeface="BIZ UDPGothic"/>
              <ns1:cs typeface="BIZ UDPGothic"/>
              <ns1:sym typeface="BIZ UDPGothic"/>
            </ns1:endParaRPr>
          </ns1:p>
          <ns1:p>
            <ns1:pPr indent="-457200" lvl="0" marL="457200" rtl="0" algn="l">
              <ns1:lnSpc>
                <ns1:spcPct val="150000"/>
              </ns1:lnSpc>
              <ns1:spcBef>
                <ns1:spcPts val="0"/>
              </ns1:spcBef>
              <ns1:spcAft>
                <ns1:spcPts val="0"/>
              </ns1:spcAft>
              <ns1:buClr>
                <ns1:schemeClr val="accent4"/>
              </ns1:buClr>
              <ns1:buSzPts val="1600"/>
              <ns1:buFont typeface="BIZ UDPGothic"/>
              <ns1:buAutoNum type="arabicPeriod"/>
            </ns1:pPr>
            <ns1:r>
              <ns1:rPr b="1" lang="ja-JP" sz="2400">
                <ns1:solidFill>
                  <ns1:schemeClr val="accent4"/>
                </ns1:solidFill>
                <ns1:latin typeface="BIZ UDPGothic"/>
                <ns1:ea typeface="BIZ UDPGothic"/>
                <ns1:cs typeface="BIZ UDPGothic"/>
                <ns1:sym typeface="BIZ UDPGothic"/>
              </ns1:rPr>
              <ns1:t>どのようにマジセミをご活用いただくのか？</ns1:t>
            </ns1:r>
            <ns1:endParaRPr>
              <ns1:latin typeface="BIZ UDPGothic"/>
              <ns1:ea typeface="BIZ UDPGothic"/>
              <ns1:cs typeface="BIZ UDPGothic"/>
              <ns1:sym typeface="BIZ UDPGothic"/>
            </ns1:endParaRPr>
          </ns1:p>
        </ns0:txBody>
      </ns0:sp>
      <ns0:sp>
        <ns0:nvSpPr>
          <ns0:cNvPr id="114" name="Google Shape;114;p2"/>
          <ns0:cNvSpPr/>
          <ns0:nvPr/>
        </ns0:nvSpPr>
        <ns0:spPr>
          <ns1:xfrm>
            <ns1:off x="0" y="1"/>
            <ns1:ext cx="1132114" cy="6858000"/>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15" name="Google Shape;115;p2"/>
          <ns0:cNvSpPr/>
          <ns0:nvPr/>
        </ns0:nvSpPr>
        <ns0:spPr>
          <ns1:xfrm>
            <ns1:off x="12039234" y="-536"/>
            <ns1:ext cx="157049" cy="800329"/>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16" name="Google Shape;116;p2"/>
          <ns0:cNvSpPr txBox="1"/>
          <ns0:nvPr/>
        </ns0:nvSpPr>
        <ns0:spPr>
          <ns1:xfrm>
            <ns1:off x="10088880" y="242437"/>
            <ns1:ext cx="1868400" cy="2769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0000"/>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Introduction</ns1:t>
            </ns1:r>
            <ns1:endParaRPr b="0" i="0" sz="1200" u="none" cap="none" strike="noStrike">
              <ns1:solidFill>
                <ns1:schemeClr val="accent4"/>
              </ns1:solidFill>
              <ns1:latin typeface="BIZ UDPGothic"/>
              <ns1:ea typeface="BIZ UDPGothic"/>
              <ns1:cs typeface="BIZ UDPGothic"/>
              <ns1:sym typeface="BIZ UDPGothic"/>
            </ns1:endParaRPr>
          </ns1:p>
        </ns0:txBody>
      </ns0:sp>
      <ns0:sp>
        <ns0:nvSpPr>
          <ns0:cNvPr id="117" name="Google Shape;117;p2"/>
          <ns0:cNvSpPr txBox="1"/>
          <ns0:nvPr/>
        </ns0:nvSpPr>
        <ns0:spPr>
          <ns1:xfrm>
            <ns1:off x="10407113" y="6452965"/>
            <ns1:ext cx="1464589"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118" name="Google Shape;118;p2"/>
          <ns0:cNvSpPr txBox="1"/>
          <ns0:nvPr>
            <ns0:ph idx="12" type="sldNum"/>
          </ns0:nvPr>
        </ns0:nvSpPr>
        <ns0:spPr>
          <ns1:xfrm>
            <ns1:off x="11879453" y="6452966"/>
            <ns1:ext cx="262272"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20.xml><?xml version="1.0" encoding="utf-8"?>
<ns0:sld xmlns:ns0="http://schemas.openxmlformats.org/presentationml/2006/main" xmlns:ns1="http://schemas.openxmlformats.org/drawingml/2006/main">
  <ns0:cSld>
    <ns0:spTree>
      <ns0:nvGrpSpPr>
        <ns0:cNvPr id="596" name="Shape 596"/>
        <ns0:cNvGrpSpPr/>
        <ns0:nvPr/>
      </ns0:nvGrpSpPr>
      <ns0:grpSpPr>
        <ns1:xfrm>
          <ns1:off x="0" y="0"/>
          <ns1:ext cx="0" cy="0"/>
          <ns1:chOff x="0" y="0"/>
          <ns1:chExt cx="0" cy="0"/>
        </ns1:xfrm>
      </ns0:grpSpPr>
      <ns0:cxnSp>
        <ns0:nvCxnSpPr>
          <ns0:cNvPr id="597" name="Google Shape;597;p20"/>
          <ns0:cNvCxnSpPr/>
          <ns0:nvPr/>
        </ns0:nvCxnSpPr>
        <ns0:spPr>
          <ns1:xfrm>
            <ns1:off x="6349" y="799793"/>
            <ns1:ext cx="12185651"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598" name="Google Shape;598;p20"/>
          <ns0:cNvSpPr/>
          <ns0:nvPr/>
        </ns0:nvSpPr>
        <ns0:spPr>
          <ns1:xfrm>
            <ns1:off x="12028602" y="-536"/>
            <ns1:ext cx="163399" cy="800325"/>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599" name="Google Shape;599;p20"/>
          <ns0:cNvSpPr txBox="1"/>
          <ns0:nvPr/>
        </ns0:nvSpPr>
        <ns0:spPr>
          <ns1:xfrm>
            <ns1:off x="446315" y="101428"/>
            <ns1:ext cx="11364182" cy="586088"/>
          </ns1:xfrm>
          <ns1:prstGeom prst="rect">
            <ns1:avLst/>
          </ns1:prstGeom>
          <ns1:noFill/>
          <ns1:ln>
            <ns1:noFill/>
          </ns1:ln>
        </ns0:spPr>
        <ns0:txBody>
          <ns1:bodyPr anchorCtr="0" anchor="ctr"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2800" u="none" cap="none" strike="noStrike">
                <ns1:solidFill>
                  <ns1:schemeClr val="accent4"/>
                </ns1:solidFill>
                <ns1:latin typeface="BIZ UDPGothic"/>
                <ns1:ea typeface="BIZ UDPGothic"/>
                <ns1:cs typeface="BIZ UDPGothic"/>
                <ns1:sym typeface="BIZ UDPGothic"/>
              </ns1:rPr>
              <ns1:t>（事例2）「テーマを模索しながら50%以上のアポを獲得」＜T社＞</ns1:t>
            </ns1:r>
            <ns1:endParaRPr b="1" i="0" sz="2000" u="none" cap="none" strike="noStrike">
              <ns1:solidFill>
                <ns1:schemeClr val="accent4"/>
              </ns1:solidFill>
              <ns1:latin typeface="BIZ UDPGothic"/>
              <ns1:ea typeface="BIZ UDPGothic"/>
              <ns1:cs typeface="BIZ UDPGothic"/>
              <ns1:sym typeface="BIZ UDPGothic"/>
            </ns1:endParaRPr>
          </ns1:p>
        </ns0:txBody>
      </ns0:sp>
      <ns0:sp>
        <ns0:nvSpPr>
          <ns0:cNvPr id="600" name="Google Shape;600;p20"/>
          <ns0:cNvSpPr txBox="1"/>
          <ns0:nvPr/>
        </ns0:nvSpPr>
        <ns0:spPr>
          <ns1:xfrm>
            <ns1:off x="525997" y="874428"/>
            <ns1:ext cx="11284500" cy="5262939"/>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■お客様の課題</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・ツールベンダー様</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・展示会等中心のマーケティングを実施していたが、商談化に苦戦</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■ご利用いただいたプラン</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・ビジター（その後、マジセミ倶楽部へ移行）</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■マジセミでの対応</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・繰り返しウェビナーを開催しながら、「ある程度集客</ns1:t>
            </ns1:r>
            <ns1:br>
              <ns1:rPr b="0" i="0" lang="ja-JP" sz="2400" u="none" cap="none" strike="noStrike">
                <ns1:solidFill>
                  <ns1:schemeClr val="accent4"/>
                </ns1:solidFill>
                <ns1:latin typeface="BIZ UDPGothic"/>
                <ns1:ea typeface="BIZ UDPGothic"/>
                <ns1:cs typeface="BIZ UDPGothic"/>
                <ns1:sym typeface="BIZ UDPGothic"/>
              </ns1:rPr>
            </ns1:br>
            <ns1:r>
              <ns1:rPr b="0" i="0" lang="ja-JP" sz="2400" u="none" cap="none" strike="noStrike">
                <ns1:solidFill>
                  <ns1:schemeClr val="accent4"/>
                </ns1:solidFill>
                <ns1:latin typeface="BIZ UDPGothic"/>
                <ns1:ea typeface="BIZ UDPGothic"/>
                <ns1:cs typeface="BIZ UDPGothic"/>
                <ns1:sym typeface="BIZ UDPGothic"/>
              </ns1:rPr>
              <ns1:t>もでき、かつ、商談につながる
　　テーマ」を模索。</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■結果</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・毎回30名程度の集客をしつつ、商談化率を10%→20%→50%と改善</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・登壇者が自ら、ウェビナー後のフォローを実施</ns1:t>
            </ns1:r>
            <ns1:endParaRPr b="0" i="0" sz="2400" u="none" cap="none" strike="noStrike">
              <ns1:solidFill>
                <ns1:schemeClr val="accent4"/>
              </ns1:solidFill>
              <ns1:latin typeface="BIZ UDPGothic"/>
              <ns1:ea typeface="BIZ UDPGothic"/>
              <ns1:cs typeface="BIZ UDPGothic"/>
              <ns1:sym typeface="BIZ UDPGothic"/>
            </ns1:endParaRPr>
          </ns1:p>
        </ns0:txBody>
      </ns0:sp>
      <ns0:sp>
        <ns0:nvSpPr>
          <ns0:cNvPr id="601" name="Google Shape;601;p20"/>
          <ns0:cNvSpPr txBox="1"/>
          <ns0:nvPr/>
        </ns0:nvSpPr>
        <ns0:spPr>
          <ns1:xfrm>
            <ns1:off x="10164033" y="6452965"/>
            <ns1:ext cx="1707670"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602" name="Google Shape;602;p20"/>
          <ns0:cNvSpPr txBox="1"/>
          <ns0:nvPr>
            <ns0:ph idx="12" type="sldNum"/>
          </ns0:nvPr>
        </ns0:nvSpPr>
        <ns0:spPr>
          <ns1:xfrm>
            <ns1:off x="11755464" y="6452966"/>
            <ns1:ext cx="386261"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21.xml><?xml version="1.0" encoding="utf-8"?>
<ns0:sld xmlns:ns0="http://schemas.openxmlformats.org/presentationml/2006/main" xmlns:ns1="http://schemas.openxmlformats.org/drawingml/2006/main">
  <ns0:cSld>
    <ns0:spTree>
      <ns0:nvGrpSpPr>
        <ns0:cNvPr id="607" name="Shape 607"/>
        <ns0:cNvGrpSpPr/>
        <ns0:nvPr/>
      </ns0:nvGrpSpPr>
      <ns0:grpSpPr>
        <ns1:xfrm>
          <ns1:off x="0" y="0"/>
          <ns1:ext cx="0" cy="0"/>
          <ns1:chOff x="0" y="0"/>
          <ns1:chExt cx="0" cy="0"/>
        </ns1:xfrm>
      </ns0:grpSpPr>
      <ns0:cxnSp>
        <ns0:nvCxnSpPr>
          <ns0:cNvPr id="608" name="Google Shape;608;p21"/>
          <ns0:cNvCxnSpPr/>
          <ns0:nvPr/>
        </ns0:nvCxnSpPr>
        <ns0:spPr>
          <ns1:xfrm>
            <ns1:off x="6349" y="799793"/>
            <ns1:ext cx="12185651"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609" name="Google Shape;609;p21"/>
          <ns0:cNvSpPr/>
          <ns0:nvPr/>
        </ns0:nvSpPr>
        <ns0:spPr>
          <ns1:xfrm>
            <ns1:off x="12028602" y="-536"/>
            <ns1:ext cx="163399" cy="800325"/>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610" name="Google Shape;610;p21"/>
          <ns0:cNvSpPr txBox="1"/>
          <ns0:nvPr/>
        </ns0:nvSpPr>
        <ns0:spPr>
          <ns1:xfrm>
            <ns1:off x="446315" y="101428"/>
            <ns1:ext cx="11364182" cy="586088"/>
          </ns1:xfrm>
          <ns1:prstGeom prst="rect">
            <ns1:avLst/>
          </ns1:prstGeom>
          <ns1:noFill/>
          <ns1:ln>
            <ns1:noFill/>
          </ns1:ln>
        </ns0:spPr>
        <ns0:txBody>
          <ns1:bodyPr anchorCtr="0" anchor="ctr"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2800" u="none" cap="none" strike="noStrike">
                <ns1:solidFill>
                  <ns1:schemeClr val="accent4"/>
                </ns1:solidFill>
                <ns1:latin typeface="BIZ UDPGothic"/>
                <ns1:ea typeface="BIZ UDPGothic"/>
                <ns1:cs typeface="BIZ UDPGothic"/>
                <ns1:sym typeface="BIZ UDPGothic"/>
              </ns1:rPr>
              <ns1:t>（事例3）「オンラインに変更し、20%のアポを獲得」＜Z社＞</ns1:t>
            </ns1:r>
            <ns1:endParaRPr b="1" i="0" sz="2000" u="none" cap="none" strike="noStrike">
              <ns1:solidFill>
                <ns1:schemeClr val="accent4"/>
              </ns1:solidFill>
              <ns1:latin typeface="BIZ UDPGothic"/>
              <ns1:ea typeface="BIZ UDPGothic"/>
              <ns1:cs typeface="BIZ UDPGothic"/>
              <ns1:sym typeface="BIZ UDPGothic"/>
            </ns1:endParaRPr>
          </ns1:p>
        </ns0:txBody>
      </ns0:sp>
      <ns0:sp>
        <ns0:nvSpPr>
          <ns0:cNvPr id="611" name="Google Shape;611;p21"/>
          <ns0:cNvSpPr txBox="1"/>
          <ns0:nvPr/>
        </ns0:nvSpPr>
        <ns0:spPr>
          <ns1:xfrm>
            <ns1:off x="525997" y="874428"/>
            <ns1:ext cx="11284500" cy="5262939"/>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■お客様の課題</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・パッケージ製品・SaaSを開発・販売されているグローバルIT企業</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・オフラインセミナーを開催しているが、集客、出席率で苦戦</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・商談にもつながらない</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■ご利用いただいたプラン</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・ビジター</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■マジセミでの対応</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・オンライン（ウェビナー）のご提案</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・「商談につながるセミナー企画」を実施</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■結果</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・30人申込み→6件アポを実現</ns1:t>
            </ns1:r>
            <ns1:endParaRPr b="0" i="0" sz="2400" u="none" cap="none" strike="noStrike">
              <ns1:solidFill>
                <ns1:schemeClr val="accent4"/>
              </ns1:solidFill>
              <ns1:latin typeface="BIZ UDPGothic"/>
              <ns1:ea typeface="BIZ UDPGothic"/>
              <ns1:cs typeface="BIZ UDPGothic"/>
              <ns1:sym typeface="BIZ UDPGothic"/>
            </ns1:endParaRPr>
          </ns1:p>
        </ns0:txBody>
      </ns0:sp>
      <ns0:sp>
        <ns0:nvSpPr>
          <ns0:cNvPr id="612" name="Google Shape;612;p21"/>
          <ns0:cNvSpPr txBox="1"/>
          <ns0:nvPr/>
        </ns0:nvSpPr>
        <ns0:spPr>
          <ns1:xfrm>
            <ns1:off x="10164033" y="6452965"/>
            <ns1:ext cx="1707670"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613" name="Google Shape;613;p21"/>
          <ns0:cNvSpPr txBox="1"/>
          <ns0:nvPr/>
        </ns0:nvSpPr>
        <ns0:spPr>
          <ns1:xfrm>
            <ns1:off x="11755464" y="6452966"/>
            <ns1:ext cx="386261"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fld id="{00000000-1234-1234-1234-123412341234}" type="slidenum">
              <ns1:rPr b="0" i="0" lang="ja-JP" sz="800" u="none" cap="none" strike="noStrike">
                <ns1:solidFill>
                  <ns1:srgbClr val="D8D8D8"/>
                </ns1:solidFill>
                <ns1:latin typeface="Arial"/>
                <ns1:ea typeface="Arial"/>
                <ns1:cs typeface="Arial"/>
                <ns1:sym typeface="Arial"/>
              </ns1:rPr>
              <ns1:t>‹#›</ns1:t>
            </ns1:fld>
            <ns1:endParaRPr b="0" i="0" sz="800" u="none" cap="none" strike="noStrike">
              <ns1:solidFill>
                <ns1:srgbClr val="D8D8D8"/>
              </ns1:solidFill>
              <ns1:latin typeface="Arial"/>
              <ns1:ea typeface="Arial"/>
              <ns1:cs typeface="Arial"/>
              <ns1:sym typeface="Arial"/>
            </ns1:endParaRPr>
          </ns1:p>
        </ns0:txBody>
      </ns0:sp>
    </ns0:spTree>
  </ns0:cSld>
  <ns0:clrMapOvr>
    <ns1:masterClrMapping/>
  </ns0:clrMapOvr>
</ns0:sld>
</file>

<file path=ppt/slides/slide22.xml><?xml version="1.0" encoding="utf-8"?>
<ns0:sld xmlns:ns0="http://schemas.openxmlformats.org/presentationml/2006/main" xmlns:ns1="http://schemas.openxmlformats.org/drawingml/2006/main">
  <ns0:cSld>
    <ns0:spTree>
      <ns0:nvGrpSpPr>
        <ns0:cNvPr id="618" name="Shape 618"/>
        <ns0:cNvGrpSpPr/>
        <ns0:nvPr/>
      </ns0:nvGrpSpPr>
      <ns0:grpSpPr>
        <ns1:xfrm>
          <ns1:off x="0" y="0"/>
          <ns1:ext cx="0" cy="0"/>
          <ns1:chOff x="0" y="0"/>
          <ns1:chExt cx="0" cy="0"/>
        </ns1:xfrm>
      </ns0:grpSpPr>
      <ns0:cxnSp>
        <ns0:nvCxnSpPr>
          <ns0:cNvPr id="619" name="Google Shape;619;p22"/>
          <ns0:cNvCxnSpPr/>
          <ns0:nvPr/>
        </ns0:nvCxnSpPr>
        <ns0:spPr>
          <ns1:xfrm>
            <ns1:off x="6349" y="799793"/>
            <ns1:ext cx="12185651"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620" name="Google Shape;620;p22"/>
          <ns0:cNvSpPr/>
          <ns0:nvPr/>
        </ns0:nvSpPr>
        <ns0:spPr>
          <ns1:xfrm>
            <ns1:off x="12028602" y="-536"/>
            <ns1:ext cx="163399" cy="800325"/>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621" name="Google Shape;621;p22"/>
          <ns0:cNvSpPr txBox="1"/>
          <ns0:nvPr/>
        </ns0:nvSpPr>
        <ns0:spPr>
          <ns1:xfrm>
            <ns1:off x="446315" y="101428"/>
            <ns1:ext cx="11364182" cy="586088"/>
          </ns1:xfrm>
          <ns1:prstGeom prst="rect">
            <ns1:avLst/>
          </ns1:prstGeom>
          <ns1:noFill/>
          <ns1:ln>
            <ns1:noFill/>
          </ns1:ln>
        </ns0:spPr>
        <ns0:txBody>
          <ns1:bodyPr anchorCtr="0" anchor="ctr"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2800" u="none" cap="none" strike="noStrike">
                <ns1:solidFill>
                  <ns1:schemeClr val="accent4"/>
                </ns1:solidFill>
                <ns1:latin typeface="BIZ UDPGothic"/>
                <ns1:ea typeface="BIZ UDPGothic"/>
                <ns1:cs typeface="BIZ UDPGothic"/>
                <ns1:sym typeface="BIZ UDPGothic"/>
              </ns1:rPr>
              <ns1:t>（事例4）「フォロー代行で１５％以上のアポを獲得」＜I社＞</ns1:t>
            </ns1:r>
            <ns1:endParaRPr b="1" i="0" sz="2000" u="none" cap="none" strike="noStrike">
              <ns1:solidFill>
                <ns1:schemeClr val="accent4"/>
              </ns1:solidFill>
              <ns1:latin typeface="BIZ UDPGothic"/>
              <ns1:ea typeface="BIZ UDPGothic"/>
              <ns1:cs typeface="BIZ UDPGothic"/>
              <ns1:sym typeface="BIZ UDPGothic"/>
            </ns1:endParaRPr>
          </ns1:p>
        </ns0:txBody>
      </ns0:sp>
      <ns0:sp>
        <ns0:nvSpPr>
          <ns0:cNvPr id="622" name="Google Shape;622;p22"/>
          <ns0:cNvSpPr txBox="1"/>
          <ns0:nvPr/>
        </ns0:nvSpPr>
        <ns0:spPr>
          <ns1:xfrm>
            <ns1:off x="525997" y="874428"/>
            <ns1:ext cx="11284500" cy="5262939"/>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■お客様の課題</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・自社製品も開発しているインフラ系ITベンチャー企業</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・何回かウェビナーを開催し、集客は好調だったが、商談につながらない</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・担当者が多忙で、ウェビナー後に十分な営業フォローができていない</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■ご利用いただいたプラン</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・ビジター</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■マジセミでの対応</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・「商談につながるセミナー企画」を実施</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・ウェビナー終了直後から架電するフォロー代行サービス「マジフォロ」を実施</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■結果</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・50人申込み→8件アポを実現</ns1:t>
            </ns1:r>
            <ns1:endParaRPr b="0" i="0" sz="2400" u="none" cap="none" strike="noStrike">
              <ns1:solidFill>
                <ns1:schemeClr val="accent4"/>
              </ns1:solidFill>
              <ns1:latin typeface="BIZ UDPGothic"/>
              <ns1:ea typeface="BIZ UDPGothic"/>
              <ns1:cs typeface="BIZ UDPGothic"/>
              <ns1:sym typeface="BIZ UDPGothic"/>
            </ns1:endParaRPr>
          </ns1:p>
        </ns0:txBody>
      </ns0:sp>
      <ns0:sp>
        <ns0:nvSpPr>
          <ns0:cNvPr id="623" name="Google Shape;623;p22"/>
          <ns0:cNvSpPr txBox="1"/>
          <ns0:nvPr/>
        </ns0:nvSpPr>
        <ns0:spPr>
          <ns1:xfrm>
            <ns1:off x="10164033" y="6452965"/>
            <ns1:ext cx="1707670"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624" name="Google Shape;624;p22"/>
          <ns0:cNvSpPr txBox="1"/>
          <ns0:nvPr>
            <ns0:ph idx="12" type="sldNum"/>
          </ns0:nvPr>
        </ns0:nvSpPr>
        <ns0:spPr>
          <ns1:xfrm>
            <ns1:off x="11755464" y="6452966"/>
            <ns1:ext cx="386261"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23.xml><?xml version="1.0" encoding="utf-8"?>
<ns0:sld xmlns:ns0="http://schemas.openxmlformats.org/presentationml/2006/main" xmlns:ns1="http://schemas.openxmlformats.org/drawingml/2006/main">
  <ns0:cSld>
    <ns0:spTree>
      <ns0:nvGrpSpPr>
        <ns0:cNvPr id="629" name="Shape 629"/>
        <ns0:cNvGrpSpPr/>
        <ns0:nvPr/>
      </ns0:nvGrpSpPr>
      <ns0:grpSpPr>
        <ns1:xfrm>
          <ns1:off x="0" y="0"/>
          <ns1:ext cx="0" cy="0"/>
          <ns1:chOff x="0" y="0"/>
          <ns1:chExt cx="0" cy="0"/>
        </ns1:xfrm>
      </ns0:grpSpPr>
      <ns0:cxnSp>
        <ns0:nvCxnSpPr>
          <ns0:cNvPr id="630" name="Google Shape;630;p23"/>
          <ns0:cNvCxnSpPr/>
          <ns0:nvPr/>
        </ns0:nvCxnSpPr>
        <ns0:spPr>
          <ns1:xfrm>
            <ns1:off x="6349" y="799793"/>
            <ns1:ext cx="12185651"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631" name="Google Shape;631;p23"/>
          <ns0:cNvSpPr/>
          <ns0:nvPr/>
        </ns0:nvSpPr>
        <ns0:spPr>
          <ns1:xfrm>
            <ns1:off x="12028602" y="-536"/>
            <ns1:ext cx="163399" cy="800325"/>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632" name="Google Shape;632;p23"/>
          <ns0:cNvSpPr txBox="1"/>
          <ns0:nvPr/>
        </ns0:nvSpPr>
        <ns0:spPr>
          <ns1:xfrm>
            <ns1:off x="446315" y="101428"/>
            <ns1:ext cx="11364182" cy="586088"/>
          </ns1:xfrm>
          <ns1:prstGeom prst="rect">
            <ns1:avLst/>
          </ns1:prstGeom>
          <ns1:noFill/>
          <ns1:ln>
            <ns1:noFill/>
          </ns1:ln>
        </ns0:spPr>
        <ns0:txBody>
          <ns1:bodyPr anchorCtr="0" anchor="ctr"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2800" u="none" cap="none" strike="noStrike">
                <ns1:solidFill>
                  <ns1:schemeClr val="accent4"/>
                </ns1:solidFill>
                <ns1:latin typeface="BIZ UDPGothic"/>
                <ns1:ea typeface="BIZ UDPGothic"/>
                <ns1:cs typeface="BIZ UDPGothic"/>
                <ns1:sym typeface="BIZ UDPGothic"/>
              </ns1:rPr>
              <ns1:t>（事例5）「AIがプレゼンし、20%のアポを獲得」＜A社＞</ns1:t>
            </ns1:r>
            <ns1:endParaRPr b="1" i="0" sz="2000" u="none" cap="none" strike="noStrike">
              <ns1:solidFill>
                <ns1:schemeClr val="accent4"/>
              </ns1:solidFill>
              <ns1:latin typeface="BIZ UDPGothic"/>
              <ns1:ea typeface="BIZ UDPGothic"/>
              <ns1:cs typeface="BIZ UDPGothic"/>
              <ns1:sym typeface="BIZ UDPGothic"/>
            </ns1:endParaRPr>
          </ns1:p>
        </ns0:txBody>
      </ns0:sp>
      <ns0:sp>
        <ns0:nvSpPr>
          <ns0:cNvPr id="633" name="Google Shape;633;p23"/>
          <ns0:cNvSpPr txBox="1"/>
          <ns0:nvPr/>
        </ns0:nvSpPr>
        <ns0:spPr>
          <ns1:xfrm>
            <ns1:off x="525997" y="874428"/>
            <ns1:ext cx="11284500" cy="5262939"/>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■お客様の課題</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・外資系SaaSベンダー</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・毎回集客は目標達成しているが、商談につながらない</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・講演資料やプレゼン内容にも課題がある</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■ご利用いただいたプラン</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・マジセミ倶楽部</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■マジセミでの対応</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・生成AIによる講演原稿作成と、AIデジタルヒューマンによるプレゼン代行を実施</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・ウェビナー終了直後から架電するフォロー代行サービス「マジフォロ」を実施</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■結果</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・20人申込み→4件アポを実現</ns1:t>
            </ns1:r>
            <ns1:endParaRPr b="0" i="0" sz="2400" u="none" cap="none" strike="noStrike">
              <ns1:solidFill>
                <ns1:schemeClr val="accent4"/>
              </ns1:solidFill>
              <ns1:latin typeface="BIZ UDPGothic"/>
              <ns1:ea typeface="BIZ UDPGothic"/>
              <ns1:cs typeface="BIZ UDPGothic"/>
              <ns1:sym typeface="BIZ UDPGothic"/>
            </ns1:endParaRPr>
          </ns1:p>
        </ns0:txBody>
      </ns0:sp>
      <ns0:sp>
        <ns0:nvSpPr>
          <ns0:cNvPr id="634" name="Google Shape;634;p23"/>
          <ns0:cNvSpPr txBox="1"/>
          <ns0:nvPr/>
        </ns0:nvSpPr>
        <ns0:spPr>
          <ns1:xfrm>
            <ns1:off x="10164033" y="6452965"/>
            <ns1:ext cx="1707670"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635" name="Google Shape;635;p23"/>
          <ns0:cNvSpPr txBox="1"/>
          <ns0:nvPr>
            <ns0:ph idx="12" type="sldNum"/>
          </ns0:nvPr>
        </ns0:nvSpPr>
        <ns0:spPr>
          <ns1:xfrm>
            <ns1:off x="11755464" y="6452966"/>
            <ns1:ext cx="386261"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24.xml><?xml version="1.0" encoding="utf-8"?>
<ns0:sld xmlns:ns0="http://schemas.openxmlformats.org/presentationml/2006/main" xmlns:ns1="http://schemas.openxmlformats.org/drawingml/2006/main">
  <ns0:cSld>
    <ns0:spTree>
      <ns0:nvGrpSpPr>
        <ns0:cNvPr id="640" name="Shape 640"/>
        <ns0:cNvGrpSpPr/>
        <ns0:nvPr/>
      </ns0:nvGrpSpPr>
      <ns0:grpSpPr>
        <ns1:xfrm>
          <ns1:off x="0" y="0"/>
          <ns1:ext cx="0" cy="0"/>
          <ns1:chOff x="0" y="0"/>
          <ns1:chExt cx="0" cy="0"/>
        </ns1:xfrm>
      </ns0:grpSpPr>
      <ns0:sp>
        <ns0:nvSpPr>
          <ns0:cNvPr id="641" name="Google Shape;641;p24"/>
          <ns0:cNvSpPr txBox="1"/>
          <ns0:nvPr/>
        </ns0:nvSpPr>
        <ns0:spPr>
          <ns1:xfrm>
            <ns1:off x="1376043" y="2647691"/>
            <ns1:ext cx="10619312" cy="901051"/>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l">
              <ns1:lnSpc>
                <ns1:spcPct val="200000"/>
              </ns1:lnSpc>
              <ns1:spcBef>
                <ns1:spcPts val="0"/>
              </ns1:spcBef>
              <ns1:spcAft>
                <ns1:spcPts val="0"/>
              </ns1:spcAft>
              <ns1:buClr>
                <ns1:schemeClr val="accent4"/>
              </ns1:buClr>
              <ns1:buSzPts val="1600"/>
              <ns1:buFont typeface="Arial"/>
              <ns1:buNone/>
            </ns1:pPr>
            <ns1:r>
              <ns1:rPr b="1" i="0" lang="ja-JP" sz="3200" u="none" cap="none" strike="noStrike">
                <ns1:solidFill>
                  <ns1:schemeClr val="accent4"/>
                </ns1:solidFill>
                <ns1:latin typeface="BIZ UDPGothic"/>
                <ns1:ea typeface="BIZ UDPGothic"/>
                <ns1:cs typeface="BIZ UDPGothic"/>
                <ns1:sym typeface="BIZ UDPGothic"/>
              </ns1:rPr>
              <ns1:t>プランと料金について</ns1:t>
            </ns1:r>
            <ns1:endParaRPr b="0" i="0" sz="1400" u="none" cap="none" strike="noStrike">
              <ns1:solidFill>
                <ns1:srgbClr val="000000"/>
              </ns1:solidFill>
              <ns1:latin typeface="Arial"/>
              <ns1:ea typeface="Arial"/>
              <ns1:cs typeface="Arial"/>
              <ns1:sym typeface="Arial"/>
            </ns1:endParaRPr>
          </ns1:p>
        </ns0:txBody>
      </ns0:sp>
      <ns0:sp>
        <ns0:nvSpPr>
          <ns0:cNvPr id="642" name="Google Shape;642;p24"/>
          <ns0:cNvSpPr/>
          <ns0:nvPr/>
        </ns0:nvSpPr>
        <ns0:spPr>
          <ns1:xfrm>
            <ns1:off x="0" y="1"/>
            <ns1:ext cx="1132114" cy="6858000"/>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643" name="Google Shape;643;p24"/>
          <ns0:cNvSpPr txBox="1"/>
          <ns0:nvPr/>
        </ns0:nvSpPr>
        <ns0:spPr>
          <ns1:xfrm>
            <ns1:off x="10164033" y="6452965"/>
            <ns1:ext cx="1707670"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644" name="Google Shape;644;p24"/>
          <ns0:cNvSpPr txBox="1"/>
          <ns0:nvPr>
            <ns0:ph idx="12" type="sldNum"/>
          </ns0:nvPr>
        </ns0:nvSpPr>
        <ns0:spPr>
          <ns1:xfrm>
            <ns1:off x="11755464" y="6452966"/>
            <ns1:ext cx="386261"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25.xml><?xml version="1.0" encoding="utf-8"?>
<ns0:sld xmlns:ns0="http://schemas.openxmlformats.org/presentationml/2006/main" xmlns:ns1="http://schemas.openxmlformats.org/drawingml/2006/main">
  <ns0:cSld>
    <ns0:spTree>
      <ns0:nvGrpSpPr>
        <ns0:cNvPr id="648" name="Shape 648"/>
        <ns0:cNvGrpSpPr/>
        <ns0:nvPr/>
      </ns0:nvGrpSpPr>
      <ns0:grpSpPr>
        <ns1:xfrm>
          <ns1:off x="0" y="0"/>
          <ns1:ext cx="0" cy="0"/>
          <ns1:chOff x="0" y="0"/>
          <ns1:chExt cx="0" cy="0"/>
        </ns1:xfrm>
      </ns0:grpSpPr>
      <ns0:cxnSp>
        <ns0:nvCxnSpPr>
          <ns0:cNvPr id="649" name="Google Shape;649;p25"/>
          <ns0:cNvCxnSpPr/>
          <ns0:nvPr/>
        </ns0:nvCxnSpPr>
        <ns0:spPr>
          <ns1:xfrm>
            <ns1:off x="6350" y="799793"/>
            <ns1:ext cx="12185700" cy="0"/>
          </ns1:xfrm>
          <ns1:prstGeom prst="straightConnector1">
            <ns1:avLst/>
          </ns1:prstGeom>
          <ns1:noFill/>
          <ns1:ln cap="flat" cmpd="sng" w="9525">
            <ns1:solidFill>
              <ns1:schemeClr val="lt1"/>
            </ns1:solidFill>
            <ns1:prstDash val="solid"/>
            <ns1:miter lim="800000"/>
            <ns1:headEnd len="sm" w="sm" type="none"/>
            <ns1:tailEnd len="sm" w="sm" type="none"/>
          </ns1:ln>
        </ns0:spPr>
      </ns0:cxnSp>
      <ns0:sp>
        <ns0:nvSpPr>
          <ns0:cNvPr id="650" name="Google Shape;650;p25"/>
          <ns0:cNvSpPr/>
          <ns0:nvPr/>
        </ns0:nvSpPr>
        <ns0:spPr>
          <ns1:xfrm>
            <ns1:off x="12032139" y="-7626"/>
            <ns1:ext cx="163500" cy="800400"/>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cxnSp>
        <ns0:nvCxnSpPr>
          <ns0:cNvPr id="651" name="Google Shape;651;p25"/>
          <ns0:cNvCxnSpPr/>
          <ns0:nvPr/>
        </ns0:nvCxnSpPr>
        <ns0:spPr>
          <ns1:xfrm>
            <ns1:off x="9888" y="792703"/>
            <ns1:ext cx="1218570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652" name="Google Shape;652;p25"/>
          <ns0:cNvSpPr txBox="1"/>
          <ns0:nvPr/>
        </ns0:nvSpPr>
        <ns0:spPr>
          <ns1:xfrm>
            <ns1:off x="292431" y="6893"/>
            <ns1:ext cx="10713000" cy="709500"/>
          </ns1:xfrm>
          <ns1:prstGeom prst="rect">
            <ns1:avLst/>
          </ns1:prstGeom>
          <ns1:noFill/>
          <ns1:ln>
            <ns1:noFill/>
          </ns1:ln>
        </ns0:spPr>
        <ns0:txBody>
          <ns1:bodyPr anchorCtr="0" anchor="t"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3600"/>
              <ns1:buFont typeface="Arial"/>
              <ns1:buNone/>
            </ns1:pPr>
            <ns1:r>
              <ns1:rPr b="0" i="0" lang="ja-JP" sz="3600" u="none" cap="none" strike="noStrike">
                <ns1:solidFill>
                  <ns1:schemeClr val="accent4"/>
                </ns1:solidFill>
                <ns1:latin typeface="BIZ UDPGothic"/>
                <ns1:ea typeface="BIZ UDPGothic"/>
                <ns1:cs typeface="BIZ UDPGothic"/>
                <ns1:sym typeface="BIZ UDPGothic"/>
              </ns1:rPr>
              <ns1:t>プランの比較</ns1:t>
            </ns1:r>
            <ns1:endParaRPr b="0" i="0" sz="2400" u="none" cap="none" strike="noStrike">
              <ns1:solidFill>
                <ns1:schemeClr val="accent4"/>
              </ns1:solidFill>
              <ns1:latin typeface="BIZ UDPGothic"/>
              <ns1:ea typeface="BIZ UDPGothic"/>
              <ns1:cs typeface="BIZ UDPGothic"/>
              <ns1:sym typeface="BIZ UDPGothic"/>
            </ns1:endParaRPr>
          </ns1:p>
        </ns0:txBody>
      </ns0:sp>
      <ns0:sp>
        <ns0:nvSpPr>
          <ns0:cNvPr id="653" name="Google Shape;653;p25"/>
          <ns0:cNvSpPr txBox="1"/>
          <ns0:nvPr/>
        </ns0:nvSpPr>
        <ns0:spPr>
          <ns1:xfrm>
            <ns1:off x="10249634" y="251663"/>
            <ns1:ext cx="1697100" cy="2769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0000"/>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Pricing </ns1:t>
            </ns1:r>
            <ns1:r>
              <ns1:rPr b="0" i="0" lang="ja-JP" sz="1200" u="none" cap="none" strike="noStrike">
                <ns1:solidFill>
                  <ns1:schemeClr val="accent4"/>
                </ns1:solidFill>
                <ns1:latin typeface="BIZ UDPGothic"/>
                <ns1:ea typeface="BIZ UDPGothic"/>
                <ns1:cs typeface="BIZ UDPGothic"/>
                <ns1:sym typeface="BIZ UDPGothic"/>
              </ns1:rPr>
              <ns1:t>Plans</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654" name="Google Shape;654;p25"/>
          <ns0:cNvSpPr txBox="1"/>
          <ns0:nvPr/>
        </ns0:nvSpPr>
        <ns0:spPr>
          <ns1:xfrm>
            <ns1:off x="10164033" y="6452965"/>
            <ns1:ext cx="1707600" cy="365100"/>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655" name="Google Shape;655;p25"/>
          <ns0:cNvSpPr/>
          <ns0:nvPr/>
        </ns0:nvSpPr>
        <ns0:spPr>
          <ns1:xfrm>
            <ns1:off x="5984339" y="983800"/>
            <ns1:ext cx="2891700" cy="432000"/>
          </ns1:xfrm>
          <ns1:prstGeom prst="rect">
            <ns1:avLst/>
          </ns1:prstGeom>
          <ns1:solidFill>
            <ns1:schemeClr val="lt1"/>
          </ns1:solidFill>
          <ns1:ln cap="flat" cmpd="sng" w="28575">
            <ns1:solidFill>
              <ns1:srgbClr val="FF0066"/>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50"/>
              <ns1:buFont typeface="Arial"/>
              <ns1:buNone/>
            </ns1:pPr>
            <ns1:r>
              <ns1:rPr b="1" i="0" lang="ja-JP" sz="1600" u="none" cap="none" strike="noStrike">
                <ns1:solidFill>
                  <ns1:srgbClr val="FF0066"/>
                </ns1:solidFill>
                <ns1:latin typeface="BIZ UDPGothic"/>
                <ns1:ea typeface="BIZ UDPGothic"/>
                <ns1:cs typeface="BIZ UDPGothic"/>
                <ns1:sym typeface="BIZ UDPGothic"/>
              </ns1:rPr>
              <ns1:t>おすすめ</ns1:t>
            </ns1:r>
            <ns1:endParaRPr b="1" i="0" sz="1600" u="none" cap="none" strike="noStrike">
              <ns1:solidFill>
                <ns1:srgbClr val="FF0066"/>
              </ns1:solidFill>
              <ns1:latin typeface="BIZ UDPGothic"/>
              <ns1:ea typeface="BIZ UDPGothic"/>
              <ns1:cs typeface="BIZ UDPGothic"/>
              <ns1:sym typeface="BIZ UDPGothic"/>
            </ns1:endParaRPr>
          </ns1:p>
        </ns0:txBody>
      </ns0:sp>
      <ns0:graphicFrame>
        <ns0:nvGraphicFramePr>
          <ns0:cNvPr id="656" name="Google Shape;656;p25"/>
          <ns0:cNvGraphicFramePr/>
          <ns0:nvPr/>
        </ns0:nvGraphicFramePr>
        <ns0:xfrm>
          <ns1:off x="380708" y="1539172"/>
          <ns1:ext cx="3000000" cy="3000000"/>
        </ns0:xfrm>
        <ns1:graphic>
          <ns1:graphicData uri="http://schemas.openxmlformats.org/drawingml/2006/table">
            <ns1:tbl>
              <ns1:tblPr bandRow="1" firstRow="1">
                <ns1:noFill/>
                <ns1:tableStyleId>{36977B20-A630-4A1D-81F4-7C21FFB1FC08}</ns1:tableStyleId>
              </ns1:tblPr>
              <ns1:tblGrid>
                <ns1:gridCol w="2941975"/>
                <ns1:gridCol w="2452950"/>
                <ns1:gridCol w="3181925"/>
                <ns1:gridCol w="2853725"/>
              </ns1:tblGrid>
              <ns1:tr h="572425">
                <ns1:tc>
                  <ns1:txBody>
                    <ns1:bodyPr/>
                    <ns1:lstStyle/>
                    <ns1:p>
                      <ns1:pPr indent="0" lvl="0" marL="0" marR="0" rtl="0" algn="l">
                        <ns1:lnSpc>
                          <ns1:spcPct val="100000"/>
                        </ns1:lnSpc>
                        <ns1:spcBef>
                          <ns1:spcPts val="0"/>
                        </ns1:spcBef>
                        <ns1:spcAft>
                          <ns1:spcPts val="0"/>
                        </ns1:spcAft>
                        <ns1:buClr>
                          <ns1:srgbClr val="000000"/>
                        </ns1:buClr>
                        <ns1:buSzPts val="1800"/>
                        <ns1:buFont typeface="Arial"/>
                        <ns1:buNone/>
                      </ns1:pPr>
                      <ns1:r>
                        <ns1:t/>
                      </ns1:r>
                      <ns1:endParaRPr sz="1800" u="none" cap="none" strike="noStrike">
                        <ns1:latin typeface="BIZ UDPGothic"/>
                        <ns1:ea typeface="BIZ UDPGothic"/>
                        <ns1:cs typeface="BIZ UDPGothic"/>
                        <ns1:sym typeface="BIZ UDPGothic"/>
                      </ns1:endParaRPr>
                    </ns1:p>
                  </ns1:txBody>
                  <ns1:tcPr marT="45725" marB="45725" marR="91450" marL="91450">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accent4"/>
                    </ns1:solidFill>
                  </ns1:tcPr>
                </ns1:tc>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800" u="none" cap="none" strike="noStrike">
                          <ns1:latin typeface="BIZ UDPGothic"/>
                          <ns1:ea typeface="BIZ UDPGothic"/>
                          <ns1:cs typeface="BIZ UDPGothic"/>
                          <ns1:sym typeface="BIZ UDPGothic"/>
                        </ns1:rPr>
                        <ns1:t>ビジター</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4F7CE6"/>
                    </ns1:solidFill>
                  </ns1:tcPr>
                </ns1:tc>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800" u="none" cap="none" strike="noStrike">
                          <ns1:latin typeface="BIZ UDPGothic"/>
                          <ns1:ea typeface="BIZ UDPGothic"/>
                          <ns1:cs typeface="BIZ UDPGothic"/>
                          <ns1:sym typeface="BIZ UDPGothic"/>
                        </ns1:rPr>
                        <ns1:t>マジセミ倶楽部 ライト</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F0066"/>
                    </ns1:solidFill>
                  </ns1:tcPr>
                </ns1:tc>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800" u="none" cap="none" strike="noStrike">
                          <ns1:latin typeface="BIZ UDPGothic"/>
                          <ns1:ea typeface="BIZ UDPGothic"/>
                          <ns1:cs typeface="BIZ UDPGothic"/>
                          <ns1:sym typeface="BIZ UDPGothic"/>
                        </ns1:rPr>
                        <ns1:t>マジセミ倶楽部 商談保証</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7030A0"/>
                    </ns1:solidFill>
                  </ns1:tcPr>
                </ns1:tc>
              </ns1:tr>
              <ns1:tr h="828000">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800" u="none" cap="none" strike="noStrike">
                          <ns1:solidFill>
                            <ns1:schemeClr val="accent4"/>
                          </ns1:solidFill>
                          <ns1:latin typeface="BIZ UDPGothic"/>
                          <ns1:ea typeface="BIZ UDPGothic"/>
                          <ns1:cs typeface="BIZ UDPGothic"/>
                          <ns1:sym typeface="BIZ UDPGothic"/>
                        </ns1:rPr>
                        <ns1:t>こんな方におすすめ！</ns1:t>
                      </ns1:r>
                      <ns1:endParaRPr sz="18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lang="ja-JP" sz="1600" u="none" cap="none" strike="noStrike">
                          <ns1:solidFill>
                            <ns1:schemeClr val="accent4"/>
                          </ns1:solidFill>
                          <ns1:latin typeface="BIZ UDPGothic"/>
                          <ns1:ea typeface="BIZ UDPGothic"/>
                          <ns1:cs typeface="BIZ UDPGothic"/>
                          <ns1:sym typeface="BIZ UDPGothic"/>
                        </ns1:rPr>
                        <ns1:t>ウェビナー開催予定が</ns1:t>
                      </ns1:r>
                      <ns1:endParaRPr sz="16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600"/>
                        <ns1:buFont typeface="Arial"/>
                        <ns1:buNone/>
                      </ns1:pPr>
                      <ns1:r>
                        <ns1:rPr lang="ja-JP" sz="1600" u="none" cap="none" strike="noStrike">
                          <ns1:solidFill>
                            <ns1:schemeClr val="accent4"/>
                          </ns1:solidFill>
                          <ns1:latin typeface="BIZ UDPGothic"/>
                          <ns1:ea typeface="BIZ UDPGothic"/>
                          <ns1:cs typeface="BIZ UDPGothic"/>
                          <ns1:sym typeface="BIZ UDPGothic"/>
                        </ns1:rPr>
                        <ns1:t>1年で1～2回程度</ns1:t>
                      </ns1:r>
                      <ns1:endParaRPr sz="16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lang="ja-JP" sz="1600" u="none" cap="none" strike="noStrike">
                          <ns1:solidFill>
                            <ns1:schemeClr val="accent4"/>
                          </ns1:solidFill>
                          <ns1:latin typeface="BIZ UDPGothic"/>
                          <ns1:ea typeface="BIZ UDPGothic"/>
                          <ns1:cs typeface="BIZ UDPGothic"/>
                          <ns1:sym typeface="BIZ UDPGothic"/>
                        </ns1:rPr>
                        <ns1:t>年間4回以上ウェビナー開催予定</ns1:t>
                      </ns1:r>
                      <ns1:endParaRPr sz="16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600"/>
                        <ns1:buFont typeface="Arial"/>
                        <ns1:buNone/>
                      </ns1:pPr>
                      <ns1:r>
                        <ns1:rPr lang="ja-JP" sz="1600" u="none" cap="none" strike="noStrike">
                          <ns1:solidFill>
                            <ns1:schemeClr val="accent4"/>
                          </ns1:solidFill>
                          <ns1:latin typeface="BIZ UDPGothic"/>
                          <ns1:ea typeface="BIZ UDPGothic"/>
                          <ns1:cs typeface="BIZ UDPGothic"/>
                          <ns1:sym typeface="BIZ UDPGothic"/>
                        </ns1:rPr>
                        <ns1:t>リード単価を抑えたい</ns1:t>
                      </ns1:r>
                      <ns1:endParaRPr sz="16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FEFF5"/>
                    </ns1:solidFill>
                  </ns1:tcPr>
                </ns1:tc>
                <ns1:tc>
                  <ns1:txBody>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lang="ja-JP" sz="1600" u="none" cap="none" strike="noStrike">
                          <ns1:solidFill>
                            <ns1:schemeClr val="accent4"/>
                          </ns1:solidFill>
                          <ns1:latin typeface="BIZ UDPGothic"/>
                          <ns1:ea typeface="BIZ UDPGothic"/>
                          <ns1:cs typeface="BIZ UDPGothic"/>
                          <ns1:sym typeface="BIZ UDPGothic"/>
                        </ns1:rPr>
                        <ns1:t>集客ではなく商談（アポ）を</ns1:t>
                      </ns1:r>
                      <ns1:endParaRPr sz="16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600"/>
                        <ns1:buFont typeface="Arial"/>
                        <ns1:buNone/>
                      </ns1:pPr>
                      <ns1:r>
                        <ns1:rPr lang="ja-JP" sz="1600" u="none" cap="none" strike="noStrike">
                          <ns1:solidFill>
                            <ns1:schemeClr val="accent4"/>
                          </ns1:solidFill>
                          <ns1:latin typeface="BIZ UDPGothic"/>
                          <ns1:ea typeface="BIZ UDPGothic"/>
                          <ns1:cs typeface="BIZ UDPGothic"/>
                          <ns1:sym typeface="BIZ UDPGothic"/>
                        </ns1:rPr>
                        <ns1:t>保証してほしい</ns1:t>
                      </ns1:r>
                      <ns1:endParaRPr sz="16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r h="828000">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800" u="none" cap="none" strike="noStrike">
                          <ns1:solidFill>
                            <ns1:schemeClr val="accent4"/>
                          </ns1:solidFill>
                          <ns1:latin typeface="BIZ UDPGothic"/>
                          <ns1:ea typeface="BIZ UDPGothic"/>
                          <ns1:cs typeface="BIZ UDPGothic"/>
                          <ns1:sym typeface="BIZ UDPGothic"/>
                        </ns1:rPr>
                        <ns1:t>リード単価比較</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lang="ja-JP" sz="1600" u="none" cap="none" strike="noStrike">
                          <ns1:solidFill>
                            <ns1:schemeClr val="accent4"/>
                          </ns1:solidFill>
                          <ns1:latin typeface="BIZ UDPGothic"/>
                          <ns1:ea typeface="BIZ UDPGothic"/>
                          <ns1:cs typeface="BIZ UDPGothic"/>
                          <ns1:sym typeface="BIZ UDPGothic"/>
                        </ns1:rPr>
                        <ns1:t>14,500円</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lang="ja-JP" sz="1600" u="none" cap="none" strike="noStrike">
                          <ns1:solidFill>
                            <ns1:schemeClr val="accent4"/>
                          </ns1:solidFill>
                          <ns1:latin typeface="BIZ UDPGothic"/>
                          <ns1:ea typeface="BIZ UDPGothic"/>
                          <ns1:cs typeface="BIZ UDPGothic"/>
                          <ns1:sym typeface="BIZ UDPGothic"/>
                        </ns1:rPr>
                        <ns1:t>12,000円（毎月10名）</ns1:t>
                      </ns1:r>
                      <ns1:endParaRPr sz="16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600"/>
                        <ns1:buFont typeface="Arial"/>
                        <ns1:buNone/>
                      </ns1:pPr>
                      <ns1:r>
                        <ns1:rPr b="1" lang="ja-JP" sz="1600" u="none" cap="none" strike="noStrike">
                          <ns1:solidFill>
                            <ns1:srgbClr val="FF0066"/>
                          </ns1:solidFill>
                          <ns1:latin typeface="BIZ UDPGothic"/>
                          <ns1:ea typeface="BIZ UDPGothic"/>
                          <ns1:cs typeface="BIZ UDPGothic"/>
                          <ns1:sym typeface="BIZ UDPGothic"/>
                        </ns1:rPr>
                        <ns1:t>10,000 JPY (for ad</ns1:t>
                      </ns1:r>
                      <ns1:r>
                        <ns1:rPr lang="ja-JP" sz="1600" u="none" cap="none" strike="noStrike">
                          <ns1:solidFill>
                            <ns1:schemeClr val="accent4"/>
                          </ns1:solidFill>
                          <ns1:latin typeface="BIZ UDPGothic"/>
                          <ns1:ea typeface="BIZ UDPGothic"/>
                          <ns1:cs typeface="BIZ UDPGothic"/>
                          <ns1:sym typeface="BIZ UDPGothic"/>
                        </ns1:rPr>
                        <ns1:t>ditional audience)</ns1:t>
                      </ns1:r>
                      <ns1:endParaRPr sz="16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FEFF5"/>
                    </ns1:solidFill>
                  </ns1:tcPr>
                </ns1:tc>
                <ns1:tc>
                  <ns1:txBody>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lang="ja-JP" sz="1600" u="none" cap="none" strike="noStrike">
                          <ns1:solidFill>
                            <ns1:schemeClr val="accent4"/>
                          </ns1:solidFill>
                          <ns1:latin typeface="BIZ UDPGothic"/>
                          <ns1:ea typeface="BIZ UDPGothic"/>
                          <ns1:cs typeface="BIZ UDPGothic"/>
                          <ns1:sym typeface="BIZ UDPGothic"/>
                        </ns1:rPr>
                        <ns1:t>20,000 JPY (30 people over 3 months)</ns1:t>
                      </ns1:r>
                      <ns1:endParaRPr sz="16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600"/>
                        <ns1:buFont typeface="Arial"/>
                        <ns1:buNone/>
                      </ns1:pPr>
                      <ns1:r>
                        <ns1:rPr lang="ja-JP" sz="1600" u="none" cap="none" strike="noStrike">
                          <ns1:solidFill>
                            <ns1:schemeClr val="accent4"/>
                          </ns1:solidFill>
                          <ns1:latin typeface="BIZ UDPGothic"/>
                          <ns1:ea typeface="BIZ UDPGothic"/>
                          <ns1:cs typeface="BIZ UDPGothic"/>
                          <ns1:sym typeface="BIZ UDPGothic"/>
                        </ns1:rPr>
                        <ns1:t>13,500 JPY (for additional audience)</ns1:t>
                      </ns1:r>
                      <ns1:endParaRPr sz="16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r h="828000">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800" u="none" cap="none" strike="noStrike">
                          <ns1:solidFill>
                            <ns1:schemeClr val="accent4"/>
                          </ns1:solidFill>
                          <ns1:latin typeface="BIZ UDPGothic"/>
                          <ns1:ea typeface="BIZ UDPGothic"/>
                          <ns1:cs typeface="BIZ UDPGothic"/>
                          <ns1:sym typeface="BIZ UDPGothic"/>
                        </ns1:rPr>
                        <ns1:t>Not subject to duplicate charges for past applicants</ns1:t>
                      </ns1:r>
                      <ns1:endParaRPr sz="18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400"/>
                        <ns1:buFont typeface="Arial"/>
                        <ns1:buNone/>
                      </ns1:pPr>
                      <ns1:r>
                        <ns1:rPr lang="ja-JP" sz="1400" u="none" cap="none" strike="noStrike">
                          <ns1:solidFill>
                            <ns1:schemeClr val="accent4"/>
                          </ns1:solidFill>
                          <ns1:latin typeface="BIZ UDPGothic"/>
                          <ns1:ea typeface="BIZ UDPGothic"/>
                          <ns1:cs typeface="BIZ UDPGothic"/>
                          <ns1:sym typeface="BIZ UDPGothic"/>
                        </ns1:rPr>
                        <ns1:t>*Refer to each plan's description for details</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lang="ja-JP" sz="1600" u="none" cap="none" strike="noStrike">
                          <ns1:solidFill>
                            <ns1:schemeClr val="accent4"/>
                          </ns1:solidFill>
                          <ns1:latin typeface="BIZ UDPGothic"/>
                          <ns1:ea typeface="BIZ UDPGothic"/>
                          <ns1:cs typeface="BIZ UDPGothic"/>
                          <ns1:sym typeface="BIZ UDPGothic"/>
                        </ns1:rPr>
                        <ns1:t>None</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lang="ja-JP" sz="1600" u="none" cap="none" strike="noStrike">
                          <ns1:solidFill>
                            <ns1:srgbClr val="FF0066"/>
                          </ns1:solidFill>
                          <ns1:latin typeface="BIZ UDPGothic"/>
                          <ns1:ea typeface="BIZ UDPGothic"/>
                          <ns1:cs typeface="BIZ UDPGothic"/>
                          <ns1:sym typeface="BIZ UDPGothic"/>
                        </ns1:rPr>
                        <ns1:t>Available</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FEFF5"/>
                    </ns1:solidFill>
                  </ns1:tcPr>
                </ns1:tc>
                <ns1:tc>
                  <ns1:txBody>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lang="ja-JP" sz="1600" u="none" cap="none" strike="noStrike">
                          <ns1:solidFill>
                            <ns1:srgbClr val="7030A0"/>
                          </ns1:solidFill>
                          <ns1:latin typeface="BIZ UDPGothic"/>
                          <ns1:ea typeface="BIZ UDPGothic"/>
                          <ns1:cs typeface="BIZ UDPGothic"/>
                          <ns1:sym typeface="BIZ UDPGothic"/>
                        </ns1:rPr>
                        <ns1:t>Available</ns1:t>
                      </ns1:r>
                      <ns1:endParaRPr sz="1400" u="none" cap="none" strike="noStrike">
                        <ns1:solidFill>
                          <ns1:srgbClr val="7030A0"/>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r h="828000">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800" u="none" cap="none" strike="noStrike">
                          <ns1:solidFill>
                            <ns1:schemeClr val="accent4"/>
                          </ns1:solidFill>
                          <ns1:latin typeface="BIZ UDPGothic"/>
                          <ns1:ea typeface="BIZ UDPGothic"/>
                          <ns1:cs typeface="BIZ UDPGothic"/>
                          <ns1:sym typeface="BIZ UDPGothic"/>
                        </ns1:rPr>
                        <ns1:t>Meeting (appointment) guarantee</ns1:t>
                      </ns1:r>
                      <ns1:endParaRPr sz="18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400"/>
                        <ns1:buFont typeface="Arial"/>
                        <ns1:buNone/>
                      </ns1:pPr>
                      <ns1:r>
                        <ns1:rPr lang="ja-JP" sz="1400" u="none" cap="none" strike="noStrike">
                          <ns1:solidFill>
                            <ns1:schemeClr val="accent4"/>
                          </ns1:solidFill>
                          <ns1:latin typeface="BIZ UDPGothic"/>
                          <ns1:ea typeface="BIZ UDPGothic"/>
                          <ns1:cs typeface="BIZ UDPGothic"/>
                          <ns1:sym typeface="BIZ UDPGothic"/>
                        </ns1:rPr>
                        <ns1:t>*Refer to each plan's description for details</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lang="ja-JP" sz="1600" u="none" cap="none" strike="noStrike">
                          <ns1:solidFill>
                            <ns1:schemeClr val="accent4"/>
                          </ns1:solidFill>
                          <ns1:latin typeface="BIZ UDPGothic"/>
                          <ns1:ea typeface="BIZ UDPGothic"/>
                          <ns1:cs typeface="BIZ UDPGothic"/>
                          <ns1:sym typeface="BIZ UDPGothic"/>
                        </ns1:rPr>
                        <ns1:t>None</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lang="ja-JP" sz="1600" u="none" cap="none" strike="noStrike">
                          <ns1:solidFill>
                            <ns1:schemeClr val="accent4"/>
                          </ns1:solidFill>
                          <ns1:latin typeface="BIZ UDPGothic"/>
                          <ns1:ea typeface="BIZ UDPGothic"/>
                          <ns1:cs typeface="BIZ UDPGothic"/>
                          <ns1:sym typeface="BIZ UDPGothic"/>
                        </ns1:rPr>
                        <ns1:t>None</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FEFF5"/>
                    </ns1:solidFill>
                  </ns1:tcPr>
                </ns1:tc>
                <ns1:tc>
                  <ns1:txBody>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lang="ja-JP" sz="1600" u="none" cap="none" strike="noStrike">
                          <ns1:solidFill>
                            <ns1:srgbClr val="7030A0"/>
                          </ns1:solidFill>
                          <ns1:latin typeface="BIZ UDPGothic"/>
                          <ns1:ea typeface="BIZ UDPGothic"/>
                          <ns1:cs typeface="BIZ UDPGothic"/>
                          <ns1:sym typeface="BIZ UDPGothic"/>
                        </ns1:rPr>
                        <ns1:t>Available</ns1:t>
                      </ns1:r>
                      <ns1:endParaRPr b="1" sz="1600" u="none" cap="none" strike="noStrike">
                        <ns1:solidFill>
                          <ns1:srgbClr val="7030A0"/>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r h="828000">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800" u="none" cap="none" strike="noStrike">
                          <ns1:solidFill>
                            <ns1:schemeClr val="accent4"/>
                          </ns1:solidFill>
                          <ns1:latin typeface="BIZ UDPGothic"/>
                          <ns1:ea typeface="BIZ UDPGothic"/>
                          <ns1:cs typeface="BIZ UDPGothic"/>
                          <ns1:sym typeface="BIZ UDPGothic"/>
                        </ns1:rPr>
                        <ns1:t>Contract period</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lang="ja-JP" sz="1600" u="none" cap="none" strike="noStrike">
                          <ns1:solidFill>
                            <ns1:schemeClr val="accent4"/>
                          </ns1:solidFill>
                          <ns1:latin typeface="BIZ UDPGothic"/>
                          <ns1:ea typeface="BIZ UDPGothic"/>
                          <ns1:cs typeface="BIZ UDPGothic"/>
                          <ns1:sym typeface="BIZ UDPGothic"/>
                        </ns1:rPr>
                        <ns1:t>Per session</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lang="ja-JP" sz="1600" u="none" cap="none" strike="noStrike">
                          <ns1:solidFill>
                            <ns1:srgbClr val="FF0066"/>
                          </ns1:solidFill>
                          <ns1:latin typeface="BIZ UDPGothic"/>
                          <ns1:ea typeface="BIZ UDPGothic"/>
                          <ns1:cs typeface="BIZ UDPGothic"/>
                          <ns1:sym typeface="BIZ UDPGothic"/>
                        </ns1:rPr>
                        <ns1:t>Monthly</ns1:t>
                      </ns1:r>
                      <ns1:endParaRPr b="1" sz="1600" u="none" cap="none" strike="noStrike">
                        <ns1:solidFill>
                          <ns1:srgbClr val="FF0066"/>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600"/>
                        <ns1:buFont typeface="Arial"/>
                        <ns1:buNone/>
                      </ns1:pPr>
                      <ns1:r>
                        <ns1:rPr lang="ja-JP" sz="1600" u="none" cap="none" strike="noStrike">
                          <ns1:solidFill>
                            <ns1:schemeClr val="accent4"/>
                          </ns1:solidFill>
                          <ns1:latin typeface="BIZ UDPGothic"/>
                          <ns1:ea typeface="BIZ UDPGothic"/>
                          <ns1:cs typeface="BIZ UDPGothic"/>
                          <ns1:sym typeface="BIZ UDPGothic"/>
                        </ns1:rPr>
                        <ns1:t>(auto-renewal)</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FEFF5"/>
                    </ns1:solidFill>
                  </ns1:tcPr>
                </ns1:tc>
                <ns1:tc>
                  <ns1:txBody>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lang="ja-JP" sz="1600" u="none" cap="none" strike="noStrike">
                          <ns1:solidFill>
                            <ns1:schemeClr val="accent4"/>
                          </ns1:solidFill>
                          <ns1:latin typeface="BIZ UDPGothic"/>
                          <ns1:ea typeface="BIZ UDPGothic"/>
                          <ns1:cs typeface="BIZ UDPGothic"/>
                          <ns1:sym typeface="BIZ UDPGothic"/>
                        </ns1:rPr>
                        <ns1:t>Every 3 months</ns1:t>
                      </ns1:r>
                      <ns1:endParaRPr sz="16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600"/>
                        <ns1:buFont typeface="Arial"/>
                        <ns1:buNone/>
                      </ns1:pPr>
                      <ns1:r>
                        <ns1:rPr lang="ja-JP" sz="1600" u="none" cap="none" strike="noStrike">
                          <ns1:solidFill>
                            <ns1:schemeClr val="accent4"/>
                          </ns1:solidFill>
                          <ns1:latin typeface="BIZ UDPGothic"/>
                          <ns1:ea typeface="BIZ UDPGothic"/>
                          <ns1:cs typeface="BIZ UDPGothic"/>
                          <ns1:sym typeface="BIZ UDPGothic"/>
                        </ns1:rPr>
                        <ns1:t>(auto-renewal)</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bl>
          </ns1:graphicData>
        </ns1:graphic>
      </ns0:graphicFrame>
      <ns0:sp>
        <ns0:nvSpPr>
          <ns0:cNvPr id="657" name="Google Shape;657;p25"/>
          <ns0:cNvSpPr txBox="1"/>
          <ns0:nvPr>
            <ns0:ph idx="12" type="sldNum"/>
          </ns0:nvPr>
        </ns0:nvSpPr>
        <ns0:spPr>
          <ns1:xfrm>
            <ns1:off x="11755464" y="6452966"/>
            <ns1:ext cx="386400" cy="365100"/>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26.xml><?xml version="1.0" encoding="utf-8"?>
<ns0:sld xmlns:ns0="http://schemas.openxmlformats.org/presentationml/2006/main" xmlns:ns1="http://schemas.openxmlformats.org/drawingml/2006/main">
  <ns0:cSld>
    <ns0:spTree>
      <ns0:nvGrpSpPr>
        <ns0:cNvPr id="661" name="Shape 661"/>
        <ns0:cNvGrpSpPr/>
        <ns0:nvPr/>
      </ns0:nvGrpSpPr>
      <ns0:grpSpPr>
        <ns1:xfrm>
          <ns1:off x="0" y="0"/>
          <ns1:ext cx="0" cy="0"/>
          <ns1:chOff x="0" y="0"/>
          <ns1:chExt cx="0" cy="0"/>
        </ns1:xfrm>
      </ns0:grpSpPr>
      <ns0:sp>
        <ns0:nvSpPr>
          <ns0:cNvPr id="662" name="Google Shape;662;p26"/>
          <ns0:cNvSpPr/>
          <ns0:nvPr/>
        </ns0:nvSpPr>
        <ns0:spPr>
          <ns1:xfrm rot="-5400000">
            <ns1:off x="4235288" y="1082639"/>
            <ns1:ext cx="651823" cy="1192644"/>
          </ns1:xfrm>
          <ns1:prstGeom prst="bentUpArrow">
            <ns1:avLst>
              <ns1:gd fmla="val 25000" name="adj1"/>
              <ns1:gd fmla="val 25000" name="adj2"/>
              <ns1:gd fmla="val 25000" name="adj3"/>
            </ns1:avLst>
          </ns1:prstGeom>
          <ns1:solidFill>
            <ns1:srgbClr val="0F2A69"/>
          </ns1:solidFill>
          <ns1:ln>
            <ns1:noFill/>
          </ns1:ln>
        </ns0:spPr>
        <ns0:txBody>
          <ns1:bodyPr anchorCtr="0" anchor="ctr" bIns="91425" lIns="91425" spcFirstLastPara="1" rIns="91425" wrap="square" tIns="91425">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rgbClr val="000000"/>
              </ns1:solidFill>
              <ns1:latin typeface="Arial"/>
              <ns1:ea typeface="Arial"/>
              <ns1:cs typeface="Arial"/>
              <ns1:sym typeface="Arial"/>
            </ns1:endParaRPr>
          </ns1:p>
        </ns0:txBody>
      </ns0:sp>
      <ns0:sp>
        <ns0:nvSpPr>
          <ns0:cNvPr id="663" name="Google Shape;663;p26"/>
          <ns0:cNvSpPr/>
          <ns0:nvPr/>
        </ns0:nvSpPr>
        <ns0:spPr>
          <ns1:xfrm>
            <ns1:off x="2094756" y="4791455"/>
            <ns1:ext cx="7843619" cy="1616137"/>
          </ns1:xfrm>
          <ns1:prstGeom prst="rect">
            <ns1:avLst/>
          </ns1:prstGeom>
          <ns1:solidFill>
            <ns1:srgbClr val="B6CEF8"/>
          </ns1:solidFill>
          <ns1:ln>
            <ns1:noFill/>
          </ns1:ln>
        </ns0:spPr>
        <ns0:txBody>
          <ns1:bodyPr anchorCtr="0" anchor="t"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2000" u="none" cap="none" strike="noStrike">
                <ns1:solidFill>
                  <ns1:schemeClr val="lt1"/>
                </ns1:solidFill>
                <ns1:latin typeface="BIZ UDPGothic"/>
                <ns1:ea typeface="BIZ UDPGothic"/>
                <ns1:cs typeface="BIZ UDPGothic"/>
                <ns1:sym typeface="BIZ UDPGothic"/>
              </ns1:rPr>
              <ns1:t>Utilization of webinar content</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664" name="Google Shape;664;p26"/>
          <ns0:cNvSpPr/>
          <ns0:nvPr/>
        </ns0:nvSpPr>
        <ns0:spPr>
          <ns1:xfrm>
            <ns1:off x="6205179" y="1816001"/>
            <ns1:ext cx="3733197" cy="2556986"/>
          </ns1:xfrm>
          <ns1:prstGeom prst="rect">
            <ns1:avLst/>
          </ns1:prstGeom>
          <ns1:solidFill>
            <ns1:srgbClr val="B6CEF8"/>
          </ns1:solidFill>
          <ns1:ln>
            <ns1:noFill/>
          </ns1:ln>
        </ns0:spPr>
        <ns0:txBody>
          <ns1:bodyPr anchorCtr="0" anchor="t"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1" i="0" lang="ja-JP" sz="1800" u="none" cap="none" strike="noStrike">
                <ns1:solidFill>
                  <ns1:schemeClr val="lt1"/>
                </ns1:solidFill>
                <ns1:latin typeface="BIZ UDPGothic"/>
                <ns1:ea typeface="BIZ UDPGothic"/>
                <ns1:cs typeface="BIZ UDPGothic"/>
                <ns1:sym typeface="BIZ UDPGothic"/>
              </ns1:rPr>
              <ns1:t>Lead follow-up, proposal, and order</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665" name="Google Shape;665;p26"/>
          <ns0:cNvSpPr/>
          <ns0:nvPr/>
        </ns0:nvSpPr>
        <ns0:spPr>
          <ns1:xfrm>
            <ns1:off x="2089728" y="1816000"/>
            <ns1:ext cx="3773192" cy="2556987"/>
          </ns1:xfrm>
          <ns1:prstGeom prst="rect">
            <ns1:avLst/>
          </ns1:prstGeom>
          <ns1:solidFill>
            <ns1:srgbClr val="B6CEF8"/>
          </ns1:solidFill>
          <ns1:ln>
            <ns1:noFill/>
          </ns1:ln>
        </ns0:spPr>
        <ns0:txBody>
          <ns1:bodyPr anchorCtr="0" anchor="t"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1" i="0" lang="ja-JP" sz="1400" u="none" cap="none" strike="noStrike">
                <ns1:solidFill>
                  <ns1:schemeClr val="lt1"/>
                </ns1:solidFill>
                <ns1:latin typeface="BIZ UDPGothic"/>
                <ns1:ea typeface="BIZ UDPGothic"/>
                <ns1:cs typeface="BIZ UDPGothic"/>
                <ns1:sym typeface="BIZ UDPGothic"/>
              </ns1:rPr>
              <ns1:t>Webinar </ns1:t>
            </ns1:r>
            <ns1:r>
              <ns1:rPr b="1" i="0" lang="ja-JP" sz="1800" u="none" cap="none" strike="noStrike">
                <ns1:solidFill>
                  <ns1:schemeClr val="lt1"/>
                </ns1:solidFill>
                <ns1:latin typeface="BIZ UDPGothic"/>
                <ns1:ea typeface="BIZ UDPGothic"/>
                <ns1:cs typeface="BIZ UDPGothic"/>
                <ns1:sym typeface="BIZ UDPGothic"/>
              </ns1:rPr>
              <ns1:t>hosting</ns1:t>
            </ns1:r>
            <ns1:endParaRPr b="0" i="0" sz="1400" u="none" cap="none" strike="noStrike">
              <ns1:solidFill>
                <ns1:srgbClr val="000000"/>
              </ns1:solidFill>
              <ns1:latin typeface="BIZ UDPGothic"/>
              <ns1:ea typeface="BIZ UDPGothic"/>
              <ns1:cs typeface="BIZ UDPGothic"/>
              <ns1:sym typeface="BIZ UDPGothic"/>
            </ns1:endParaRPr>
          </ns1:p>
        </ns0:txBody>
      </ns0:sp>
      <ns0:cxnSp>
        <ns0:nvCxnSpPr>
          <ns0:cNvPr id="666" name="Google Shape;666;p26"/>
          <ns0:cNvCxnSpPr/>
          <ns0:nvPr/>
        </ns0:nvCxnSpPr>
        <ns0:spPr>
          <ns1:xfrm>
            <ns1:off x="6350" y="799793"/>
            <ns1:ext cx="12185650" cy="0"/>
          </ns1:xfrm>
          <ns1:prstGeom prst="straightConnector1">
            <ns1:avLst/>
          </ns1:prstGeom>
          <ns1:noFill/>
          <ns1:ln cap="flat" cmpd="sng" w="9525">
            <ns1:solidFill>
              <ns1:schemeClr val="lt1"/>
            </ns1:solidFill>
            <ns1:prstDash val="solid"/>
            <ns1:miter lim="800000"/>
            <ns1:headEnd len="sm" w="sm" type="none"/>
            <ns1:tailEnd len="sm" w="sm" type="none"/>
          </ns1:ln>
        </ns0:spPr>
      </ns0:cxnSp>
      <ns0:sp>
        <ns0:nvSpPr>
          <ns0:cNvPr id="667" name="Google Shape;667;p26"/>
          <ns0:cNvSpPr/>
          <ns0:nvPr/>
        </ns0:nvSpPr>
        <ns0:spPr>
          <ns1:xfrm>
            <ns1:off x="12032139" y="-7626"/>
            <ns1:ext cx="163399" cy="800325"/>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cxnSp>
        <ns0:nvCxnSpPr>
          <ns0:cNvPr id="668" name="Google Shape;668;p26"/>
          <ns0:cNvCxnSpPr/>
          <ns0:nvPr/>
        </ns0:nvCxnSpPr>
        <ns0:spPr>
          <ns1:xfrm>
            <ns1:off x="9888" y="792703"/>
            <ns1:ext cx="1218565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669" name="Google Shape;669;p26"/>
          <ns0:cNvSpPr txBox="1"/>
          <ns0:nvPr/>
        </ns0:nvSpPr>
        <ns0:spPr>
          <ns1:xfrm>
            <ns1:off x="292431" y="43837"/>
            <ns1:ext cx="10541823" cy="647643"/>
          </ns1:xfrm>
          <ns1:prstGeom prst="rect">
            <ns1:avLst/>
          </ns1:prstGeom>
          <ns1:noFill/>
          <ns1:ln>
            <ns1:noFill/>
          </ns1:ln>
        </ns0:spPr>
        <ns0:txBody>
          <ns1:bodyPr anchorCtr="0" anchor="t"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3600"/>
              <ns1:buFont typeface="Arial"/>
              <ns1:buNone/>
            </ns1:pPr>
            <ns1:r>
              <ns1:rPr b="0" i="0" lang="ja-JP" sz="3200" u="none" cap="none" strike="noStrike">
                <ns1:solidFill>
                  <ns1:schemeClr val="accent4"/>
                </ns1:solidFill>
                <ns1:latin typeface="BIZ UDPGothic"/>
                <ns1:ea typeface="BIZ UDPGothic"/>
                <ns1:cs typeface="BIZ UDPGothic"/>
                <ns1:sym typeface="BIZ UDPGothic"/>
              </ns1:rPr>
              <ns1:t>Are there any services other than the basic plan that interest you?</ns1:t>
            </ns1:r>
            <ns1:endParaRPr b="0" i="0" sz="2000" u="none" cap="none" strike="noStrike">
              <ns1:solidFill>
                <ns1:schemeClr val="accent4"/>
              </ns1:solidFill>
              <ns1:latin typeface="BIZ UDPGothic"/>
              <ns1:ea typeface="BIZ UDPGothic"/>
              <ns1:cs typeface="BIZ UDPGothic"/>
              <ns1:sym typeface="BIZ UDPGothic"/>
            </ns1:endParaRPr>
          </ns1:p>
        </ns0:txBody>
      </ns0:sp>
      <ns0:sp>
        <ns0:nvSpPr>
          <ns0:cNvPr id="670" name="Google Shape;670;p26"/>
          <ns0:cNvSpPr txBox="1"/>
          <ns0:nvPr/>
        </ns0:nvSpPr>
        <ns0:spPr>
          <ns1:xfrm>
            <ns1:off x="10249634" y="251663"/>
            <ns1:ext cx="1697004" cy="276959"/>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0000"/>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Service Map</ns1:t>
            </ns1:r>
            <ns1:endParaRPr b="1" i="0" sz="1200" u="none" cap="none" strike="noStrike">
              <ns1:solidFill>
                <ns1:schemeClr val="accent4"/>
              </ns1:solidFill>
              <ns1:latin typeface="BIZ UDPGothic"/>
              <ns1:ea typeface="BIZ UDPGothic"/>
              <ns1:cs typeface="BIZ UDPGothic"/>
              <ns1:sym typeface="BIZ UDPGothic"/>
            </ns1:endParaRPr>
          </ns1:p>
        </ns0:txBody>
      </ns0:sp>
      <ns0:sp>
        <ns0:nvSpPr>
          <ns0:cNvPr id="671" name="Google Shape;671;p26"/>
          <ns0:cNvSpPr/>
          <ns0:nvPr/>
        </ns0:nvSpPr>
        <ns0:spPr>
          <ns1:xfrm>
            <ns1:off x="2274749" y="2253771"/>
            <ns1:ext cx="2882772" cy="1114736"/>
          </ns1:xfrm>
          <ns1:prstGeom prst="rightArrowCallout">
            <ns1:avLst>
              <ns1:gd fmla="val 15872" name="adj1"/>
              <ns1:gd fmla="val 14732" name="adj2"/>
              <ns1:gd fmla="val 15302" name="adj3"/>
              <ns1:gd fmla="val 86468" name="adj4"/>
            </ns1:avLst>
          </ns1:prstGeom>
          <ns1:gradFill>
            <ns1:gsLst>
              <ns1:gs pos="0">
                <ns1:srgbClr val="3F72E5"/>
              </ns1:gs>
              <ns1:gs pos="50000">
                <ns1:srgbClr val="1744A9"/>
              </ns1:gs>
              <ns1:gs pos="100000">
                <ns1:srgbClr val="0D255D"/>
              </ns1:gs>
            </ns1:gsLst>
            <ns1:path path="circle">
              <ns1:fillToRect b="50%" l="50%" r="50%" t="50%"/>
            </ns1:path>
            <ns1:tileRect/>
          </ns1:gra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2400" u="none" cap="none" strike="noStrike">
                <ns1:solidFill>
                  <ns1:schemeClr val="lt1"/>
                </ns1:solidFill>
                <ns1:latin typeface="BIZ UDPGothic"/>
                <ns1:ea typeface="BIZ UDPGothic"/>
                <ns1:cs typeface="BIZ UDPGothic"/>
                <ns1:sym typeface="BIZ UDPGothic"/>
              </ns1:rPr>
              <ns1:t>Webinar hosting</ns1:t>
            </ns1:r>
            <ns1:endParaRPr b="1" i="0" sz="24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(Visitor or Majisemi Club)</ns1:t>
            </ns1:r>
            <ns1:endParaRPr b="0" i="0" sz="1400" u="none" cap="none" strike="noStrike">
              <ns1:solidFill>
                <ns1:schemeClr val="lt1"/>
              </ns1:solidFill>
              <ns1:latin typeface="BIZ UDPGothic"/>
              <ns1:ea typeface="BIZ UDPGothic"/>
              <ns1:cs typeface="BIZ UDPGothic"/>
              <ns1:sym typeface="BIZ UDPGothic"/>
            </ns1:endParaRPr>
          </ns1:p>
        </ns0:txBody>
      </ns0:sp>
      <ns0:sp>
        <ns0:nvSpPr>
          <ns0:cNvPr id="672" name="Google Shape;672;p26"/>
          <ns0:cNvSpPr/>
          <ns0:nvPr/>
        </ns0:nvSpPr>
        <ns0:spPr>
          <ns1:xfrm>
            <ns1:off x="10145933" y="2253771"/>
            <ns1:ext cx="1769026" cy="1118383"/>
          </ns1:xfrm>
          <ns1:prstGeom prst="rect">
            <ns1:avLst/>
          </ns1:prstGeom>
          <ns1:solidFill>
            <ns1:srgbClr val="ACB8CA"/>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Your
insi</ns1:t>
            </ns1:r>
            <ns1:br>
              <ns1:rPr b="0" i="0" lang="ja-JP" sz="1400" u="none" cap="none" strike="noStrike">
                <ns1:solidFill>
                  <ns1:schemeClr val="lt1"/>
                </ns1:solidFill>
                <ns1:latin typeface="BIZ UDPGothic"/>
                <ns1:ea typeface="BIZ UDPGothic"/>
                <ns1:cs typeface="BIZ UDPGothic"/>
                <ns1:sym typeface="BIZ UDPGothic"/>
              </ns1:rPr>
            </ns1:br>
            <ns1:r>
              <ns1:rPr b="0" i="0" lang="ja-JP" sz="1400" u="none" cap="none" strike="noStrike">
                <ns1:solidFill>
                  <ns1:schemeClr val="lt1"/>
                </ns1:solidFill>
                <ns1:latin typeface="BIZ UDPGothic"/>
                <ns1:ea typeface="BIZ UDPGothic"/>
                <ns1:cs typeface="BIZ UDPGothic"/>
                <ns1:sym typeface="BIZ UDPGothic"/>
              </ns1:rPr>
              <ns1:t>de sales</ns1:t>
            </ns1:r>
            <ns1:endParaRPr b="0" i="0" sz="1400" u="none" cap="none" strike="noStrike">
              <ns1:solidFill>
                <ns1:srgbClr val="000000"/>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or
fiel</ns1:t>
            </ns1:r>
            <ns1:br>
              <ns1:rPr b="0" i="0" lang="ja-JP" sz="1400" u="none" cap="none" strike="noStrike">
                <ns1:solidFill>
                  <ns1:schemeClr val="lt1"/>
                </ns1:solidFill>
                <ns1:latin typeface="BIZ UDPGothic"/>
                <ns1:ea typeface="BIZ UDPGothic"/>
                <ns1:cs typeface="BIZ UDPGothic"/>
                <ns1:sym typeface="BIZ UDPGothic"/>
              </ns1:rPr>
            </ns1:br>
            <ns1:r>
              <ns1:rPr b="0" i="0" lang="ja-JP" sz="1400" u="none" cap="none" strike="noStrike">
                <ns1:solidFill>
                  <ns1:schemeClr val="lt1"/>
                </ns1:solidFill>
                <ns1:latin typeface="BIZ UDPGothic"/>
                <ns1:ea typeface="BIZ UDPGothic"/>
                <ns1:cs typeface="BIZ UDPGothic"/>
                <ns1:sym typeface="BIZ UDPGothic"/>
              </ns1:rPr>
              <ns1:t>d sales</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673" name="Google Shape;673;p26"/>
          <ns0:cNvSpPr/>
          <ns0:nvPr/>
        </ns0:nvSpPr>
        <ns0:spPr>
          <ns1:xfrm>
            <ns1:off x="7494458" y="2253771"/>
            <ns1:ext cx="2595719" cy="1125705"/>
          </ns1:xfrm>
          <ns1:prstGeom prst="rightArrowCallout">
            <ns1:avLst>
              <ns1:gd fmla="val 15872" name="adj1"/>
              <ns1:gd fmla="val 14732" name="adj2"/>
              <ns1:gd fmla="val 15302" name="adj3"/>
              <ns1:gd fmla="val 86588" name="adj4"/>
            </ns1:avLst>
          </ns1:prstGeom>
          <ns1:gradFill>
            <ns1:gsLst>
              <ns1:gs pos="0">
                <ns1:srgbClr val="3F72E5"/>
              </ns1:gs>
              <ns1:gs pos="50000">
                <ns1:srgbClr val="1744A9"/>
              </ns1:gs>
              <ns1:gs pos="100000">
                <ns1:srgbClr val="0D255D"/>
              </ns1:gs>
            </ns1:gsLst>
            <ns1:path path="circle">
              <ns1:fillToRect b="50%" l="50%" r="50%" t="50%"/>
            </ns1:path>
            <ns1:tileRect/>
          </ns1:gra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2000" u="none" cap="none" strike="noStrike">
                <ns1:solidFill>
                  <ns1:schemeClr val="lt1"/>
                </ns1:solidFill>
                <ns1:latin typeface="BIZ UDPGothic"/>
                <ns1:ea typeface="BIZ UDPGothic"/>
                <ns1:cs typeface="BIZ UDPGothic"/>
                <ns1:sym typeface="BIZ UDPGothic"/>
              </ns1:rPr>
              <ns1:t>Sales outsourcing</ns1:t>
            </ns1:r>
            <ns1:endParaRPr b="1" i="0" sz="20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2000" u="none" cap="none" strike="noStrike">
                <ns1:solidFill>
                  <ns1:schemeClr val="lt1"/>
                </ns1:solidFill>
                <ns1:latin typeface="BIZ UDPGothic"/>
                <ns1:ea typeface="BIZ UDPGothic"/>
                <ns1:cs typeface="BIZ UDPGothic"/>
                <ns1:sym typeface="BIZ UDPGothic"/>
              </ns1:rPr>
              <ns1:t>(Proposal and order)</ns1:t>
            </ns1:r>
            <ns1:endParaRPr b="0" i="0" sz="1200" u="none" cap="none" strike="noStrike">
              <ns1:solidFill>
                <ns1:srgbClr val="000000"/>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(Maji Sales)</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674" name="Google Shape;674;p26"/>
          <ns0:cNvSpPr/>
          <ns0:nvPr/>
        </ns0:nvSpPr>
        <ns0:spPr>
          <ns1:xfrm>
            <ns1:off x="5163570" y="2253771"/>
            <ns1:ext cx="2330887" cy="1114736"/>
          </ns1:xfrm>
          <ns1:prstGeom prst="rightArrowCallout">
            <ns1:avLst>
              <ns1:gd fmla="val 15872" name="adj1"/>
              <ns1:gd fmla="val 14732" name="adj2"/>
              <ns1:gd fmla="val 15302" name="adj3"/>
              <ns1:gd fmla="val 86468" name="adj4"/>
            </ns1:avLst>
          </ns1:prstGeom>
          <ns1:gradFill>
            <ns1:gsLst>
              <ns1:gs pos="0">
                <ns1:srgbClr val="3F72E5"/>
              </ns1:gs>
              <ns1:gs pos="50000">
                <ns1:srgbClr val="1744A9"/>
              </ns1:gs>
              <ns1:gs pos="100000">
                <ns1:srgbClr val="0D255D"/>
              </ns1:gs>
            </ns1:gsLst>
            <ns1:path path="circle">
              <ns1:fillToRect b="50%" l="50%" r="50%" t="50%"/>
            </ns1:path>
            <ns1:tileRect/>
          </ns1:gra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1" i="0" lang="ja-JP" sz="1800" u="none" cap="none" strike="noStrike">
                <ns1:solidFill>
                  <ns1:schemeClr val="lt1"/>
                </ns1:solidFill>
                <ns1:latin typeface="BIZ UDPGothic"/>
                <ns1:ea typeface="BIZ UDPGothic"/>
                <ns1:cs typeface="BIZ UDPGothic"/>
                <ns1:sym typeface="BIZ UDPGothic"/>
              </ns1:rPr>
              <ns1:t>Follow-up
immediatel</ns1:t>
            </ns1:r>
            <ns1:br>
              <ns1:rPr b="1" i="0" lang="ja-JP" sz="1800" u="none" cap="none" strike="noStrike">
                <ns1:solidFill>
                  <ns1:schemeClr val="lt1"/>
                </ns1:solidFill>
                <ns1:latin typeface="BIZ UDPGothic"/>
                <ns1:ea typeface="BIZ UDPGothic"/>
                <ns1:cs typeface="BIZ UDPGothic"/>
                <ns1:sym typeface="BIZ UDPGothic"/>
              </ns1:rPr>
            </ns1:br>
            <ns1:r>
              <ns1:rPr b="1" i="0" lang="ja-JP" sz="1800" u="none" cap="none" strike="noStrike">
                <ns1:solidFill>
                  <ns1:schemeClr val="lt1"/>
                </ns1:solidFill>
                <ns1:latin typeface="BIZ UDPGothic"/>
                <ns1:ea typeface="BIZ UDPGothic"/>
                <ns1:cs typeface="BIZ UDPGothic"/>
                <ns1:sym typeface="BIZ UDPGothic"/>
              </ns1:rPr>
              <ns1:t>y after the webinar</ns1:t>
            </ns1:r>
            <ns1:endParaRPr b="0" i="0" sz="1400" u="none" cap="none" strike="noStrike">
              <ns1:solidFill>
                <ns1:srgbClr val="000000"/>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(Maji Follow)</ns1:t>
            </ns1:r>
            <ns1:endParaRPr b="0" i="0" sz="1400" u="none" cap="none" strike="noStrike">
              <ns1:solidFill>
                <ns1:schemeClr val="lt1"/>
              </ns1:solidFill>
              <ns1:latin typeface="BIZ UDPGothic"/>
              <ns1:ea typeface="BIZ UDPGothic"/>
              <ns1:cs typeface="BIZ UDPGothic"/>
              <ns1:sym typeface="BIZ UDPGothic"/>
            </ns1:endParaRPr>
          </ns1:p>
        </ns0:txBody>
      </ns0:sp>
      <ns0:sp>
        <ns0:nvSpPr>
          <ns0:cNvPr id="675" name="Google Shape;675;p26"/>
          <ns0:cNvSpPr/>
          <ns0:nvPr/>
        </ns0:nvSpPr>
        <ns0:spPr>
          <ns1:xfrm>
            <ns1:off x="2093084" y="1192850"/>
            <ns1:ext cx="1871791" cy="1055341"/>
          </ns1:xfrm>
          <ns1:prstGeom prst="downArrowCallout">
            <ns1:avLst>
              <ns1:gd fmla="val 16192" name="adj1"/>
              <ns1:gd fmla="val 16893" name="adj2"/>
              <ns1:gd fmla="val 18295" name="adj3"/>
              <ns1:gd fmla="val 53281" name="adj4"/>
            </ns1:avLst>
          </ns1:prstGeom>
          <ns1:solidFill>
            <ns1:srgbClr val="ACB8CA"/>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Your owned leads</ns1:t>
            </ns1:r>
            <ns1:endParaRPr b="0" i="0" sz="14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100" u="none" cap="none" strike="noStrike">
                <ns1:solidFill>
                  <ns1:schemeClr val="lt1"/>
                </ns1:solidFill>
                <ns1:latin typeface="BIZ UDPGothic"/>
                <ns1:ea typeface="BIZ UDPGothic"/>
                <ns1:cs typeface="BIZ UDPGothic"/>
                <ns1:sym typeface="BIZ UDPGothic"/>
              </ns1:rPr>
              <ns1:t>(not subject to charges)</ns1:t>
            </ns1:r>
            <ns1:endParaRPr b="0" i="0" sz="1100" u="none" cap="none" strike="noStrike">
              <ns1:solidFill>
                <ns1:srgbClr val="000000"/>
              </ns1:solidFill>
              <ns1:latin typeface="BIZ UDPGothic"/>
              <ns1:ea typeface="BIZ UDPGothic"/>
              <ns1:cs typeface="BIZ UDPGothic"/>
              <ns1:sym typeface="BIZ UDPGothic"/>
            </ns1:endParaRPr>
          </ns1:p>
        </ns0:txBody>
      </ns0:sp>
      <ns0:grpSp>
        <ns0:nvGrpSpPr>
          <ns0:cNvPr id="676" name="Google Shape;676;p26"/>
          <ns0:cNvGrpSpPr/>
          <ns0:nvPr/>
        </ns0:nvGrpSpPr>
        <ns0:grpSpPr>
          <ns1:xfrm>
            <ns1:off x="5937863" y="1456396"/>
            <ns1:ext cx="5290340" cy="800332"/>
            <ns1:chOff x="4585550" y="2238894"/>
            <ns1:chExt cx="5594100" cy="702600"/>
          </ns1:xfrm>
        </ns0:grpSpPr>
        <ns0:sp>
          <ns0:nvSpPr>
            <ns0:cNvPr id="677" name="Google Shape;677;p26"/>
            <ns0:cNvSpPr/>
            <ns0:nvPr/>
          </ns0:nvSpPr>
          <ns0:spPr>
            <ns1:xfrm flipH="1" rot="10800000">
              <ns1:off x="4585550" y="2238894"/>
              <ns1:ext cx="5594100" cy="702600"/>
            </ns1:xfrm>
            <ns1:prstGeom prst="bentUpArrow">
              <ns1:avLst>
                <ns1:gd fmla="val 20567" name="adj1"/>
                <ns1:gd fmla="val 25000" name="adj2"/>
                <ns1:gd fmla="val 23462" name="adj3"/>
              </ns1:avLst>
            </ns1:prstGeom>
            <ns1:gradFill>
              <ns1:gsLst>
                <ns1:gs pos="0">
                  <ns1:srgbClr val="1744A9"/>
                </ns1:gs>
                <ns1:gs pos="96000">
                  <ns1:srgbClr val="0D255D"/>
                </ns1:gs>
                <ns1:gs pos="100000">
                  <ns1:srgbClr val="3F72E5"/>
                </ns1:gs>
              </ns1:gsLst>
              <ns1:lin ang="2700000" scaled="0"/>
            </ns1:gradFill>
            <ns1:ln>
              <ns1:noFill/>
            </ns1:ln>
          </ns0:spPr>
          <ns0:txBody>
            <ns1:bodyPr anchorCtr="0" anchor="ctr" bIns="91425" lIns="91425" spcFirstLastPara="1" rIns="91425" wrap="square" tIns="91425">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rgbClr val="000000"/>
                </ns1:solidFill>
                <ns1:latin typeface="Arial"/>
                <ns1:ea typeface="Arial"/>
                <ns1:cs typeface="Arial"/>
                <ns1:sym typeface="Arial"/>
              </ns1:endParaRPr>
            </ns1:p>
          </ns0:txBody>
        </ns0:sp>
        <ns0:sp>
          <ns0:nvSpPr>
            <ns0:cNvPr id="678" name="Google Shape;678;p26"/>
            <ns0:cNvSpPr/>
            <ns0:nvPr/>
          </ns0:nvSpPr>
          <ns0:spPr>
            <ns1:xfrm>
              <ns1:off x="4585550" y="2238894"/>
              <ns1:ext cx="190383" cy="702600"/>
            </ns1:xfrm>
            <ns1:prstGeom prst="rect">
              <ns1:avLst/>
            </ns1:prstGeom>
            <ns1:gradFill>
              <ns1:gsLst>
                <ns1:gs pos="0">
                  <ns1:srgbClr val="1744A9"/>
                </ns1:gs>
                <ns1:gs pos="96000">
                  <ns1:srgbClr val="0D255D"/>
                </ns1:gs>
                <ns1:gs pos="100000">
                  <ns1:srgbClr val="3F72E5"/>
                </ns1:gs>
              </ns1:gsLst>
              <ns1:lin ang="2700000" scaled="0"/>
            </ns1:gradFill>
            <ns1:ln>
              <ns1:noFill/>
            </ns1:ln>
          </ns0:spPr>
          <ns0:txBody>
            <ns1:bodyPr anchorCtr="0" anchor="ctr" bIns="91425" lIns="91425" spcFirstLastPara="1" rIns="91425" wrap="square" tIns="91425">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rgbClr val="000000"/>
                </ns1:solidFill>
                <ns1:latin typeface="Arial"/>
                <ns1:ea typeface="Arial"/>
                <ns1:cs typeface="Arial"/>
                <ns1:sym typeface="Arial"/>
              </ns1:endParaRPr>
            </ns1:p>
          </ns0:txBody>
        </ns0:sp>
      </ns0:grpSp>
      <ns0:sp>
        <ns0:nvSpPr>
          <ns0:cNvPr id="679" name="Google Shape;679;p26"/>
          <ns0:cNvSpPr/>
          <ns0:nvPr/>
        </ns0:nvSpPr>
        <ns0:spPr>
          <ns1:xfrm>
            <ns1:off x="2270826" y="3524859"/>
            <ns1:ext cx="1203249" cy="660373"/>
          </ns1:xfrm>
          <ns1:prstGeom prst="rect">
            <ns1:avLst/>
          </ns1:prstGeom>
          <ns1:gradFill>
            <ns1:gsLst>
              <ns1:gs pos="0">
                <ns1:srgbClr val="3F72E5"/>
              </ns1:gs>
              <ns1:gs pos="50000">
                <ns1:srgbClr val="1744A9"/>
              </ns1:gs>
              <ns1:gs pos="100000">
                <ns1:srgbClr val="0D255D"/>
              </ns1:gs>
            </ns1:gsLst>
            <ns1:path path="circle">
              <ns1:fillToRect b="50%" l="50%" r="50%" t="50%"/>
            </ns1:path>
            <ns1:tileRect/>
          </ns1:gra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On-demand</ns1:t>
            </ns1:r>
            <ns1:endParaRPr b="1" i="0" sz="16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Broadcast</ns1:t>
            </ns1:r>
            <ns1:endParaRPr b="0" i="0" sz="1600" u="none" cap="none" strike="noStrike">
              <ns1:solidFill>
                <ns1:srgbClr val="000000"/>
              </ns1:solidFill>
              <ns1:latin typeface="BIZ UDPGothic"/>
              <ns1:ea typeface="BIZ UDPGothic"/>
              <ns1:cs typeface="BIZ UDPGothic"/>
              <ns1:sym typeface="BIZ UDPGothic"/>
            </ns1:endParaRPr>
          </ns1:p>
        </ns0:txBody>
      </ns0:sp>
      <ns0:sp>
        <ns0:nvSpPr>
          <ns0:cNvPr id="680" name="Google Shape;680;p26"/>
          <ns0:cNvSpPr/>
          <ns0:nvPr/>
        </ns0:nvSpPr>
        <ns0:spPr>
          <ns1:xfrm>
            <ns1:off x="2396490" y="5316051"/>
            <ns1:ext cx="1527905" cy="846767"/>
          </ns1:xfrm>
          <ns1:prstGeom prst="rect">
            <ns1:avLst/>
          </ns1:prstGeom>
          <ns1:gradFill>
            <ns1:gsLst>
              <ns1:gs pos="0">
                <ns1:srgbClr val="3F72E5"/>
              </ns1:gs>
              <ns1:gs pos="50000">
                <ns1:srgbClr val="1744A9"/>
              </ns1:gs>
              <ns1:gs pos="100000">
                <ns1:srgbClr val="0D255D"/>
              </ns1:gs>
            </ns1:gsLst>
            <ns1:path path="circle">
              <ns1:fillToRect b="50%" l="50%" r="50%" t="50%"/>
            </ns1:path>
            <ns1:tileRect/>
          </ns1:gra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SEO article</ns1:t>
            </ns1:r>
            <ns1:endParaRPr b="1" i="0" sz="16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Creation</ns1:t>
            </ns1:r>
            <ns1:endParaRPr b="0" i="0" sz="1600" u="none" cap="none" strike="noStrike">
              <ns1:solidFill>
                <ns1:srgbClr val="000000"/>
              </ns1:solidFill>
              <ns1:latin typeface="BIZ UDPGothic"/>
              <ns1:ea typeface="BIZ UDPGothic"/>
              <ns1:cs typeface="BIZ UDPGothic"/>
              <ns1:sym typeface="BIZ UDPGothic"/>
            </ns1:endParaRPr>
          </ns1:p>
        </ns0:txBody>
      </ns0:sp>
      <ns0:sp>
        <ns0:nvSpPr>
          <ns0:cNvPr id="681" name="Google Shape;681;p26"/>
          <ns0:cNvSpPr/>
          <ns0:nvPr/>
        </ns0:nvSpPr>
        <ns0:spPr>
          <ns1:xfrm>
            <ns1:off x="4217723" y="5316051"/>
            <ns1:ext cx="1527905" cy="846767"/>
          </ns1:xfrm>
          <ns1:prstGeom prst="rect">
            <ns1:avLst/>
          </ns1:prstGeom>
          <ns1:gradFill>
            <ns1:gsLst>
              <ns1:gs pos="0">
                <ns1:srgbClr val="3F72E5"/>
              </ns1:gs>
              <ns1:gs pos="50000">
                <ns1:srgbClr val="1744A9"/>
              </ns1:gs>
              <ns1:gs pos="100000">
                <ns1:srgbClr val="0D255D"/>
              </ns1:gs>
            </ns1:gsLst>
            <ns1:path path="circle">
              <ns1:fillToRect b="50%" l="50%" r="50%" t="50%"/>
            </ns1:path>
            <ns1:tileRect/>
          </ns1:gra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Full video</ns1:t>
            </ns1:r>
            <ns1:endParaRPr b="1" i="0" sz="16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Provided/free</ns1:t>
            </ns1:r>
            <ns1:endParaRPr b="0" i="0" sz="1600" u="none" cap="none" strike="noStrike">
              <ns1:solidFill>
                <ns1:srgbClr val="000000"/>
              </ns1:solidFill>
              <ns1:latin typeface="BIZ UDPGothic"/>
              <ns1:ea typeface="BIZ UDPGothic"/>
              <ns1:cs typeface="BIZ UDPGothic"/>
              <ns1:sym typeface="BIZ UDPGothic"/>
            </ns1:endParaRPr>
          </ns1:p>
        </ns0:txBody>
      </ns0:sp>
      <ns0:sp>
        <ns0:nvSpPr>
          <ns0:cNvPr id="682" name="Google Shape;682;p26"/>
          <ns0:cNvSpPr/>
          <ns0:nvPr/>
        </ns0:nvSpPr>
        <ns0:spPr>
          <ns1:xfrm>
            <ns1:off x="3660497" y="3522753"/>
            <ns1:ext cx="1103262" cy="660373"/>
          </ns1:xfrm>
          <ns1:prstGeom prst="rect">
            <ns1:avLst/>
          </ns1:prstGeom>
          <ns1:gradFill>
            <ns1:gsLst>
              <ns1:gs pos="0">
                <ns1:srgbClr val="3F72E5"/>
              </ns1:gs>
              <ns1:gs pos="50000">
                <ns1:srgbClr val="1744A9"/>
              </ns1:gs>
              <ns1:gs pos="100000">
                <ns1:srgbClr val="0D255D"/>
              </ns1:gs>
            </ns1:gsLst>
            <ns1:path path="circle">
              <ns1:fillToRect b="50%" l="50%" r="50%" t="50%"/>
            </ns1:path>
            <ns1:tileRect/>
          </ns1:gra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Rebroadcast</ns1:t>
            </ns1:r>
            <ns1:endParaRPr b="0" i="0" sz="1600" u="none" cap="none" strike="noStrike">
              <ns1:solidFill>
                <ns1:srgbClr val="000000"/>
              </ns1:solidFill>
              <ns1:latin typeface="BIZ UDPGothic"/>
              <ns1:ea typeface="BIZ UDPGothic"/>
              <ns1:cs typeface="BIZ UDPGothic"/>
              <ns1:sym typeface="BIZ UDPGothic"/>
            </ns1:endParaRPr>
          </ns1:p>
        </ns0:txBody>
      </ns0:sp>
      <ns0:sp>
        <ns0:nvSpPr>
          <ns0:cNvPr id="683" name="Google Shape;683;p26"/>
          <ns0:cNvSpPr/>
          <ns0:nvPr/>
        </ns0:nvSpPr>
        <ns0:spPr>
          <ns1:xfrm>
            <ns1:off x="7505609" y="3522752"/>
            <ns1:ext cx="2238965" cy="660373"/>
          </ns1:xfrm>
          <ns1:prstGeom prst="rect">
            <ns1:avLst/>
          </ns1:prstGeom>
          <ns1:gradFill>
            <ns1:gsLst>
              <ns1:gs pos="0">
                <ns1:srgbClr val="3F72E5"/>
              </ns1:gs>
              <ns1:gs pos="50000">
                <ns1:srgbClr val="1744A9"/>
              </ns1:gs>
              <ns1:gs pos="100000">
                <ns1:srgbClr val="0D255D"/>
              </ns1:gs>
            </ns1:gsLst>
            <ns1:path path="circle">
              <ns1:fillToRect b="50%" l="50%" r="50%" t="50%"/>
            </ns1:path>
            <ns1:tileRect/>
          </ns1:gra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2-step</ns1:t>
            </ns1:r>
            <ns1:endParaRPr b="1" i="0" sz="16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Webinar</ns1:t>
            </ns1:r>
            <ns1:endParaRPr b="0" i="0" sz="1600" u="none" cap="none" strike="noStrike">
              <ns1:solidFill>
                <ns1:srgbClr val="000000"/>
              </ns1:solidFill>
              <ns1:latin typeface="BIZ UDPGothic"/>
              <ns1:ea typeface="BIZ UDPGothic"/>
              <ns1:cs typeface="BIZ UDPGothic"/>
              <ns1:sym typeface="BIZ UDPGothic"/>
            </ns1:endParaRPr>
          </ns1:p>
        </ns0:txBody>
      </ns0:sp>
      <ns0:sp>
        <ns0:nvSpPr>
          <ns0:cNvPr id="684" name="Google Shape;684;p26"/>
          <ns0:cNvSpPr/>
          <ns0:nvPr/>
        </ns0:nvSpPr>
        <ns0:spPr>
          <ns1:xfrm>
            <ns1:off x="312311" y="1192850"/>
            <ns1:ext cx="1569859" cy="930087"/>
          </ns1:xfrm>
          <ns1:prstGeom prst="rect">
            <ns1:avLst/>
          </ns1:prstGeom>
          <ns1:gradFill>
            <ns1:gsLst>
              <ns1:gs pos="0">
                <ns1:srgbClr val="3F72E5"/>
              </ns1:gs>
              <ns1:gs pos="50000">
                <ns1:srgbClr val="1744A9"/>
              </ns1:gs>
              <ns1:gs pos="100000">
                <ns1:srgbClr val="0D255D"/>
              </ns1:gs>
            </ns1:gsLst>
            <ns1:path path="circle">
              <ns1:fillToRect b="50%" l="50%" r="50%" t="50%"/>
            </ns1:path>
            <ns1:tileRect/>
          </ns1:gra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1400" u="none" cap="none" strike="noStrike">
                <ns1:solidFill>
                  <ns1:schemeClr val="lt1"/>
                </ns1:solidFill>
                <ns1:latin typeface="BIZ UDPGothic"/>
                <ns1:ea typeface="BIZ UDPGothic"/>
                <ns1:cs typeface="BIZ UDPGothic"/>
                <ns1:sym typeface="BIZ UDPGothic"/>
              </ns1:rPr>
              <ns1:t>Exhibition</ns1:t>
            </ns1:r>
            <ns1:endParaRPr b="1" i="0" sz="14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1400" u="none" cap="none" strike="noStrike">
                <ns1:solidFill>
                  <ns1:schemeClr val="lt1"/>
                </ns1:solidFill>
                <ns1:latin typeface="BIZ UDPGothic"/>
                <ns1:ea typeface="BIZ UDPGothic"/>
                <ns1:cs typeface="BIZ UDPGothic"/>
                <ns1:sym typeface="BIZ UDPGothic"/>
              </ns1:rPr>
              <ns1:t>Joint exhibition</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685" name="Google Shape;685;p26"/>
          <ns0:cNvSpPr/>
          <ns0:nvPr/>
        </ns0:nvSpPr>
        <ns0:spPr>
          <ns1:xfrm>
            <ns1:off x="1877623" y="1328578"/>
            <ns1:ext cx="215459" cy="351805"/>
          </ns1:xfrm>
          <ns1:prstGeom prst="rightArrow">
            <ns1:avLst>
              <ns1:gd fmla="val 50000" name="adj1"/>
              <ns1:gd fmla="val 50000" name="adj2"/>
            </ns1:avLst>
          </ns1:prstGeom>
          <ns1:solidFill>
            <ns1:srgbClr val="0F2A68"/>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686" name="Google Shape;686;p26"/>
          <ns0:cNvSpPr/>
          <ns0:nvPr/>
        </ns0:nvSpPr>
        <ns0:spPr>
          <ns1:xfrm>
            <ns1:off x="191683" y="2248191"/>
            <ns1:ext cx="1685940" cy="940697"/>
          </ns1:xfrm>
          <ns1:prstGeom prst="rect">
            <ns1:avLst/>
          </ns1:prstGeom>
          <ns1:gradFill>
            <ns1:gsLst>
              <ns1:gs pos="0">
                <ns1:srgbClr val="3F72E5"/>
              </ns1:gs>
              <ns1:gs pos="50000">
                <ns1:srgbClr val="1744A9"/>
              </ns1:gs>
              <ns1:gs pos="100000">
                <ns1:srgbClr val="0D255D"/>
              </ns1:gs>
            </ns1:gsLst>
            <ns1:path path="circle">
              <ns1:fillToRect b="50%" l="50%" r="50%" t="50%"/>
            </ns1:path>
            <ns1:tileRect/>
          </ns1:gra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1400" u="none" cap="none" strike="noStrike">
                <ns1:solidFill>
                  <ns1:schemeClr val="lt1"/>
                </ns1:solidFill>
                <ns1:latin typeface="BIZ UDPGothic"/>
                <ns1:ea typeface="BIZ UDPGothic"/>
                <ns1:cs typeface="BIZ UDPGothic"/>
                <ns1:sym typeface="BIZ UDPGothic"/>
              </ns1:rPr>
              <ns1:t>Presentation script and materials</ns1:t>
            </ns1:r>
            <ns1:endParaRPr b="1" i="0" sz="14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1400" u="none" cap="none" strike="noStrike">
                <ns1:solidFill>
                  <ns1:schemeClr val="lt1"/>
                </ns1:solidFill>
                <ns1:latin typeface="BIZ UDPGothic"/>
                <ns1:ea typeface="BIZ UDPGothic"/>
                <ns1:cs typeface="BIZ UDPGothic"/>
                <ns1:sym typeface="BIZ UDPGothic"/>
              </ns1:rPr>
              <ns1:t>Creation outsourcing</ns1:t>
            </ns1:r>
            <ns1:endParaRPr b="1" i="0" sz="14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1400" u="none" cap="none" strike="noStrike">
                <ns1:solidFill>
                  <ns1:schemeClr val="lt1"/>
                </ns1:solidFill>
                <ns1:latin typeface="BIZ UDPGothic"/>
                <ns1:ea typeface="BIZ UDPGothic"/>
                <ns1:cs typeface="BIZ UDPGothic"/>
                <ns1:sym typeface="BIZ UDPGothic"/>
              </ns1:rPr>
              <ns1:t>AI-based presentation outsourcing</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687" name="Google Shape;687;p26"/>
          <ns0:cNvSpPr/>
          <ns0:nvPr/>
        </ns0:nvSpPr>
        <ns0:spPr>
          <ns1:xfrm>
            <ns1:off x="8092394" y="5316050"/>
            <ns1:ext cx="1527905" cy="846767"/>
          </ns1:xfrm>
          <ns1:prstGeom prst="rect">
            <ns1:avLst/>
          </ns1:prstGeom>
          <ns1:gradFill>
            <ns1:gsLst>
              <ns1:gs pos="0">
                <ns1:srgbClr val="3F72E5"/>
              </ns1:gs>
              <ns1:gs pos="50000">
                <ns1:srgbClr val="1744A9"/>
              </ns1:gs>
              <ns1:gs pos="100000">
                <ns1:srgbClr val="0D255D"/>
              </ns1:gs>
            </ns1:gsLst>
            <ns1:path path="circle">
              <ns1:fillToRect b="50%" l="50%" r="50%" t="50%"/>
            </ns1:path>
            <ns1:tileRect/>
          </ns1:gra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Summary</ns1:t>
            </ns1:r>
            <ns1:endParaRPr b="1" i="0" sz="16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Video production</ns1:t>
            </ns1:r>
            <ns1:endParaRPr b="0" i="0" sz="1600" u="none" cap="none" strike="noStrike">
              <ns1:solidFill>
                <ns1:srgbClr val="000000"/>
              </ns1:solidFill>
              <ns1:latin typeface="BIZ UDPGothic"/>
              <ns1:ea typeface="BIZ UDPGothic"/>
              <ns1:cs typeface="BIZ UDPGothic"/>
              <ns1:sym typeface="BIZ UDPGothic"/>
            </ns1:endParaRPr>
          </ns1:p>
        </ns0:txBody>
      </ns0:sp>
      <ns0:sp>
        <ns0:nvSpPr>
          <ns0:cNvPr id="688" name="Google Shape;688;p26"/>
          <ns0:cNvSpPr/>
          <ns0:nvPr/>
        </ns0:nvSpPr>
        <ns0:spPr>
          <ns1:xfrm>
            <ns1:off x="6038956" y="5316050"/>
            <ns1:ext cx="1781543" cy="846767"/>
          </ns1:xfrm>
          <ns1:prstGeom prst="rect">
            <ns1:avLst/>
          </ns1:prstGeom>
          <ns1:gradFill>
            <ns1:gsLst>
              <ns1:gs pos="0">
                <ns1:srgbClr val="3F72E5"/>
              </ns1:gs>
              <ns1:gs pos="50000">
                <ns1:srgbClr val="1744A9"/>
              </ns1:gs>
              <ns1:gs pos="100000">
                <ns1:srgbClr val="0D255D"/>
              </ns1:gs>
            </ns1:gsLst>
            <ns1:path path="circle">
              <ns1:fillToRect b="50%" l="50%" r="50%" t="50%"/>
            </ns1:path>
            <ns1:tileRect/>
          </ns1:gra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Full video</ns1:t>
            </ns1:r>
            <ns1:endParaRPr b="1" i="0" sz="16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Provision/secondary use</ns1:t>
            </ns1:r>
            <ns1:endParaRPr b="0" i="0" sz="1600" u="none" cap="none" strike="noStrike">
              <ns1:solidFill>
                <ns1:srgbClr val="000000"/>
              </ns1:solidFill>
              <ns1:latin typeface="BIZ UDPGothic"/>
              <ns1:ea typeface="BIZ UDPGothic"/>
              <ns1:cs typeface="BIZ UDPGothic"/>
              <ns1:sym typeface="BIZ UDPGothic"/>
            </ns1:endParaRPr>
          </ns1:p>
        </ns0:txBody>
      </ns0:sp>
      <ns0:sp>
        <ns0:nvSpPr>
          <ns0:cNvPr id="689" name="Google Shape;689;p26"/>
          <ns0:cNvSpPr/>
          <ns0:nvPr/>
        </ns0:nvSpPr>
        <ns0:spPr>
          <ns1:xfrm>
            <ns1:off x="61802" y="982449"/>
            <ns1:ext cx="784832" cy="581658"/>
          </ns1:xfrm>
          <ns1:prstGeom prst="ellipse">
            <ns1:avLst/>
          </ns1:prstGeom>
          <ns1:solidFill>
            <ns1:schemeClr val="accent5"/>
          </ns1:solidFill>
          <ns1:ln>
            <ns1:noFill/>
          </ns1:ln>
          <ns1:effectLst>
            <ns1:outerShdw blurRad="139700" sx="102000" rotWithShape="0" algn="tr" dir="8100000" dist="38100" sy="102000">
              <ns1:srgbClr val="000000">
                <ns1:alpha val="2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690" name="Google Shape;690;p26"/>
          <ns0:cNvSpPr txBox="1"/>
          <ns0:nvPr/>
        </ns0:nvSpPr>
        <ns0:spPr>
          <ns1:xfrm>
            <ns1:off x="54190" y="1047575"/>
            <ns1:ext cx="813494" cy="430847"/>
          </ns1:xfrm>
          <ns1:prstGeom prst="rect">
            <ns1:avLst/>
          </ns1:prstGeom>
          <ns1:noFill/>
          <ns1:ln>
            <ns1:noFill/>
          </ns1:ln>
        </ns0:spPr>
        <ns0:txBody>
          <ns1:bodyPr anchorCtr="0" anchor="ctr"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1100" u="none" cap="none" strike="noStrike">
                <ns1:solidFill>
                  <ns1:srgbClr val="102F74"/>
                </ns1:solidFill>
                <ns1:latin typeface="BIZ UDPGothic"/>
                <ns1:ea typeface="BIZ UDPGothic"/>
                <ns1:cs typeface="BIZ UDPGothic"/>
                <ns1:sym typeface="BIZ UDPGothic"/>
              </ns1:rPr>
              <ns1:t>Limited slots</ns1:t>
            </ns1:r>
            <ns1:endParaRPr b="1" i="0" sz="1100" u="none" cap="none" strike="noStrike">
              <ns1:solidFill>
                <ns1:srgbClr val="102F7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1100" u="none" cap="none" strike="noStrike">
                <ns1:solidFill>
                  <ns1:srgbClr val="102F74"/>
                </ns1:solidFill>
                <ns1:latin typeface="BIZ UDPGothic"/>
                <ns1:ea typeface="BIZ UDPGothic"/>
                <ns1:cs typeface="BIZ UDPGothic"/>
                <ns1:sym typeface="BIZ UDPGothic"/>
              </ns1:rPr>
              <ns1:t>First-come, first-served</ns1:t>
            </ns1:r>
            <ns1:endParaRPr b="0" i="0" sz="1050" u="none" cap="none" strike="noStrike">
              <ns1:solidFill>
                <ns1:srgbClr val="000000"/>
              </ns1:solidFill>
              <ns1:latin typeface="Arial"/>
              <ns1:ea typeface="Arial"/>
              <ns1:cs typeface="Arial"/>
              <ns1:sym typeface="Arial"/>
            </ns1:endParaRPr>
          </ns1:p>
        </ns0:txBody>
      </ns0:sp>
      <ns0:grpSp>
        <ns0:nvGrpSpPr>
          <ns0:cNvPr id="691" name="Google Shape;691;p26"/>
          <ns0:cNvGrpSpPr/>
          <ns0:nvPr/>
        </ns0:nvGrpSpPr>
        <ns0:grpSpPr>
          <ns1:xfrm>
            <ns1:off x="2022170" y="4901771"/>
            <ns1:ext cx="1060828" cy="581658"/>
            <ns1:chOff x="2022170" y="4553950"/>
            <ns1:chExt cx="1060828" cy="581658"/>
          </ns1:xfrm>
        </ns0:grpSpPr>
        <ns0:sp>
          <ns0:nvSpPr>
            <ns0:cNvPr id="692" name="Google Shape;692;p26"/>
            <ns0:cNvSpPr/>
            <ns0:nvPr/>
          </ns0:nvSpPr>
          <ns0:spPr>
            <ns1:xfrm>
              <ns1:off x="2049879" y="4553950"/>
              <ns1:ext cx="1005411" cy="581658"/>
            </ns1:xfrm>
            <ns1:prstGeom prst="ellipse">
              <ns1:avLst/>
            </ns1:prstGeom>
            <ns1:solidFill>
              <ns1:schemeClr val="accent5"/>
            </ns1:solidFill>
            <ns1:ln>
              <ns1:noFill/>
            </ns1:ln>
            <ns1:effectLst>
              <ns1:outerShdw blurRad="139700" sx="102000" rotWithShape="0" algn="tr" dir="8100000" dist="38100" sy="102000">
                <ns1:srgbClr val="000000">
                  <ns1:alpha val="2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693" name="Google Shape;693;p26"/>
            <ns0:cNvSpPr txBox="1"/>
            <ns0:nvPr/>
          </ns0:nvSpPr>
          <ns0:spPr>
            <ns1:xfrm>
              <ns1:off x="2022170" y="4644745"/>
              <ns1:ext cx="1060828" cy="400069"/>
            </ns1:xfrm>
            <ns1:prstGeom prst="rect">
              <ns1:avLst/>
            </ns1:prstGeom>
            <ns1:noFill/>
            <ns1:ln>
              <ns1:noFill/>
            </ns1:ln>
          </ns0:spPr>
          <ns0:txBody>
            <ns1:bodyPr anchorCtr="0" anchor="ctr"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1000" u="none" cap="none" strike="noStrike">
                  <ns1:solidFill>
                    <ns1:srgbClr val="102F74"/>
                  </ns1:solidFill>
                  <ns1:latin typeface="BIZ UDPGothic"/>
                  <ns1:ea typeface="BIZ UDPGothic"/>
                  <ns1:cs typeface="BIZ UDPGothic"/>
                  <ns1:sym typeface="BIZ UDPGothic"/>
                </ns1:rPr>
                <ns1:t>Many companies</ns1:t>
              </ns1:r>
              <ns1:endParaRPr b="1" i="0" sz="1000" u="none" cap="none" strike="noStrike">
                <ns1:solidFill>
                  <ns1:srgbClr val="102F7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1000" u="none" cap="none" strike="noStrike">
                  <ns1:solidFill>
                    <ns1:srgbClr val="102F74"/>
                  </ns1:solidFill>
                  <ns1:latin typeface="BIZ UDPGothic"/>
                  <ns1:ea typeface="BIZ UDPGothic"/>
                  <ns1:cs typeface="BIZ UDPGothic"/>
                  <ns1:sym typeface="BIZ UDPGothic"/>
                </ns1:rPr>
                <ns1:t>Utilized</ns1:t>
              </ns1:r>
              <ns1:endParaRPr b="0" i="0" sz="1000" u="none" cap="none" strike="noStrike">
                <ns1:solidFill>
                  <ns1:srgbClr val="000000"/>
                </ns1:solidFill>
                <ns1:latin typeface="Arial"/>
                <ns1:ea typeface="Arial"/>
                <ns1:cs typeface="Arial"/>
                <ns1:sym typeface="Arial"/>
              </ns1:endParaRPr>
            </ns1:p>
          </ns0:txBody>
        </ns0:sp>
      </ns0:grpSp>
      <ns0:sp>
        <ns0:nvSpPr>
          <ns0:cNvPr id="694" name="Google Shape;694;p26"/>
          <ns0:cNvSpPr/>
          <ns0:nvPr/>
        </ns0:nvSpPr>
        <ns0:spPr>
          <ns1:xfrm rot="5400000">
            <ns1:off x="3672137" y="4021766"/>
            <ns1:ext cx="608373" cy="944320"/>
          </ns1:xfrm>
          <ns1:prstGeom prst="rightArrow">
            <ns1:avLst>
              <ns1:gd fmla="val 50000" name="adj1"/>
              <ns1:gd fmla="val 44322" name="adj2"/>
            </ns1:avLst>
          </ns1:prstGeom>
          <ns1:solidFill>
            <ns1:srgbClr val="B6CEF8"/>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grpSp>
        <ns0:nvGrpSpPr>
          <ns0:cNvPr id="695" name="Google Shape;695;p26"/>
          <ns0:cNvGrpSpPr/>
          <ns0:nvPr/>
        </ns0:nvGrpSpPr>
        <ns0:grpSpPr>
          <ns1:xfrm>
            <ns1:off x="4565958" y="3749528"/>
            <ns1:ext cx="1060828" cy="581658"/>
            <ns1:chOff x="2022170" y="4553950"/>
            <ns1:chExt cx="1060828" cy="581658"/>
          </ns1:xfrm>
        </ns0:grpSpPr>
        <ns0:sp>
          <ns0:nvSpPr>
            <ns0:cNvPr id="696" name="Google Shape;696;p26"/>
            <ns0:cNvSpPr/>
            <ns0:nvPr/>
          </ns0:nvSpPr>
          <ns0:spPr>
            <ns1:xfrm>
              <ns1:off x="2049879" y="4553950"/>
              <ns1:ext cx="1005411" cy="581658"/>
            </ns1:xfrm>
            <ns1:prstGeom prst="ellipse">
              <ns1:avLst/>
            </ns1:prstGeom>
            <ns1:solidFill>
              <ns1:schemeClr val="accent5"/>
            </ns1:solidFill>
            <ns1:ln>
              <ns1:noFill/>
            </ns1:ln>
            <ns1:effectLst>
              <ns1:outerShdw blurRad="139700" sx="102000" rotWithShape="0" algn="tr" dir="8100000" dist="38100" sy="102000">
                <ns1:srgbClr val="000000">
                  <ns1:alpha val="2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697" name="Google Shape;697;p26"/>
            <ns0:cNvSpPr txBox="1"/>
            <ns0:nvPr/>
          </ns0:nvSpPr>
          <ns0:spPr>
            <ns1:xfrm>
              <ns1:off x="2022170" y="4644745"/>
              <ns1:ext cx="1060828" cy="400069"/>
            </ns1:xfrm>
            <ns1:prstGeom prst="rect">
              <ns1:avLst/>
            </ns1:prstGeom>
            <ns1:noFill/>
            <ns1:ln>
              <ns1:noFill/>
            </ns1:ln>
          </ns0:spPr>
          <ns0:txBody>
            <ns1:bodyPr anchorCtr="0" anchor="ctr"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1000" u="none" cap="none" strike="noStrike">
                  <ns1:solidFill>
                    <ns1:srgbClr val="102F74"/>
                  </ns1:solidFill>
                  <ns1:latin typeface="BIZ UDPGothic"/>
                  <ns1:ea typeface="BIZ UDPGothic"/>
                  <ns1:cs typeface="BIZ UDPGothic"/>
                  <ns1:sym typeface="BIZ UDPGothic"/>
                </ns1:rPr>
                <ns1:t>Many companies</ns1:t>
              </ns1:r>
              <ns1:endParaRPr b="1" i="0" sz="1000" u="none" cap="none" strike="noStrike">
                <ns1:solidFill>
                  <ns1:srgbClr val="102F7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1000" u="none" cap="none" strike="noStrike">
                  <ns1:solidFill>
                    <ns1:srgbClr val="102F74"/>
                  </ns1:solidFill>
                  <ns1:latin typeface="BIZ UDPGothic"/>
                  <ns1:ea typeface="BIZ UDPGothic"/>
                  <ns1:cs typeface="BIZ UDPGothic"/>
                  <ns1:sym typeface="BIZ UDPGothic"/>
                </ns1:rPr>
                <ns1:t>Utilized</ns1:t>
              </ns1:r>
              <ns1:endParaRPr b="0" i="0" sz="1000" u="none" cap="none" strike="noStrike">
                <ns1:solidFill>
                  <ns1:srgbClr val="000000"/>
                </ns1:solidFill>
                <ns1:latin typeface="Arial"/>
                <ns1:ea typeface="Arial"/>
                <ns1:cs typeface="Arial"/>
                <ns1:sym typeface="Arial"/>
              </ns1:endParaRPr>
            </ns1:p>
          </ns0:txBody>
        </ns0:sp>
      </ns0:grpSp>
      <ns0:grpSp>
        <ns0:nvGrpSpPr>
          <ns0:cNvPr id="698" name="Google Shape;698;p26"/>
          <ns0:cNvGrpSpPr/>
          <ns0:nvPr/>
        </ns0:nvGrpSpPr>
        <ns0:grpSpPr>
          <ns1:xfrm>
            <ns1:off x="6386683" y="3200094"/>
            <ns1:ext cx="1060828" cy="581658"/>
            <ns1:chOff x="2022170" y="4553950"/>
            <ns1:chExt cx="1060828" cy="581658"/>
          </ns1:xfrm>
        </ns0:grpSpPr>
        <ns0:sp>
          <ns0:nvSpPr>
            <ns0:cNvPr id="699" name="Google Shape;699;p26"/>
            <ns0:cNvSpPr/>
            <ns0:nvPr/>
          </ns0:nvSpPr>
          <ns0:spPr>
            <ns1:xfrm>
              <ns1:off x="2049879" y="4553950"/>
              <ns1:ext cx="1005411" cy="581658"/>
            </ns1:xfrm>
            <ns1:prstGeom prst="ellipse">
              <ns1:avLst/>
            </ns1:prstGeom>
            <ns1:solidFill>
              <ns1:schemeClr val="accent5"/>
            </ns1:solidFill>
            <ns1:ln>
              <ns1:noFill/>
            </ns1:ln>
            <ns1:effectLst>
              <ns1:outerShdw blurRad="139700" sx="102000" rotWithShape="0" algn="tr" dir="8100000" dist="38100" sy="102000">
                <ns1:srgbClr val="000000">
                  <ns1:alpha val="2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700" name="Google Shape;700;p26"/>
            <ns0:cNvSpPr txBox="1"/>
            <ns0:nvPr/>
          </ns0:nvSpPr>
          <ns0:spPr>
            <ns1:xfrm>
              <ns1:off x="2022170" y="4644745"/>
              <ns1:ext cx="1060828" cy="400069"/>
            </ns1:xfrm>
            <ns1:prstGeom prst="rect">
              <ns1:avLst/>
            </ns1:prstGeom>
            <ns1:noFill/>
            <ns1:ln>
              <ns1:noFill/>
            </ns1:ln>
          </ns0:spPr>
          <ns0:txBody>
            <ns1:bodyPr anchorCtr="0" anchor="ctr"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1000" u="none" cap="none" strike="noStrike">
                  <ns1:solidFill>
                    <ns1:srgbClr val="102F74"/>
                  </ns1:solidFill>
                  <ns1:latin typeface="BIZ UDPGothic"/>
                  <ns1:ea typeface="BIZ UDPGothic"/>
                  <ns1:cs typeface="BIZ UDPGothic"/>
                  <ns1:sym typeface="BIZ UDPGothic"/>
                </ns1:rPr>
                <ns1:t>Many companies</ns1:t>
              </ns1:r>
              <ns1:endParaRPr b="1" i="0" sz="1000" u="none" cap="none" strike="noStrike">
                <ns1:solidFill>
                  <ns1:srgbClr val="102F7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1000" u="none" cap="none" strike="noStrike">
                  <ns1:solidFill>
                    <ns1:srgbClr val="102F74"/>
                  </ns1:solidFill>
                  <ns1:latin typeface="BIZ UDPGothic"/>
                  <ns1:ea typeface="BIZ UDPGothic"/>
                  <ns1:cs typeface="BIZ UDPGothic"/>
                  <ns1:sym typeface="BIZ UDPGothic"/>
                </ns1:rPr>
                <ns1:t>Utilized</ns1:t>
              </ns1:r>
              <ns1:endParaRPr b="0" i="0" sz="1000" u="none" cap="none" strike="noStrike">
                <ns1:solidFill>
                  <ns1:srgbClr val="000000"/>
                </ns1:solidFill>
                <ns1:latin typeface="Arial"/>
                <ns1:ea typeface="Arial"/>
                <ns1:cs typeface="Arial"/>
                <ns1:sym typeface="Arial"/>
              </ns1:endParaRPr>
            </ns1:p>
          </ns0:txBody>
        </ns0:sp>
      </ns0:grpSp>
      <ns0:grpSp>
        <ns0:nvGrpSpPr>
          <ns0:cNvPr id="701" name="Google Shape;701;p26"/>
          <ns0:cNvGrpSpPr/>
          <ns0:nvPr/>
        </ns0:nvGrpSpPr>
        <ns0:grpSpPr>
          <ns1:xfrm>
            <ns1:off x="9137258" y="4928001"/>
            <ns1:ext cx="1060828" cy="581658"/>
            <ns1:chOff x="2022170" y="4553950"/>
            <ns1:chExt cx="1060828" cy="581658"/>
          </ns1:xfrm>
        </ns0:grpSpPr>
        <ns0:sp>
          <ns0:nvSpPr>
            <ns0:cNvPr id="702" name="Google Shape;702;p26"/>
            <ns0:cNvSpPr/>
            <ns0:nvPr/>
          </ns0:nvSpPr>
          <ns0:spPr>
            <ns1:xfrm>
              <ns1:off x="2049879" y="4553950"/>
              <ns1:ext cx="1005411" cy="581658"/>
            </ns1:xfrm>
            <ns1:prstGeom prst="ellipse">
              <ns1:avLst/>
            </ns1:prstGeom>
            <ns1:solidFill>
              <ns1:schemeClr val="accent5"/>
            </ns1:solidFill>
            <ns1:ln>
              <ns1:noFill/>
            </ns1:ln>
            <ns1:effectLst>
              <ns1:outerShdw blurRad="139700" sx="102000" rotWithShape="0" algn="tr" dir="8100000" dist="38100" sy="102000">
                <ns1:srgbClr val="000000">
                  <ns1:alpha val="2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703" name="Google Shape;703;p26"/>
            <ns0:cNvSpPr txBox="1"/>
            <ns0:nvPr/>
          </ns0:nvSpPr>
          <ns0:spPr>
            <ns1:xfrm>
              <ns1:off x="2022170" y="4644745"/>
              <ns1:ext cx="1060828" cy="400069"/>
            </ns1:xfrm>
            <ns1:prstGeom prst="rect">
              <ns1:avLst/>
            </ns1:prstGeom>
            <ns1:noFill/>
            <ns1:ln>
              <ns1:noFill/>
            </ns1:ln>
          </ns0:spPr>
          <ns0:txBody>
            <ns1:bodyPr anchorCtr="0" anchor="ctr"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1000" u="none" cap="none" strike="noStrike">
                  <ns1:solidFill>
                    <ns1:srgbClr val="102F74"/>
                  </ns1:solidFill>
                  <ns1:latin typeface="BIZ UDPGothic"/>
                  <ns1:ea typeface="BIZ UDPGothic"/>
                  <ns1:cs typeface="BIZ UDPGothic"/>
                  <ns1:sym typeface="BIZ UDPGothic"/>
                </ns1:rPr>
                <ns1:t>Many companies</ns1:t>
              </ns1:r>
              <ns1:endParaRPr b="1" i="0" sz="1000" u="none" cap="none" strike="noStrike">
                <ns1:solidFill>
                  <ns1:srgbClr val="102F7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1000" u="none" cap="none" strike="noStrike">
                  <ns1:solidFill>
                    <ns1:srgbClr val="102F74"/>
                  </ns1:solidFill>
                  <ns1:latin typeface="BIZ UDPGothic"/>
                  <ns1:ea typeface="BIZ UDPGothic"/>
                  <ns1:cs typeface="BIZ UDPGothic"/>
                  <ns1:sym typeface="BIZ UDPGothic"/>
                </ns1:rPr>
                <ns1:t>Utilized</ns1:t>
              </ns1:r>
              <ns1:endParaRPr b="0" i="0" sz="1000" u="none" cap="none" strike="noStrike">
                <ns1:solidFill>
                  <ns1:srgbClr val="000000"/>
                </ns1:solidFill>
                <ns1:latin typeface="Arial"/>
                <ns1:ea typeface="Arial"/>
                <ns1:cs typeface="Arial"/>
                <ns1:sym typeface="Arial"/>
              </ns1:endParaRPr>
            </ns1:p>
          </ns0:txBody>
        </ns0:sp>
      </ns0:grpSp>
      <ns0:grpSp>
        <ns0:nvGrpSpPr>
          <ns0:cNvPr id="704" name="Google Shape;704;p26"/>
          <ns0:cNvGrpSpPr/>
          <ns0:nvPr/>
        </ns0:nvGrpSpPr>
        <ns0:grpSpPr>
          <ns1:xfrm>
            <ns1:off x="9122594" y="2004888"/>
            <ns1:ext cx="1060828" cy="581658"/>
            <ns1:chOff x="9137965" y="3639607"/>
            <ns1:chExt cx="1060828" cy="581658"/>
          </ns1:xfrm>
        </ns0:grpSpPr>
        <ns0:sp>
          <ns0:nvSpPr>
            <ns0:cNvPr id="705" name="Google Shape;705;p26"/>
            <ns0:cNvSpPr/>
            <ns0:nvPr/>
          </ns0:nvSpPr>
          <ns0:spPr>
            <ns1:xfrm>
              <ns1:off x="9165674" y="3639607"/>
              <ns1:ext cx="1005411" cy="581658"/>
            </ns1:xfrm>
            <ns1:prstGeom prst="ellipse">
              <ns1:avLst/>
            </ns1:prstGeom>
            <ns1:solidFill>
              <ns1:schemeClr val="accent5"/>
            </ns1:solidFill>
            <ns1:ln>
              <ns1:noFill/>
            </ns1:ln>
            <ns1:effectLst>
              <ns1:outerShdw blurRad="139700" sx="102000" rotWithShape="0" algn="tr" dir="8100000" dist="38100" sy="102000">
                <ns1:srgbClr val="000000">
                  <ns1:alpha val="2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706" name="Google Shape;706;p26"/>
            <ns0:cNvSpPr txBox="1"/>
            <ns0:nvPr/>
          </ns0:nvSpPr>
          <ns0:spPr>
            <ns1:xfrm>
              <ns1:off x="9137965" y="3715013"/>
              <ns1:ext cx="1060828" cy="430847"/>
            </ns1:xfrm>
            <ns1:prstGeom prst="rect">
              <ns1:avLst/>
            </ns1:prstGeom>
            <ns1:noFill/>
            <ns1:ln>
              <ns1:noFill/>
            </ns1:ln>
          </ns0:spPr>
          <ns0:txBody>
            <ns1:bodyPr anchorCtr="0" anchor="ctr"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1050" u="none" cap="none" strike="noStrike">
                  <ns1:solidFill>
                    <ns1:srgbClr val="102F74"/>
                  </ns1:solidFill>
                  <ns1:latin typeface="BIZ UDPGothic"/>
                  <ns1:ea typeface="BIZ UDPGothic"/>
                  <ns1:cs typeface="BIZ UDPGothic"/>
                  <ns1:sym typeface="BIZ UDPGothic"/>
                </ns1:rPr>
                <ns1:t>おすすめ</ns1:t>
              </ns1:r>
              <ns1:endParaRPr b="1" i="0" sz="1050" u="none" cap="none" strike="noStrike">
                <ns1:solidFill>
                  <ns1:srgbClr val="102F7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1050" u="none" cap="none" strike="noStrike">
                  <ns1:solidFill>
                    <ns1:srgbClr val="102F74"/>
                  </ns1:solidFill>
                  <ns1:latin typeface="BIZ UDPGothic"/>
                  <ns1:ea typeface="BIZ UDPGothic"/>
                  <ns1:cs typeface="BIZ UDPGothic"/>
                  <ns1:sym typeface="BIZ UDPGothic"/>
                </ns1:rPr>
                <ns1:t>New service</ns1:t>
              </ns1:r>
              <ns1:endParaRPr b="0" i="0" sz="1050" u="none" cap="none" strike="noStrike">
                <ns1:solidFill>
                  <ns1:srgbClr val="000000"/>
                </ns1:solidFill>
                <ns1:latin typeface="Arial"/>
                <ns1:ea typeface="Arial"/>
                <ns1:cs typeface="Arial"/>
                <ns1:sym typeface="Arial"/>
              </ns1:endParaRPr>
            </ns1:p>
          </ns0:txBody>
        </ns0:sp>
      </ns0:grpSp>
      <ns0:sp>
        <ns0:nvSpPr>
          <ns0:cNvPr id="707" name="Google Shape;707;p26"/>
          <ns0:cNvSpPr/>
          <ns0:nvPr/>
        </ns0:nvSpPr>
        <ns0:spPr>
          <ns1:xfrm>
            <ns1:off x="1862446" y="2545243"/>
            <ns1:ext cx="215459" cy="351805"/>
          </ns1:xfrm>
          <ns1:prstGeom prst="rightArrow">
            <ns1:avLst>
              <ns1:gd fmla="val 50000" name="adj1"/>
              <ns1:gd fmla="val 50000" name="adj2"/>
            </ns1:avLst>
          </ns1:prstGeom>
          <ns1:solidFill>
            <ns1:srgbClr val="0F2A68"/>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grpSp>
        <ns0:nvGrpSpPr>
          <ns0:cNvPr id="708" name="Google Shape;708;p26"/>
          <ns0:cNvGrpSpPr/>
          <ns0:nvPr/>
        </ns0:nvGrpSpPr>
        <ns0:grpSpPr>
          <ns1:xfrm>
            <ns1:off x="39882" y="3138171"/>
            <ns1:ext cx="1060828" cy="581658"/>
            <ns1:chOff x="9137965" y="3639607"/>
            <ns1:chExt cx="1060828" cy="581658"/>
          </ns1:xfrm>
        </ns0:grpSpPr>
        <ns0:sp>
          <ns0:nvSpPr>
            <ns0:cNvPr id="709" name="Google Shape;709;p26"/>
            <ns0:cNvSpPr/>
            <ns0:nvPr/>
          </ns0:nvSpPr>
          <ns0:spPr>
            <ns1:xfrm>
              <ns1:off x="9165674" y="3639607"/>
              <ns1:ext cx="1005411" cy="581658"/>
            </ns1:xfrm>
            <ns1:prstGeom prst="ellipse">
              <ns1:avLst/>
            </ns1:prstGeom>
            <ns1:solidFill>
              <ns1:schemeClr val="accent5"/>
            </ns1:solidFill>
            <ns1:ln>
              <ns1:noFill/>
            </ns1:ln>
            <ns1:effectLst>
              <ns1:outerShdw blurRad="139700" sx="102000" rotWithShape="0" algn="tr" dir="8100000" dist="38100" sy="102000">
                <ns1:srgbClr val="000000">
                  <ns1:alpha val="2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710" name="Google Shape;710;p26"/>
            <ns0:cNvSpPr txBox="1"/>
            <ns0:nvPr/>
          </ns0:nvSpPr>
          <ns0:spPr>
            <ns1:xfrm>
              <ns1:off x="9137965" y="3715013"/>
              <ns1:ext cx="1060828" cy="430847"/>
            </ns1:xfrm>
            <ns1:prstGeom prst="rect">
              <ns1:avLst/>
            </ns1:prstGeom>
            <ns1:noFill/>
            <ns1:ln>
              <ns1:noFill/>
            </ns1:ln>
          </ns0:spPr>
          <ns0:txBody>
            <ns1:bodyPr anchorCtr="0" anchor="ctr"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1050" u="none" cap="none" strike="noStrike">
                  <ns1:solidFill>
                    <ns1:srgbClr val="102F74"/>
                  </ns1:solidFill>
                  <ns1:latin typeface="BIZ UDPGothic"/>
                  <ns1:ea typeface="BIZ UDPGothic"/>
                  <ns1:cs typeface="BIZ UDPGothic"/>
                  <ns1:sym typeface="BIZ UDPGothic"/>
                </ns1:rPr>
                <ns1:t>おすすめ</ns1:t>
              </ns1:r>
              <ns1:endParaRPr b="1" i="0" sz="1050" u="none" cap="none" strike="noStrike">
                <ns1:solidFill>
                  <ns1:srgbClr val="102F7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1050" u="none" cap="none" strike="noStrike">
                  <ns1:solidFill>
                    <ns1:srgbClr val="102F74"/>
                  </ns1:solidFill>
                  <ns1:latin typeface="BIZ UDPGothic"/>
                  <ns1:ea typeface="BIZ UDPGothic"/>
                  <ns1:cs typeface="BIZ UDPGothic"/>
                  <ns1:sym typeface="BIZ UDPGothic"/>
                </ns1:rPr>
                <ns1:t>New service</ns1:t>
              </ns1:r>
              <ns1:endParaRPr b="0" i="0" sz="1050" u="none" cap="none" strike="noStrike">
                <ns1:solidFill>
                  <ns1:srgbClr val="000000"/>
                </ns1:solidFill>
                <ns1:latin typeface="Arial"/>
                <ns1:ea typeface="Arial"/>
                <ns1:cs typeface="Arial"/>
                <ns1:sym typeface="Arial"/>
              </ns1:endParaRPr>
            </ns1:p>
          </ns0:txBody>
        </ns0:sp>
      </ns0:grpSp>
      <ns0:sp>
        <ns0:nvSpPr>
          <ns0:cNvPr id="711" name="Google Shape;711;p26"/>
          <ns0:cNvSpPr/>
          <ns0:nvPr/>
        </ns0:nvSpPr>
        <ns0:spPr>
          <ns1:xfrm>
            <ns1:off x="10268295" y="5316050"/>
            <ns1:ext cx="1527905" cy="846767"/>
          </ns1:xfrm>
          <ns1:prstGeom prst="rect">
            <ns1:avLst/>
          </ns1:prstGeom>
          <ns1:gradFill>
            <ns1:gsLst>
              <ns1:gs pos="0">
                <ns1:srgbClr val="3F72E5"/>
              </ns1:gs>
              <ns1:gs pos="50000">
                <ns1:srgbClr val="1744A9"/>
              </ns1:gs>
              <ns1:gs pos="100000">
                <ns1:srgbClr val="0D255D"/>
              </ns1:gs>
            </ns1:gsLst>
            <ns1:path path="circle">
              <ns1:fillToRect b="50%" l="50%" r="50%" t="50%"/>
            </ns1:path>
            <ns1:tileRect/>
          </ns1:gra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SEO video creation</ns1:t>
            </ns1:r>
            <ns1:endParaRPr b="0" i="0" sz="1600" u="none" cap="none" strike="noStrike">
              <ns1:solidFill>
                <ns1:srgbClr val="000000"/>
              </ns1:solidFill>
              <ns1:latin typeface="BIZ UDPGothic"/>
              <ns1:ea typeface="BIZ UDPGothic"/>
              <ns1:cs typeface="BIZ UDPGothic"/>
              <ns1:sym typeface="BIZ UDPGothic"/>
            </ns1:endParaRPr>
          </ns1:p>
        </ns0:txBody>
      </ns0:sp>
      <ns0:grpSp>
        <ns0:nvGrpSpPr>
          <ns0:cNvPr id="712" name="Google Shape;712;p26"/>
          <ns0:cNvGrpSpPr/>
          <ns0:nvPr/>
        </ns0:nvGrpSpPr>
        <ns0:grpSpPr>
          <ns1:xfrm>
            <ns1:off x="10937874" y="4928001"/>
            <ns1:ext cx="1060828" cy="581658"/>
            <ns1:chOff x="9137965" y="3639607"/>
            <ns1:chExt cx="1060828" cy="581658"/>
          </ns1:xfrm>
        </ns0:grpSpPr>
        <ns0:sp>
          <ns0:nvSpPr>
            <ns0:cNvPr id="713" name="Google Shape;713;p26"/>
            <ns0:cNvSpPr/>
            <ns0:nvPr/>
          </ns0:nvSpPr>
          <ns0:spPr>
            <ns1:xfrm>
              <ns1:off x="9165674" y="3639607"/>
              <ns1:ext cx="1005411" cy="581658"/>
            </ns1:xfrm>
            <ns1:prstGeom prst="ellipse">
              <ns1:avLst/>
            </ns1:prstGeom>
            <ns1:solidFill>
              <ns1:schemeClr val="accent5"/>
            </ns1:solidFill>
            <ns1:ln>
              <ns1:noFill/>
            </ns1:ln>
            <ns1:effectLst>
              <ns1:outerShdw blurRad="139700" sx="102000" rotWithShape="0" algn="tr" dir="8100000" dist="38100" sy="102000">
                <ns1:srgbClr val="000000">
                  <ns1:alpha val="2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714" name="Google Shape;714;p26"/>
            <ns0:cNvSpPr txBox="1"/>
            <ns0:nvPr/>
          </ns0:nvSpPr>
          <ns0:spPr>
            <ns1:xfrm>
              <ns1:off x="9137965" y="3715013"/>
              <ns1:ext cx="1060828" cy="430847"/>
            </ns1:xfrm>
            <ns1:prstGeom prst="rect">
              <ns1:avLst/>
            </ns1:prstGeom>
            <ns1:noFill/>
            <ns1:ln>
              <ns1:noFill/>
            </ns1:ln>
          </ns0:spPr>
          <ns0:txBody>
            <ns1:bodyPr anchorCtr="0" anchor="ctr"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1050" u="none" cap="none" strike="noStrike">
                  <ns1:solidFill>
                    <ns1:srgbClr val="102F74"/>
                  </ns1:solidFill>
                  <ns1:latin typeface="BIZ UDPGothic"/>
                  <ns1:ea typeface="BIZ UDPGothic"/>
                  <ns1:cs typeface="BIZ UDPGothic"/>
                  <ns1:sym typeface="BIZ UDPGothic"/>
                </ns1:rPr>
                <ns1:t>おすすめ</ns1:t>
              </ns1:r>
              <ns1:endParaRPr b="1" i="0" sz="1050" u="none" cap="none" strike="noStrike">
                <ns1:solidFill>
                  <ns1:srgbClr val="102F7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1050" u="none" cap="none" strike="noStrike">
                  <ns1:solidFill>
                    <ns1:srgbClr val="102F74"/>
                  </ns1:solidFill>
                  <ns1:latin typeface="BIZ UDPGothic"/>
                  <ns1:ea typeface="BIZ UDPGothic"/>
                  <ns1:cs typeface="BIZ UDPGothic"/>
                  <ns1:sym typeface="BIZ UDPGothic"/>
                </ns1:rPr>
                <ns1:t>New service</ns1:t>
              </ns1:r>
              <ns1:endParaRPr b="0" i="0" sz="1050" u="none" cap="none" strike="noStrike">
                <ns1:solidFill>
                  <ns1:srgbClr val="000000"/>
                </ns1:solidFill>
                <ns1:latin typeface="Arial"/>
                <ns1:ea typeface="Arial"/>
                <ns1:cs typeface="Arial"/>
                <ns1:sym typeface="Arial"/>
              </ns1:endParaRPr>
            </ns1:p>
          </ns0:txBody>
        </ns0:sp>
      </ns0:grpSp>
      <ns0:sp>
        <ns0:nvSpPr>
          <ns0:cNvPr id="715" name="Google Shape;715;p26"/>
          <ns0:cNvSpPr txBox="1"/>
          <ns0:nvPr/>
        </ns0:nvSpPr>
        <ns0:spPr>
          <ns1:xfrm>
            <ns1:off x="10164033" y="6452965"/>
            <ns1:ext cx="1707670"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716" name="Google Shape;716;p26"/>
          <ns0:cNvSpPr txBox="1"/>
          <ns0:nvPr>
            <ns0:ph idx="12" type="sldNum"/>
          </ns0:nvPr>
        </ns0:nvSpPr>
        <ns0:spPr>
          <ns1:xfrm>
            <ns1:off x="11755464" y="6452966"/>
            <ns1:ext cx="386261"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27.xml><?xml version="1.0" encoding="utf-8"?>
<ns0:sld xmlns:ns0="http://schemas.openxmlformats.org/presentationml/2006/main" xmlns:ns1="http://schemas.openxmlformats.org/drawingml/2006/main">
  <ns0:cSld>
    <ns0:spTree>
      <ns0:nvGrpSpPr>
        <ns0:cNvPr id="721" name="Shape 721"/>
        <ns0:cNvGrpSpPr/>
        <ns0:nvPr/>
      </ns0:nvGrpSpPr>
      <ns0:grpSpPr>
        <ns1:xfrm>
          <ns1:off x="0" y="0"/>
          <ns1:ext cx="0" cy="0"/>
          <ns1:chOff x="0" y="0"/>
          <ns1:chExt cx="0" cy="0"/>
        </ns1:xfrm>
      </ns0:grpSpPr>
      <ns0:sp>
        <ns0:nvSpPr>
          <ns0:cNvPr id="722" name="Google Shape;722;p27"/>
          <ns0:cNvSpPr txBox="1"/>
          <ns0:nvPr/>
        </ns0:nvSpPr>
        <ns0:spPr>
          <ns1:xfrm>
            <ns1:off x="1376043" y="2647691"/>
            <ns1:ext cx="10619312" cy="901051"/>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l">
              <ns1:lnSpc>
                <ns1:spcPct val="200000"/>
              </ns1:lnSpc>
              <ns1:spcBef>
                <ns1:spcPts val="0"/>
              </ns1:spcBef>
              <ns1:spcAft>
                <ns1:spcPts val="0"/>
              </ns1:spcAft>
              <ns1:buClr>
                <ns1:schemeClr val="accent4"/>
              </ns1:buClr>
              <ns1:buSzPts val="1600"/>
              <ns1:buFont typeface="Arial"/>
              <ns1:buNone/>
            </ns1:pPr>
            <ns1:r>
              <ns1:rPr b="1" i="0" lang="ja-JP" sz="3200" u="none" cap="none" strike="noStrike">
                <ns1:solidFill>
                  <ns1:schemeClr val="accent4"/>
                </ns1:solidFill>
                <ns1:latin typeface="BIZ UDPGothic"/>
                <ns1:ea typeface="BIZ UDPGothic"/>
                <ns1:cs typeface="BIZ UDPGothic"/>
                <ns1:sym typeface="BIZ UDPGothic"/>
              </ns1:rPr>
              <ns1:t>Majisemi Club or visitor?</ns1:t>
            </ns1:r>
            <ns1:endParaRPr b="0" i="0" sz="1400" u="none" cap="none" strike="noStrike">
              <ns1:solidFill>
                <ns1:srgbClr val="000000"/>
              </ns1:solidFill>
              <ns1:latin typeface="Arial"/>
              <ns1:ea typeface="Arial"/>
              <ns1:cs typeface="Arial"/>
              <ns1:sym typeface="Arial"/>
            </ns1:endParaRPr>
          </ns1:p>
        </ns0:txBody>
      </ns0:sp>
      <ns0:sp>
        <ns0:nvSpPr>
          <ns0:cNvPr id="723" name="Google Shape;723;p27"/>
          <ns0:cNvSpPr/>
          <ns0:nvPr/>
        </ns0:nvSpPr>
        <ns0:spPr>
          <ns1:xfrm>
            <ns1:off x="0" y="1"/>
            <ns1:ext cx="1132114" cy="6858000"/>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724" name="Google Shape;724;p27"/>
          <ns0:cNvSpPr txBox="1"/>
          <ns0:nvPr>
            <ns0:ph idx="12" type="sldNum"/>
          </ns0:nvPr>
        </ns0:nvSpPr>
        <ns0:spPr>
          <ns1:xfrm>
            <ns1:off x="11755464" y="6452966"/>
            <ns1:ext cx="386400" cy="365100"/>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28.xml><?xml version="1.0" encoding="utf-8"?>
<ns0:sld xmlns:ns0="http://schemas.openxmlformats.org/presentationml/2006/main" xmlns:ns1="http://schemas.openxmlformats.org/drawingml/2006/main" xmlns:ns2="http://schemas.openxmlformats.org/officeDocument/2006/relationships">
  <ns0:cSld>
    <ns0:spTree>
      <ns0:nvGrpSpPr>
        <ns0:cNvPr id="728" name="Shape 728"/>
        <ns0:cNvGrpSpPr/>
        <ns0:nvPr/>
      </ns0:nvGrpSpPr>
      <ns0:grpSpPr>
        <ns1:xfrm>
          <ns1:off x="0" y="0"/>
          <ns1:ext cx="0" cy="0"/>
          <ns1:chOff x="0" y="0"/>
          <ns1:chExt cx="0" cy="0"/>
        </ns1:xfrm>
      </ns0:grpSpPr>
      <ns0:sp>
        <ns0:nvSpPr>
          <ns0:cNvPr id="729" name="Google Shape;729;p28"/>
          <ns0:cNvSpPr/>
          <ns0:nvPr/>
        </ns0:nvSpPr>
        <ns0:spPr>
          <ns1:xfrm>
            <ns1:off x="8136547" y="2551676"/>
            <ns1:ext cx="849300" cy="2732100"/>
          </ns1:xfrm>
          <ns1:prstGeom prst="downArrow">
            <ns1:avLst>
              <ns1:gd fmla="val 50000" name="adj1"/>
              <ns1:gd fmla="val 35720" name="adj2"/>
            </ns1:avLst>
          </ns1:prstGeom>
          <ns1:solidFill>
            <ns1:srgbClr val="FFD9E8"/>
          </ns1:solidFill>
          <ns1:ln>
            <ns1:noFill/>
          </ns1:ln>
        </ns0:spPr>
        <ns0:txBody>
          <ns1:bodyPr anchorCtr="0" anchor="ctr" bIns="41450" lIns="82900" spcFirstLastPara="1" rIns="82900" wrap="square" tIns="41450">
            <ns1:noAutofit/>
          </ns1:bodyPr>
          <ns1:lstStyle/>
          <ns1:p>
            <ns1:pPr indent="0" lvl="0" marL="0" marR="0" rtl="0" algn="ctr">
              <ns1:lnSpc>
                <ns1:spcPct val="100000"/>
              </ns1:lnSpc>
              <ns1:spcBef>
                <ns1:spcPts val="0"/>
              </ns1:spcBef>
              <ns1:spcAft>
                <ns1:spcPts val="0"/>
              </ns1:spcAft>
              <ns1:buClr>
                <ns1:srgbClr val="000000"/>
              </ns1:buClr>
              <ns1:buSzPts val="2175"/>
              <ns1:buFont typeface="Arial"/>
              <ns1:buNone/>
            </ns1:pPr>
            <ns1:r>
              <ns1:t/>
            </ns1:r>
            <ns1:endParaRPr b="0" i="0" sz="2175" u="none" cap="none" strike="noStrike">
              <ns1:solidFill>
                <ns1:schemeClr val="lt1"/>
              </ns1:solidFill>
              <ns1:latin typeface="Meiryo"/>
              <ns1:ea typeface="Meiryo"/>
              <ns1:cs typeface="Meiryo"/>
              <ns1:sym typeface="Meiryo"/>
            </ns1:endParaRPr>
          </ns1:p>
        </ns0:txBody>
      </ns0:sp>
      <ns0:sp>
        <ns0:nvSpPr>
          <ns0:cNvPr id="730" name="Google Shape;730;p28"/>
          <ns0:cNvSpPr/>
          <ns0:nvPr/>
        </ns0:nvSpPr>
        <ns0:spPr>
          <ns1:xfrm>
            <ns1:off x="2934760" y="2528595"/>
            <ns1:ext cx="849300" cy="2732100"/>
          </ns1:xfrm>
          <ns1:prstGeom prst="downArrow">
            <ns1:avLst>
              <ns1:gd fmla="val 50000" name="adj1"/>
              <ns1:gd fmla="val 36818" name="adj2"/>
            </ns1:avLst>
          </ns1:prstGeom>
          <ns1:solidFill>
            <ns1:srgbClr val="4F7CE6"/>
          </ns1:solidFill>
          <ns1:ln>
            <ns1:noFill/>
          </ns1:ln>
        </ns0:spPr>
        <ns0:txBody>
          <ns1:bodyPr anchorCtr="0" anchor="ctr" bIns="41450" lIns="82900" spcFirstLastPara="1" rIns="82900" wrap="square" tIns="41450">
            <ns1:noAutofit/>
          </ns1:bodyPr>
          <ns1:lstStyle/>
          <ns1:p>
            <ns1:pPr indent="0" lvl="0" marL="0" marR="0" rtl="0" algn="ctr">
              <ns1:lnSpc>
                <ns1:spcPct val="100000"/>
              </ns1:lnSpc>
              <ns1:spcBef>
                <ns1:spcPts val="0"/>
              </ns1:spcBef>
              <ns1:spcAft>
                <ns1:spcPts val="0"/>
              </ns1:spcAft>
              <ns1:buClr>
                <ns1:srgbClr val="000000"/>
              </ns1:buClr>
              <ns1:buSzPts val="2175"/>
              <ns1:buFont typeface="Arial"/>
              <ns1:buNone/>
            </ns1:pPr>
            <ns1:r>
              <ns1:t/>
            </ns1:r>
            <ns1:endParaRPr b="0" i="0" sz="2175" u="none" cap="none" strike="noStrike">
              <ns1:solidFill>
                <ns1:schemeClr val="lt1"/>
              </ns1:solidFill>
              <ns1:latin typeface="Meiryo"/>
              <ns1:ea typeface="Meiryo"/>
              <ns1:cs typeface="Meiryo"/>
              <ns1:sym typeface="Meiryo"/>
            </ns1:endParaRPr>
          </ns1:p>
        </ns0:txBody>
      </ns0:sp>
      <ns0:sp>
        <ns0:nvSpPr>
          <ns0:cNvPr id="731" name="Google Shape;731;p28"/>
          <ns0:cNvSpPr/>
          <ns0:nvPr/>
        </ns0:nvSpPr>
        <ns0:spPr>
          <ns1:xfrm>
            <ns1:off x="12028964" y="-6"/>
            <ns1:ext cx="163500" cy="800400"/>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cxnSp>
        <ns0:nvCxnSpPr>
          <ns0:cNvPr id="732" name="Google Shape;732;p28"/>
          <ns0:cNvCxnSpPr/>
          <ns0:nvPr/>
        </ns0:nvCxnSpPr>
        <ns0:spPr>
          <ns1:xfrm>
            <ns1:off x="6713" y="800323"/>
            <ns1:ext cx="1218570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733" name="Google Shape;733;p28"/>
          <ns0:cNvSpPr txBox="1"/>
          <ns0:nvPr/>
        </ns0:nvSpPr>
        <ns0:spPr>
          <ns1:xfrm>
            <ns1:off x="289256" y="14513"/>
            <ns1:ext cx="10713000" cy="709500"/>
          </ns1:xfrm>
          <ns1:prstGeom prst="rect">
            <ns1:avLst/>
          </ns1:prstGeom>
          <ns1:noFill/>
          <ns1:ln>
            <ns1:noFill/>
          </ns1:ln>
        </ns0:spPr>
        <ns0:txBody>
          <ns1:bodyPr anchorCtr="0" anchor="t"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3600"/>
              <ns1:buFont typeface="Arial"/>
              <ns1:buNone/>
            </ns1:pPr>
            <ns1:r>
              <ns1:rPr b="0" i="0" lang="ja-JP" sz="3600" u="none" cap="none" strike="noStrike">
                <ns1:solidFill>
                  <ns1:schemeClr val="accent4"/>
                </ns1:solidFill>
                <ns1:latin typeface="BIZ UDPGothic"/>
                <ns1:ea typeface="BIZ UDPGothic"/>
                <ns1:cs typeface="BIZ UDPGothic"/>
                <ns1:sym typeface="BIZ UDPGothic"/>
              </ns1:rPr>
              <ns1:t>プランの比較</ns1:t>
            </ns1:r>
            <ns1:endParaRPr b="0" i="0" sz="3600" u="none" cap="none" strike="noStrike">
              <ns1:solidFill>
                <ns1:schemeClr val="accent4"/>
              </ns1:solidFill>
              <ns1:latin typeface="BIZ UDPGothic"/>
              <ns1:ea typeface="BIZ UDPGothic"/>
              <ns1:cs typeface="BIZ UDPGothic"/>
              <ns1:sym typeface="BIZ UDPGothic"/>
            </ns1:endParaRPr>
          </ns1:p>
        </ns0:txBody>
      </ns0:sp>
      <ns0:sp>
        <ns0:nvSpPr>
          <ns0:cNvPr id="734" name="Google Shape;734;p28"/>
          <ns0:cNvSpPr txBox="1"/>
          <ns0:nvPr/>
        </ns0:nvSpPr>
        <ns0:spPr>
          <ns1:xfrm>
            <ns1:off x="10246459" y="259283"/>
            <ns1:ext cx="1697100" cy="2769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0000"/>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Arial"/>
                <ns1:ea typeface="Arial"/>
                <ns1:cs typeface="Arial"/>
                <ns1:sym typeface="Arial"/>
              </ns1:rPr>
              <ns1:t>Pricing </ns1:t>
            </ns1:r>
            <ns1:r>
              <ns1:rPr b="0" i="0" lang="ja-JP" sz="1200" u="none" cap="none" strike="noStrike">
                <ns1:solidFill>
                  <ns1:schemeClr val="accent4"/>
                </ns1:solidFill>
                <ns1:latin typeface="Arial"/>
                <ns1:ea typeface="Arial"/>
                <ns1:cs typeface="Arial"/>
                <ns1:sym typeface="Arial"/>
              </ns1:rPr>
              <ns1:t>Plans</ns1:t>
            </ns1:r>
            <ns1:endParaRPr b="0" i="0" sz="1400" u="none" cap="none" strike="noStrike">
              <ns1:solidFill>
                <ns1:srgbClr val="000000"/>
              </ns1:solidFill>
              <ns1:latin typeface="Arial"/>
              <ns1:ea typeface="Arial"/>
              <ns1:cs typeface="Arial"/>
              <ns1:sym typeface="Arial"/>
            </ns1:endParaRPr>
          </ns1:p>
        </ns0:txBody>
      </ns0:sp>
      <ns0:graphicFrame>
        <ns0:nvGraphicFramePr>
          <ns0:cNvPr id="735" name="Google Shape;735;p28"/>
          <ns0:cNvGraphicFramePr/>
          <ns0:nvPr/>
        </ns0:nvGraphicFramePr>
        <ns0:xfrm>
          <ns1:off x="947757" y="5283807"/>
          <ns1:ext cx="3000000" cy="3000000"/>
        </ns0:xfrm>
        <ns1:graphic>
          <ns1:graphicData uri="http://schemas.openxmlformats.org/drawingml/2006/table">
            <ns1:tbl>
              <ns1:tblPr bandRow="1" firstRow="1">
                <ns1:noFill/>
                <ns1:tableStyleId>{DE458228-4A23-4751-AD18-C8A8BBD7AB6F}</ns1:tableStyleId>
              </ns1:tblPr>
              <ns1:tblGrid>
                <ns1:gridCol w="4823400"/>
              </ns1:tblGrid>
              <ns1:tr h="335250">
                <ns1:tc>
                  <ns1:txBody>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lang="ja-JP" sz="1400" u="none" cap="none" strike="noStrike">
                          <ns1:latin typeface="BIZ UDPGothic"/>
                          <ns1:ea typeface="BIZ UDPGothic"/>
                          <ns1:cs typeface="BIZ UDPGothic"/>
                          <ns1:sym typeface="BIZ UDPGothic"/>
                        </ns1:rPr>
                        <ns1:t>Billing</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accent4"/>
                    </ns1:solidFill>
                  </ns1:tcPr>
                </ns1:tc>
              </ns1:tr>
              <ns1:tr h="767125">
                <ns1:tc>
                  <ns1:txBody>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lang="ja-JP" sz="1400" u="none" cap="none" strike="noStrike">
                          <ns1:solidFill>
                            <ns1:schemeClr val="accent4"/>
                          </ns1:solidFill>
                          <ns1:latin typeface="BIZ UDPGothic"/>
                          <ns1:ea typeface="BIZ UDPGothic"/>
                          <ns1:cs typeface="BIZ UDPGothic"/>
                          <ns1:sym typeface="BIZ UDPGothic"/>
                        </ns1:rPr>
                        <ns1:t>30 people × 14,500 JPY</ns1:t>
                      </ns1:r>
                      <ns1:endParaRPr sz="1400" u="none" cap="none" strike="noStrike">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400"/>
                        <ns1:buFont typeface="Arial"/>
                        <ns1:buNone/>
                      </ns1:pPr>
                      <ns1:r>
                        <ns1:rPr lang="ja-JP" sz="1400" u="none" cap="none" strike="noStrike">
                          <ns1:solidFill>
                            <ns1:schemeClr val="accent4"/>
                          </ns1:solidFill>
                          <ns1:latin typeface="BIZ UDPGothic"/>
                          <ns1:ea typeface="BIZ UDPGothic"/>
                          <ns1:cs typeface="BIZ UDPGothic"/>
                          <ns1:sym typeface="BIZ UDPGothic"/>
                        </ns1:rPr>
                        <ns1:t>= 435,000 JPY (</ns1:t>
                      </ns1:r>
                      <ns1:r>
                        <ns1:rPr lang="ja-JP" sz="800" u="none" cap="none" strike="noStrike">
                          <ns1:solidFill>
                            <ns1:schemeClr val="accent4"/>
                          </ns1:solidFill>
                          <ns1:latin typeface="BIZ UDPGothic"/>
                          <ns1:ea typeface="BIZ UDPGothic"/>
                          <ns1:cs typeface="BIZ UDPGothic"/>
                          <ns1:sym typeface="BIZ UDPGothic"/>
                        </ns1:rPr>
                        <ns1:t>excluding tax)</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alpha val="0"/>
                      </ns1:schemeClr>
                    </ns1:solidFill>
                  </ns1:tcPr>
                </ns1:tc>
              </ns1:tr>
            </ns1:tbl>
          </ns1:graphicData>
        </ns1:graphic>
      </ns0:graphicFrame>
      <ns0:graphicFrame>
        <ns0:nvGraphicFramePr>
          <ns0:cNvPr id="736" name="Google Shape;736;p28"/>
          <ns0:cNvGraphicFramePr/>
          <ns0:nvPr/>
        </ns0:nvGraphicFramePr>
        <ns0:xfrm>
          <ns1:off x="6178870" y="5283806"/>
          <ns1:ext cx="3000000" cy="3000000"/>
        </ns0:xfrm>
        <ns1:graphic>
          <ns1:graphicData uri="http://schemas.openxmlformats.org/drawingml/2006/table">
            <ns1:tbl>
              <ns1:tblPr bandRow="1" firstRow="1">
                <ns1:noFill/>
                <ns1:tableStyleId>{DE458228-4A23-4751-AD18-C8A8BBD7AB6F}</ns1:tableStyleId>
              </ns1:tblPr>
              <ns1:tblGrid>
                <ns1:gridCol w="4823400"/>
              </ns1:tblGrid>
              <ns1:tr h="324225">
                <ns1:tc>
                  <ns1:txBody>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lang="ja-JP" sz="1400" u="none" cap="none" strike="noStrike">
                          <ns1:latin typeface="BIZ UDPGothic"/>
                          <ns1:ea typeface="BIZ UDPGothic"/>
                          <ns1:cs typeface="BIZ UDPGothic"/>
                          <ns1:sym typeface="BIZ UDPGothic"/>
                        </ns1:rPr>
                        <ns1:t>Billing</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accent4"/>
                    </ns1:solidFill>
                  </ns1:tcPr>
                </ns1:tc>
              </ns1:tr>
              <ns1:tr h="778125">
                <ns1:tc>
                  <ns1:txBody>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lang="ja-JP" sz="1400" u="none" cap="none" strike="noStrike">
                          <ns1:solidFill>
                            <ns1:schemeClr val="accent4"/>
                          </ns1:solidFill>
                          <ns1:latin typeface="BIZ UDPGothic"/>
                          <ns1:ea typeface="BIZ UDPGothic"/>
                          <ns1:cs typeface="BIZ UDPGothic"/>
                          <ns1:sym typeface="BIZ UDPGothic"/>
                        </ns1:rPr>
                        <ns1:t>10 people × 12,000 JPY</ns1:t>
                      </ns1:r>
                      <ns1:endParaRPr sz="14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400"/>
                        <ns1:buFont typeface="Arial"/>
                        <ns1:buNone/>
                      </ns1:pPr>
                      <ns1:r>
                        <ns1:rPr lang="ja-JP" sz="1400" u="none" cap="none" strike="noStrike">
                          <ns1:solidFill>
                            <ns1:schemeClr val="accent4"/>
                          </ns1:solidFill>
                          <ns1:latin typeface="BIZ UDPGothic"/>
                          <ns1:ea typeface="BIZ UDPGothic"/>
                          <ns1:cs typeface="BIZ UDPGothic"/>
                          <ns1:sym typeface="BIZ UDPGothic"/>
                        </ns1:rPr>
                        <ns1:t>= 120,000 JPY (</ns1:t>
                      </ns1:r>
                      <ns1:r>
                        <ns1:rPr lang="ja-JP" sz="800" u="none" cap="none" strike="noStrike">
                          <ns1:solidFill>
                            <ns1:schemeClr val="accent4"/>
                          </ns1:solidFill>
                          <ns1:latin typeface="BIZ UDPGothic"/>
                          <ns1:ea typeface="BIZ UDPGothic"/>
                          <ns1:cs typeface="BIZ UDPGothic"/>
                          <ns1:sym typeface="BIZ UDPGothic"/>
                        </ns1:rPr>
                        <ns1:t>excluding tax)</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alpha val="0"/>
                      </ns1:schemeClr>
                    </ns1:solidFill>
                  </ns1:tcPr>
                </ns1:tc>
              </ns1:tr>
            </ns1:tbl>
          </ns1:graphicData>
        </ns1:graphic>
      </ns0:graphicFrame>
      <ns0:graphicFrame>
        <ns0:nvGraphicFramePr>
          <ns0:cNvPr id="737" name="Google Shape;737;p28"/>
          <ns0:cNvGraphicFramePr/>
          <ns0:nvPr/>
        </ns0:nvGraphicFramePr>
        <ns0:xfrm>
          <ns1:off x="947757" y="1190538"/>
          <ns1:ext cx="3000000" cy="3000000"/>
        </ns0:xfrm>
        <ns1:graphic>
          <ns1:graphicData uri="http://schemas.openxmlformats.org/drawingml/2006/table">
            <ns1:tbl>
              <ns1:tblPr bandRow="1" firstRow="1">
                <ns1:noFill/>
                <ns1:tableStyleId>{DE458228-4A23-4751-AD18-C8A8BBD7AB6F}</ns1:tableStyleId>
              </ns1:tblPr>
              <ns1:tblGrid>
                <ns1:gridCol w="4823400"/>
              </ns1:tblGrid>
              <ns1:tr h="335250">
                <ns1:tc>
                  <ns1:txBody>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rPr lang="ja-JP" sz="2400" u="none" cap="none" strike="noStrike">
                          <ns1:latin typeface="BIZ UDPGothic"/>
                          <ns1:ea typeface="BIZ UDPGothic"/>
                          <ns1:cs typeface="BIZ UDPGothic"/>
                          <ns1:sym typeface="BIZ UDPGothic"/>
                        </ns1:rPr>
                        <ns1:t>ビジター</ns1:t>
                      </ns1:r>
                      <ns1:endParaRPr sz="2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4F7CE6"/>
                    </ns1:solidFill>
                  </ns1:tcPr>
                </ns1:tc>
              </ns1:tr>
              <ns1:tr h="767125">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800" u="none" cap="none" strike="noStrike">
                          <ns1:solidFill>
                            <ns1:schemeClr val="accent4"/>
                          </ns1:solidFill>
                          <ns1:latin typeface="BIZ UDPGothic"/>
                          <ns1:ea typeface="BIZ UDPGothic"/>
                          <ns1:cs typeface="BIZ UDPGothic"/>
                          <ns1:sym typeface="BIZ UDPGothic"/>
                        </ns1:rPr>
                        <ns1:t>Seminar held</ns1:t>
                      </ns1:r>
                      <ns1:endParaRPr sz="18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800" u="none" cap="none" strike="noStrike">
                          <ns1:solidFill>
                            <ns1:schemeClr val="accent4"/>
                          </ns1:solidFill>
                          <ns1:latin typeface="BIZ UDPGothic"/>
                          <ns1:ea typeface="BIZ UDPGothic"/>
                          <ns1:cs typeface="BIZ UDPGothic"/>
                          <ns1:sym typeface="BIZ UDPGothic"/>
                        </ns1:rPr>
                        <ns1:t>Attendance record: 30 people</ns1:t>
                      </ns1:r>
                      <ns1:endParaRPr sz="18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alpha val="0"/>
                      </ns1:schemeClr>
                    </ns1:solidFill>
                  </ns1:tcPr>
                </ns1:tc>
              </ns1:tr>
            </ns1:tbl>
          </ns1:graphicData>
        </ns1:graphic>
      </ns0:graphicFrame>
      <ns0:graphicFrame>
        <ns0:nvGraphicFramePr>
          <ns0:cNvPr id="738" name="Google Shape;738;p28"/>
          <ns0:cNvGraphicFramePr/>
          <ns0:nvPr/>
        </ns0:nvGraphicFramePr>
        <ns0:xfrm>
          <ns1:off x="6178870" y="1190538"/>
          <ns1:ext cx="3000000" cy="3000000"/>
        </ns0:xfrm>
        <ns1:graphic>
          <ns1:graphicData uri="http://schemas.openxmlformats.org/drawingml/2006/table">
            <ns1:tbl>
              <ns1:tblPr bandRow="1" firstRow="1">
                <ns1:noFill/>
                <ns1:tableStyleId>{DE458228-4A23-4751-AD18-C8A8BBD7AB6F}</ns1:tableStyleId>
              </ns1:tblPr>
              <ns1:tblGrid>
                <ns1:gridCol w="4823400"/>
              </ns1:tblGrid>
              <ns1:tr h="335250">
                <ns1:tc>
                  <ns1:txBody>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rPr lang="ja-JP" sz="2400" u="none" cap="none" strike="noStrike">
                          <ns1:solidFill>
                            <ns1:schemeClr val="lt1"/>
                          </ns1:solidFill>
                          <ns1:latin typeface="BIZ UDPGothic"/>
                          <ns1:ea typeface="BIZ UDPGothic"/>
                          <ns1:cs typeface="BIZ UDPGothic"/>
                          <ns1:sym typeface="BIZ UDPGothic"/>
                        </ns1:rPr>
                        <ns1:t>Majisemi Club</ns1:t>
                      </ns1:r>
                      <ns1:endParaRPr sz="2400" u="none" cap="none" strike="noStrike">
                        <ns1:solidFill>
                          <ns1:schemeClr val="lt1"/>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F0066"/>
                    </ns1:solidFill>
                  </ns1:tcPr>
                </ns1:tc>
              </ns1:tr>
              <ns1:tr h="767125">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800" u="none" cap="none" strike="noStrike">
                          <ns1:solidFill>
                            <ns1:schemeClr val="accent4"/>
                          </ns1:solidFill>
                          <ns1:latin typeface="BIZ UDPGothic"/>
                          <ns1:ea typeface="BIZ UDPGothic"/>
                          <ns1:cs typeface="BIZ UDPGothic"/>
                          <ns1:sym typeface="BIZ UDPGothic"/>
                        </ns1:rPr>
                        <ns1:t>Seminar held</ns1:t>
                      </ns1:r>
                      <ns1:endParaRPr sz="18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800" u="none" cap="none" strike="noStrike">
                          <ns1:solidFill>
                            <ns1:schemeClr val="accent4"/>
                          </ns1:solidFill>
                          <ns1:latin typeface="BIZ UDPGothic"/>
                          <ns1:ea typeface="BIZ UDPGothic"/>
                          <ns1:cs typeface="BIZ UDPGothic"/>
                          <ns1:sym typeface="BIZ UDPGothic"/>
                        </ns1:rPr>
                        <ns1:t>Attendance record: 30 people</ns1:t>
                      </ns1:r>
                      <ns1:endParaRPr sz="18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alpha val="0"/>
                      </ns1:schemeClr>
                    </ns1:solidFill>
                  </ns1:tcPr>
                </ns1:tc>
              </ns1:tr>
            </ns1:tbl>
          </ns1:graphicData>
        </ns1:graphic>
      </ns0:graphicFrame>
      <ns0:grpSp>
        <ns0:nvGrpSpPr>
          <ns0:cNvPr id="739" name="Google Shape;739;p28"/>
          <ns0:cNvGrpSpPr/>
          <ns0:nvPr/>
        </ns0:nvGrpSpPr>
        <ns0:grpSpPr>
          <ns1:xfrm>
            <ns1:off x="6178870" y="2621903"/>
            <ns1:ext cx="1984200" cy="1102500"/>
            <ns1:chOff x="6389518" y="2457155"/>
            <ns1:chExt cx="1984200" cy="1102500"/>
          </ns1:xfrm>
        </ns0:grpSpPr>
        <ns0:sp>
          <ns0:nvSpPr>
            <ns0:cNvPr id="740" name="Google Shape;740;p28"/>
            <ns0:cNvSpPr/>
            <ns0:nvPr/>
          </ns0:nvSpPr>
          <ns0:spPr>
            <ns1:xfrm>
              <ns1:off x="6389518" y="2457155"/>
              <ns1:ext cx="1984200" cy="1102500"/>
            </ns1:xfrm>
            <ns1:prstGeom prst="roundRect">
              <ns1:avLst>
                <ns1:gd fmla="val 6510" name="adj"/>
              </ns1:avLst>
            </ns1:prstGeom>
            <ns1:solidFill>
              <ns1:schemeClr val="lt1"/>
            </ns1:solidFill>
            <ns1:ln cap="flat" cmpd="sng" w="9525">
              <ns1:solidFill>
                <ns1:schemeClr val="accent4"/>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grpSp>
          <ns0:nvGrpSpPr>
            <ns0:cNvPr id="741" name="Google Shape;741;p28"/>
            <ns0:cNvGrpSpPr/>
            <ns0:nvPr/>
          </ns0:nvGrpSpPr>
          <ns0:grpSpPr>
            <ns1:xfrm>
              <ns1:off x="6417513" y="2653310"/>
              <ns1:ext cx="1056232" cy="722312"/>
              <ns1:chOff x="-104243" y="1901019"/>
              <ns1:chExt cx="3699588" cy="2529991"/>
            </ns1:xfrm>
          </ns0:grpSpPr>
          <ns0:pic>
            <ns0:nvPicPr>
              <ns0:cNvPr descr="人の集団 単色塗りつぶし" id="742" name="Google Shape;742;p28"/>
              <ns0:cNvPicPr preferRelativeResize="0"/>
              <ns0:nvPr/>
            </ns0:nvPicPr>
            <ns0:blipFill rotWithShape="1">
              <ns1:blip ns2:embed="rId3">
                <ns1:alphaModFix/>
              </ns1:blip>
              <ns1:srcRect b="64845" l="0" r="0" t="0"/>
              <ns1:stretch/>
            </ns0:blipFill>
            <ns0:spPr>
              <ns1:xfrm>
                <ns1:off x="-104243" y="1901019"/>
                <ns1:ext cx="3699588" cy="1300523"/>
              </ns1:xfrm>
              <ns1:prstGeom prst="rect">
                <ns1:avLst/>
              </ns1:prstGeom>
              <ns1:noFill/>
              <ns1:ln>
                <ns1:noFill/>
              </ns1:ln>
            </ns0:spPr>
          </ns0:pic>
          <ns0:pic>
            <ns0:nvPicPr>
              <ns0:cNvPr descr="人の集団 単色塗りつぶし" id="743" name="Google Shape;743;p28"/>
              <ns0:cNvPicPr preferRelativeResize="0"/>
              <ns0:nvPr/>
            </ns0:nvPicPr>
            <ns0:blipFill rotWithShape="1">
              <ns1:blip ns2:embed="rId3">
                <ns1:alphaModFix/>
              </ns1:blip>
              <ns1:srcRect b="0" l="0" r="0" t="64971"/>
              <ns1:stretch/>
            </ns0:blipFill>
            <ns0:spPr>
              <ns1:xfrm>
                <ns1:off x="-104243" y="3135086"/>
                <ns1:ext cx="3699588" cy="1295924"/>
              </ns1:xfrm>
              <ns1:prstGeom prst="rect">
                <ns1:avLst/>
              </ns1:prstGeom>
              <ns1:noFill/>
              <ns1:ln>
                <ns1:noFill/>
              </ns1:ln>
            </ns0:spPr>
          </ns0:pic>
        </ns0:grpSp>
        <ns0:sp>
          <ns0:nvSpPr>
            <ns0:cNvPr id="744" name="Google Shape;744;p28"/>
            <ns0:cNvSpPr txBox="1"/>
            <ns0:nvPr/>
          </ns0:nvSpPr>
          <ns0:spPr>
            <ns1:xfrm>
              <ns1:off x="7392796" y="2704414"/>
              <ns1:ext cx="877200" cy="6465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Attendance slots</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10 people</ns1:t>
              </ns1:r>
              <ns1:endParaRPr b="0" i="0" sz="1400" u="none" cap="none" strike="noStrike">
                <ns1:solidFill>
                  <ns1:srgbClr val="000000"/>
                </ns1:solidFill>
                <ns1:latin typeface="BIZ UDPGothic"/>
                <ns1:ea typeface="BIZ UDPGothic"/>
                <ns1:cs typeface="BIZ UDPGothic"/>
                <ns1:sym typeface="BIZ UDPGothic"/>
              </ns1:endParaRPr>
            </ns1:p>
          </ns0:txBody>
        </ns0:sp>
      </ns0:grpSp>
      <ns0:sp>
        <ns0:nvSpPr>
          <ns0:cNvPr id="745" name="Google Shape;745;p28"/>
          <ns0:cNvSpPr/>
          <ns0:nvPr/>
        </ns0:nvSpPr>
        <ns0:spPr>
          <ns1:xfrm flipH="1">
            <ns1:off x="8451980" y="2619274"/>
            <ns1:ext cx="2550300" cy="1102500"/>
          </ns1:xfrm>
          <ns1:prstGeom prst="homePlate">
            <ns1:avLst>
              <ns1:gd fmla="val 57470" name="adj"/>
            </ns1:avLst>
          </ns1:prstGeom>
          <ns1:solidFill>
            <ns1:srgbClr val="FF0066"/>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(monthly fee)</ns1:t>
            </ns1:r>
            <ns1:endParaRPr b="0" i="0" sz="14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10 additional people each month</ns1:t>
            </ns1:r>
            <ns1:endParaRPr b="0" i="0" sz="14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10 people × @12,000 JPY</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746" name="Google Shape;746;p28"/>
          <ns0:cNvSpPr/>
          <ns0:nvPr/>
        </ns0:nvSpPr>
        <ns0:spPr>
          <ns1:xfrm flipH="1">
            <ns1:off x="8451979" y="3844323"/>
            <ns1:ext cx="2550300" cy="1102500"/>
          </ns1:xfrm>
          <ns1:prstGeom prst="homePlate">
            <ns1:avLst>
              <ns1:gd fmla="val 57470" name="adj"/>
            </ns1:avLst>
          </ns1:prstGeom>
          <ns1:solidFill>
            <ns1:srgbClr val="FF0066"/>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Use the 20-person free bonus</ns1:t>
            </ns1:r>
            <ns1:endParaRPr b="0" i="0" sz="1400" u="none" cap="none" strike="noStrike">
              <ns1:solidFill>
                <ns1:schemeClr val="lt1"/>
              </ns1:solidFill>
              <ns1:latin typeface="BIZ UDPGothic"/>
              <ns1:ea typeface="BIZ UDPGothic"/>
              <ns1:cs typeface="BIZ UDPGothic"/>
              <ns1:sym typeface="BIZ UDPGothic"/>
            </ns1:endParaRPr>
          </ns1:p>
        </ns0:txBody>
      </ns0:sp>
      <ns0:grpSp>
        <ns0:nvGrpSpPr>
          <ns0:cNvPr id="747" name="Google Shape;747;p28"/>
          <ns0:cNvGrpSpPr/>
          <ns0:nvPr/>
        </ns0:nvGrpSpPr>
        <ns0:grpSpPr>
          <ns1:xfrm>
            <ns1:off x="6178870" y="3826207"/>
            <ns1:ext cx="1984200" cy="1102500"/>
            <ns1:chOff x="6394662" y="4031484"/>
            <ns1:chExt cx="1984200" cy="1102500"/>
          </ns1:xfrm>
        </ns0:grpSpPr>
        <ns0:grpSp>
          <ns0:nvGrpSpPr>
            <ns0:cNvPr id="748" name="Google Shape;748;p28"/>
            <ns0:cNvGrpSpPr/>
            <ns0:nvPr/>
          </ns0:nvGrpSpPr>
          <ns0:grpSpPr>
            <ns1:xfrm>
              <ns1:off x="6394662" y="4031484"/>
              <ns1:ext cx="1984200" cy="1102500"/>
              <ns1:chOff x="6389518" y="2457155"/>
              <ns1:chExt cx="1984200" cy="1102500"/>
            </ns1:xfrm>
          </ns0:grpSpPr>
          <ns0:sp>
            <ns0:nvSpPr>
              <ns0:cNvPr id="749" name="Google Shape;749;p28"/>
              <ns0:cNvSpPr/>
              <ns0:nvPr/>
            </ns0:nvSpPr>
            <ns0:spPr>
              <ns1:xfrm>
                <ns1:off x="6389518" y="2457155"/>
                <ns1:ext cx="1984200" cy="1102500"/>
              </ns1:xfrm>
              <ns1:prstGeom prst="roundRect">
                <ns1:avLst>
                  <ns1:gd fmla="val 6510" name="adj"/>
                </ns1:avLst>
              </ns1:prstGeom>
              <ns1:solidFill>
                <ns1:schemeClr val="lt1"/>
              </ns1:solidFill>
              <ns1:ln cap="flat" cmpd="sng" w="9525">
                <ns1:solidFill>
                  <ns1:schemeClr val="accent4"/>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750" name="Google Shape;750;p28"/>
              <ns0:cNvSpPr txBox="1"/>
              <ns0:nvPr/>
            </ns0:nvSpPr>
            <ns0:spPr>
              <ns1:xfrm>
                <ns1:off x="7392796" y="2704414"/>
                <ns1:ext cx="877200" cy="6465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Attendance slots</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20 people</ns1:t>
                </ns1:r>
                <ns1:endParaRPr b="0" i="0" sz="1800" u="none" cap="none" strike="noStrike">
                  <ns1:solidFill>
                    <ns1:schemeClr val="accent4"/>
                  </ns1:solidFill>
                  <ns1:latin typeface="BIZ UDPGothic"/>
                  <ns1:ea typeface="BIZ UDPGothic"/>
                  <ns1:cs typeface="BIZ UDPGothic"/>
                  <ns1:sym typeface="BIZ UDPGothic"/>
                </ns1:endParaRPr>
              </ns1:p>
            </ns0:txBody>
          </ns0:sp>
        </ns0:grpSp>
        <ns0:grpSp>
          <ns0:nvGrpSpPr>
            <ns0:cNvPr id="751" name="Google Shape;751;p28"/>
            <ns0:cNvGrpSpPr/>
            <ns0:nvPr/>
          </ns0:nvGrpSpPr>
          <ns0:grpSpPr>
            <ns1:xfrm>
              <ns1:off x="6402639" y="4075169"/>
              <ns1:ext cx="760987" cy="525607"/>
              <ns1:chOff x="4968009" y="2875618"/>
              <ns1:chExt cx="760987" cy="525607"/>
            </ns1:xfrm>
          </ns0:grpSpPr>
          <ns0:pic>
            <ns0:nvPicPr>
              <ns0:cNvPr descr="人の集団 単色塗りつぶし" id="752" name="Google Shape;752;p28"/>
              <ns0:cNvPicPr preferRelativeResize="0"/>
              <ns0:nvPr/>
            </ns0:nvPicPr>
            <ns0:blipFill rotWithShape="1">
              <ns1:blip ns2:embed="rId3">
                <ns1:alphaModFix/>
              </ns1:blip>
              <ns1:srcRect b="64845" l="0" r="0" t="0"/>
              <ns1:stretch/>
            </ns0:blipFill>
            <ns0:spPr>
              <ns1:xfrm>
                <ns1:off x="4968009" y="2875618"/>
                <ns1:ext cx="760987" cy="267511"/>
              </ns1:xfrm>
              <ns1:prstGeom prst="rect">
                <ns1:avLst/>
              </ns1:prstGeom>
              <ns1:noFill/>
              <ns1:ln>
                <ns1:noFill/>
              </ns1:ln>
            </ns0:spPr>
          </ns0:pic>
          <ns0:pic>
            <ns0:nvPicPr>
              <ns0:cNvPr descr="人の集団 単色塗りつぶし" id="753" name="Google Shape;753;p28"/>
              <ns0:cNvPicPr preferRelativeResize="0"/>
              <ns0:nvPr/>
            </ns0:nvPicPr>
            <ns0:blipFill rotWithShape="1">
              <ns1:blip ns2:embed="rId3">
                <ns1:alphaModFix/>
              </ns1:blip>
              <ns1:srcRect b="0" l="0" r="0" t="64971"/>
              <ns1:stretch/>
            </ns0:blipFill>
            <ns0:spPr>
              <ns1:xfrm>
                <ns1:off x="4968009" y="3134660"/>
                <ns1:ext cx="760987" cy="266565"/>
              </ns1:xfrm>
              <ns1:prstGeom prst="rect">
                <ns1:avLst/>
              </ns1:prstGeom>
              <ns1:noFill/>
              <ns1:ln>
                <ns1:noFill/>
              </ns1:ln>
            </ns0:spPr>
          </ns0:pic>
        </ns0:grpSp>
        <ns0:grpSp>
          <ns0:nvGrpSpPr>
            <ns0:cNvPr id="754" name="Google Shape;754;p28"/>
            <ns0:cNvGrpSpPr/>
            <ns0:nvPr/>
          </ns0:nvGrpSpPr>
          <ns0:grpSpPr>
            <ns1:xfrm>
              <ns1:off x="6676767" y="4558766"/>
              <ns1:ext cx="760987" cy="525607"/>
              <ns1:chOff x="4968009" y="2875618"/>
              <ns1:chExt cx="760987" cy="525607"/>
            </ns1:xfrm>
          </ns0:grpSpPr>
          <ns0:pic>
            <ns0:nvPicPr>
              <ns0:cNvPr descr="人の集団 単色塗りつぶし" id="755" name="Google Shape;755;p28"/>
              <ns0:cNvPicPr preferRelativeResize="0"/>
              <ns0:nvPr/>
            </ns0:nvPicPr>
            <ns0:blipFill rotWithShape="1">
              <ns1:blip ns2:embed="rId3">
                <ns1:alphaModFix/>
              </ns1:blip>
              <ns1:srcRect b="64845" l="0" r="0" t="0"/>
              <ns1:stretch/>
            </ns0:blipFill>
            <ns0:spPr>
              <ns1:xfrm>
                <ns1:off x="4968009" y="2875618"/>
                <ns1:ext cx="760987" cy="267511"/>
              </ns1:xfrm>
              <ns1:prstGeom prst="rect">
                <ns1:avLst/>
              </ns1:prstGeom>
              <ns1:noFill/>
              <ns1:ln>
                <ns1:noFill/>
              </ns1:ln>
            </ns0:spPr>
          </ns0:pic>
          <ns0:pic>
            <ns0:nvPicPr>
              <ns0:cNvPr descr="人の集団 単色塗りつぶし" id="756" name="Google Shape;756;p28"/>
              <ns0:cNvPicPr preferRelativeResize="0"/>
              <ns0:nvPr/>
            </ns0:nvPicPr>
            <ns0:blipFill rotWithShape="1">
              <ns1:blip ns2:embed="rId3">
                <ns1:alphaModFix/>
              </ns1:blip>
              <ns1:srcRect b="0" l="0" r="0" t="64971"/>
              <ns1:stretch/>
            </ns0:blipFill>
            <ns0:spPr>
              <ns1:xfrm>
                <ns1:off x="4968009" y="3134660"/>
                <ns1:ext cx="760987" cy="266565"/>
              </ns1:xfrm>
              <ns1:prstGeom prst="rect">
                <ns1:avLst/>
              </ns1:prstGeom>
              <ns1:noFill/>
              <ns1:ln>
                <ns1:noFill/>
              </ns1:ln>
            </ns0:spPr>
          </ns0:pic>
        </ns0:grpSp>
      </ns0:grpSp>
      <ns0:sp>
        <ns0:nvSpPr>
          <ns0:cNvPr id="757" name="Google Shape;757;p28"/>
          <ns0:cNvSpPr txBox="1"/>
          <ns0:nvPr>
            <ns0:ph idx="12" type="sldNum"/>
          </ns0:nvPr>
        </ns0:nvSpPr>
        <ns0:spPr>
          <ns1:xfrm>
            <ns1:off x="11755464" y="6452966"/>
            <ns1:ext cx="386400" cy="365100"/>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Clr>
                <ns1:srgbClr val="000000"/>
              </ns1:buClr>
              <ns1:buSzPts val="1200"/>
              <ns1:buFont typeface="Arial"/>
              <ns1:buNone/>
            </ns1:pPr>
            <ns1:fld id="{00000000-1234-1234-1234-123412341234}" type="slidenum">
              <ns1:rPr lang="ja-JP"/>
              <ns1:t>‹#›</ns1:t>
            </ns1:fld>
            <ns1:endParaRPr/>
          </ns1:p>
        </ns0:txBody>
      </ns0:sp>
    </ns0:spTree>
  </ns0:cSld>
  <ns0:clrMapOvr>
    <ns1:masterClrMapping/>
  </ns0:clrMapOvr>
</ns0:sld>
</file>

<file path=ppt/slides/slide29.xml><?xml version="1.0" encoding="utf-8"?>
<ns0:sld xmlns:ns0="http://schemas.openxmlformats.org/presentationml/2006/main" xmlns:ns1="http://schemas.openxmlformats.org/drawingml/2006/main">
  <ns0:cSld>
    <ns0:spTree>
      <ns0:nvGrpSpPr>
        <ns0:cNvPr id="761" name="Shape 761"/>
        <ns0:cNvGrpSpPr/>
        <ns0:nvPr/>
      </ns0:nvGrpSpPr>
      <ns0:grpSpPr>
        <ns1:xfrm>
          <ns1:off x="0" y="0"/>
          <ns1:ext cx="0" cy="0"/>
          <ns1:chOff x="0" y="0"/>
          <ns1:chExt cx="0" cy="0"/>
        </ns1:xfrm>
      </ns0:grpSpPr>
      <ns0:cxnSp>
        <ns0:nvCxnSpPr>
          <ns0:cNvPr id="762" name="Google Shape;762;p29"/>
          <ns0:cNvCxnSpPr/>
          <ns0:nvPr/>
        </ns0:nvCxnSpPr>
        <ns0:spPr>
          <ns1:xfrm>
            <ns1:off x="6350" y="799793"/>
            <ns1:ext cx="12185700" cy="0"/>
          </ns1:xfrm>
          <ns1:prstGeom prst="straightConnector1">
            <ns1:avLst/>
          </ns1:prstGeom>
          <ns1:noFill/>
          <ns1:ln cap="flat" cmpd="sng" w="9525">
            <ns1:solidFill>
              <ns1:schemeClr val="lt1"/>
            </ns1:solidFill>
            <ns1:prstDash val="solid"/>
            <ns1:miter lim="800000"/>
            <ns1:headEnd len="sm" w="sm" type="none"/>
            <ns1:tailEnd len="sm" w="sm" type="none"/>
          </ns1:ln>
        </ns0:spPr>
      </ns0:cxnSp>
      <ns0:sp>
        <ns0:nvSpPr>
          <ns0:cNvPr id="763" name="Google Shape;763;p29"/>
          <ns0:cNvSpPr/>
          <ns0:nvPr/>
        </ns0:nvSpPr>
        <ns0:spPr>
          <ns1:xfrm>
            <ns1:off x="12032139" y="-7626"/>
            <ns1:ext cx="163500" cy="800400"/>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cxnSp>
        <ns0:nvCxnSpPr>
          <ns0:cNvPr id="764" name="Google Shape;764;p29"/>
          <ns0:cNvCxnSpPr/>
          <ns0:nvPr/>
        </ns0:nvCxnSpPr>
        <ns0:spPr>
          <ns1:xfrm>
            <ns1:off x="9888" y="792703"/>
            <ns1:ext cx="1218570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765" name="Google Shape;765;p29"/>
          <ns0:cNvSpPr txBox="1"/>
          <ns0:nvPr/>
        </ns0:nvSpPr>
        <ns0:spPr>
          <ns1:xfrm>
            <ns1:off x="292431" y="6893"/>
            <ns1:ext cx="10713000" cy="709500"/>
          </ns1:xfrm>
          <ns1:prstGeom prst="rect">
            <ns1:avLst/>
          </ns1:prstGeom>
          <ns1:noFill/>
          <ns1:ln>
            <ns1:noFill/>
          </ns1:ln>
        </ns0:spPr>
        <ns0:txBody>
          <ns1:bodyPr anchorCtr="0" anchor="t"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3600"/>
              <ns1:buFont typeface="Arial"/>
              <ns1:buNone/>
            </ns1:pPr>
            <ns1:r>
              <ns1:rPr b="0" i="0" lang="ja-JP" sz="3600" u="none" cap="none" strike="noStrike">
                <ns1:solidFill>
                  <ns1:schemeClr val="accent4"/>
                </ns1:solidFill>
                <ns1:latin typeface="BIZ UDPGothic"/>
                <ns1:ea typeface="BIZ UDPGothic"/>
                <ns1:cs typeface="BIZ UDPGothic"/>
                <ns1:sym typeface="BIZ UDPGothic"/>
              </ns1:rPr>
              <ns1:t>Majisemi Club initial</ns1:t>
            </ns1:r>
            <ns1:r>
              <ns1:rPr b="1" i="0" lang="ja-JP" sz="3600" u="none" cap="none" strike="noStrike">
                <ns1:solidFill>
                  <ns1:srgbClr val="ED7D31"/>
                </ns1:solidFill>
                <ns1:latin typeface="BIZ UDPGothic"/>
                <ns1:ea typeface="BIZ UDPGothic"/>
                <ns1:cs typeface="BIZ UDPGothic"/>
                <ns1:sym typeface="BIZ UDPGothic"/>
              </ns1:rPr>
              <ns1:t> 20-person free bonus</ns1:t>
            </ns1:r>
            <ns1:endParaRPr b="1" i="0" sz="3600" u="none" cap="none" strike="noStrike">
              <ns1:solidFill>
                <ns1:srgbClr val="ED7D31"/>
              </ns1:solidFill>
              <ns1:latin typeface="BIZ UDPGothic"/>
              <ns1:ea typeface="BIZ UDPGothic"/>
              <ns1:cs typeface="BIZ UDPGothic"/>
              <ns1:sym typeface="BIZ UDPGothic"/>
            </ns1:endParaRPr>
          </ns1:p>
        </ns0:txBody>
      </ns0:sp>
      <ns0:sp>
        <ns0:nvSpPr>
          <ns0:cNvPr id="766" name="Google Shape;766;p29"/>
          <ns0:cNvSpPr txBox="1"/>
          <ns0:nvPr/>
        </ns0:nvSpPr>
        <ns0:spPr>
          <ns1:xfrm>
            <ns1:off x="10249634" y="251663"/>
            <ns1:ext cx="1697100" cy="2769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0000"/>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Arial"/>
                <ns1:ea typeface="Arial"/>
                <ns1:cs typeface="Arial"/>
                <ns1:sym typeface="Arial"/>
              </ns1:rPr>
              <ns1:t>Campaign</ns1:t>
            </ns1:r>
            <ns1:endParaRPr b="0" i="0" sz="1400" u="none" cap="none" strike="noStrike">
              <ns1:solidFill>
                <ns1:srgbClr val="000000"/>
              </ns1:solidFill>
              <ns1:latin typeface="Arial"/>
              <ns1:ea typeface="Arial"/>
              <ns1:cs typeface="Arial"/>
              <ns1:sym typeface="Arial"/>
            </ns1:endParaRPr>
          </ns1:p>
        </ns0:txBody>
      </ns0:sp>
      <ns0:graphicFrame>
        <ns0:nvGraphicFramePr>
          <ns0:cNvPr id="767" name="Google Shape;767;p29"/>
          <ns0:cNvGraphicFramePr/>
          <ns0:nvPr/>
        </ns0:nvGraphicFramePr>
        <ns0:xfrm>
          <ns1:off x="530537" y="2758676"/>
          <ns1:ext cx="3000000" cy="3000000"/>
        </ns0:xfrm>
        <ns1:graphic>
          <ns1:graphicData uri="http://schemas.openxmlformats.org/drawingml/2006/table">
            <ns1:tbl>
              <ns1:tblPr bandRow="1" firstRow="1">
                <ns1:noFill/>
                <ns1:tableStyleId>{DE458228-4A23-4751-AD18-C8A8BBD7AB6F}</ns1:tableStyleId>
              </ns1:tblPr>
              <ns1:tblGrid>
                <ns1:gridCol w="2665000"/>
                <ns1:gridCol w="1456275"/>
                <ns1:gridCol w="1279100"/>
                <ns1:gridCol w="1349825"/>
                <ns1:gridCol w="1295400"/>
              </ns1:tblGrid>
              <ns1:tr h="213350">
                <ns1:tc>
                  <ns1:txBody>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t/>
                      </ns1:r>
                      <ns1:endParaRPr sz="2000" u="none" cap="none" strike="noStrike">
                        <ns1:solidFill>
                          <ns1:schemeClr val="lt1"/>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ED7D31"/>
                    </ns1:solidFill>
                  </ns1:tcPr>
                </ns1:tc>
                <ns1:tc>
                  <ns1:txBody>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lang="ja-JP" sz="2000" u="none" cap="none" strike="noStrike">
                          <ns1:solidFill>
                            <ns1:schemeClr val="lt1"/>
                          </ns1:solidFill>
                          <ns1:latin typeface="BIZ UDPGothic"/>
                          <ns1:ea typeface="BIZ UDPGothic"/>
                          <ns1:cs typeface="BIZ UDPGothic"/>
                          <ns1:sym typeface="BIZ UDPGothic"/>
                        </ns1:rPr>
                        <ns1:t>January</ns1:t>
                      </ns1:r>
                      <ns1:endParaRPr sz="2000" u="none" cap="none" strike="noStrike">
                        <ns1:solidFill>
                          <ns1:schemeClr val="lt1"/>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ED7D31"/>
                    </ns1:solidFill>
                  </ns1:tcPr>
                </ns1:tc>
                <ns1:tc>
                  <ns1:txBody>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lang="ja-JP" sz="2000" u="none" cap="none" strike="noStrike">
                          <ns1:solidFill>
                            <ns1:schemeClr val="lt1"/>
                          </ns1:solidFill>
                          <ns1:latin typeface="BIZ UDPGothic"/>
                          <ns1:ea typeface="BIZ UDPGothic"/>
                          <ns1:cs typeface="BIZ UDPGothic"/>
                          <ns1:sym typeface="BIZ UDPGothic"/>
                        </ns1:rPr>
                        <ns1:t>February</ns1:t>
                      </ns1:r>
                      <ns1:endParaRPr sz="2000" u="none" cap="none" strike="noStrike">
                        <ns1:solidFill>
                          <ns1:schemeClr val="lt1"/>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ED7D31"/>
                    </ns1:solidFill>
                  </ns1:tcPr>
                </ns1:tc>
                <ns1:tc>
                  <ns1:txBody>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lang="ja-JP" sz="2000" u="none" cap="none" strike="noStrike">
                          <ns1:solidFill>
                            <ns1:schemeClr val="lt1"/>
                          </ns1:solidFill>
                          <ns1:latin typeface="BIZ UDPGothic"/>
                          <ns1:ea typeface="BIZ UDPGothic"/>
                          <ns1:cs typeface="BIZ UDPGothic"/>
                          <ns1:sym typeface="BIZ UDPGothic"/>
                        </ns1:rPr>
                        <ns1:t>March</ns1:t>
                      </ns1:r>
                      <ns1:endParaRPr sz="2000" u="none" cap="none" strike="noStrike">
                        <ns1:solidFill>
                          <ns1:schemeClr val="lt1"/>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ED7D31"/>
                    </ns1:solidFill>
                  </ns1:tcPr>
                </ns1:tc>
                <ns1:tc>
                  <ns1:txBody>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lang="ja-JP" sz="2000" u="none" cap="none" strike="noStrike">
                          <ns1:solidFill>
                            <ns1:schemeClr val="lt1"/>
                          </ns1:solidFill>
                          <ns1:latin typeface="BIZ UDPGothic"/>
                          <ns1:ea typeface="BIZ UDPGothic"/>
                          <ns1:cs typeface="BIZ UDPGothic"/>
                          <ns1:sym typeface="BIZ UDPGothic"/>
                        </ns1:rPr>
                        <ns1:t>April</ns1:t>
                      </ns1:r>
                      <ns1:endParaRPr sz="2000" u="none" cap="none" strike="noStrike">
                        <ns1:solidFill>
                          <ns1:schemeClr val="lt1"/>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ED7D31"/>
                    </ns1:solidFill>
                  </ns1:tcPr>
                </ns1:tc>
              </ns1:tr>
              <ns1:tr h="213350">
                <ns1:tc>
                  <ns1:txBody>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lang="ja-JP" sz="2000" u="none" cap="none" strike="noStrike">
                          <ns1:solidFill>
                            <ns1:schemeClr val="accent4"/>
                          </ns1:solidFill>
                          <ns1:latin typeface="BIZ UDPGothic"/>
                          <ns1:ea typeface="BIZ UDPGothic"/>
                          <ns1:cs typeface="BIZ UDPGothic"/>
                          <ns1:sym typeface="BIZ UDPGothic"/>
                        </ns1:rPr>
                        <ns1:t>Membership fee billing amount</ns1:t>
                      </ns1:r>
                      <ns1:endParaRPr sz="20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lang="ja-JP" sz="2000" u="none" cap="none" strike="noStrike">
                          <ns1:solidFill>
                            <ns1:schemeClr val="accent4"/>
                          </ns1:solidFill>
                          <ns1:latin typeface="BIZ UDPGothic"/>
                          <ns1:ea typeface="BIZ UDPGothic"/>
                          <ns1:cs typeface="BIZ UDPGothic"/>
                          <ns1:sym typeface="BIZ UDPGothic"/>
                        </ns1:rPr>
                        <ns1:t>120,000 JPY</ns1:t>
                      </ns1:r>
                      <ns1:endParaRPr sz="2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lang="ja-JP" sz="2000" u="none" cap="none" strike="noStrike">
                          <ns1:solidFill>
                            <ns1:schemeClr val="accent4"/>
                          </ns1:solidFill>
                          <ns1:latin typeface="BIZ UDPGothic"/>
                          <ns1:ea typeface="BIZ UDPGothic"/>
                          <ns1:cs typeface="BIZ UDPGothic"/>
                          <ns1:sym typeface="BIZ UDPGothic"/>
                        </ns1:rPr>
                        <ns1:t>120,000 JPY</ns1:t>
                      </ns1:r>
                      <ns1:endParaRPr sz="2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lang="ja-JP" sz="2000" u="none" cap="none" strike="noStrike">
                          <ns1:solidFill>
                            <ns1:schemeClr val="accent4"/>
                          </ns1:solidFill>
                          <ns1:latin typeface="BIZ UDPGothic"/>
                          <ns1:ea typeface="BIZ UDPGothic"/>
                          <ns1:cs typeface="BIZ UDPGothic"/>
                          <ns1:sym typeface="BIZ UDPGothic"/>
                        </ns1:rPr>
                        <ns1:t>120,000 JPY</ns1:t>
                      </ns1:r>
                      <ns1:endParaRPr sz="2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lang="ja-JP" sz="2000" u="none" cap="none" strike="noStrike">
                          <ns1:solidFill>
                            <ns1:schemeClr val="accent4"/>
                          </ns1:solidFill>
                          <ns1:latin typeface="BIZ UDPGothic"/>
                          <ns1:ea typeface="BIZ UDPGothic"/>
                          <ns1:cs typeface="BIZ UDPGothic"/>
                          <ns1:sym typeface="BIZ UDPGothic"/>
                        </ns1:rPr>
                        <ns1:t>120,000 JPY</ns1:t>
                      </ns1:r>
                      <ns1:endParaRPr sz="2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r>
              <ns1:tr h="213350">
                <ns1:tc>
                  <ns1:txBody>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lang="ja-JP" sz="2000" u="none" cap="none" strike="noStrike">
                          <ns1:solidFill>
                            <ns1:schemeClr val="accent4"/>
                          </ns1:solidFill>
                          <ns1:latin typeface="BIZ UDPGothic"/>
                          <ns1:ea typeface="BIZ UDPGothic"/>
                          <ns1:cs typeface="BIZ UDPGothic"/>
                          <ns1:sym typeface="BIZ UDPGothic"/>
                        </ns1:rPr>
                        <ns1:t>Additional attendance slots</ns1:t>
                      </ns1:r>
                      <ns1:endParaRPr sz="20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lang="ja-JP" sz="2000" u="none" cap="none" strike="noStrike">
                          <ns1:solidFill>
                            <ns1:schemeClr val="accent4"/>
                          </ns1:solidFill>
                          <ns1:latin typeface="BIZ UDPGothic"/>
                          <ns1:ea typeface="BIZ UDPGothic"/>
                          <ns1:cs typeface="BIZ UDPGothic"/>
                          <ns1:sym typeface="BIZ UDPGothic"/>
                        </ns1:rPr>
                        <ns1:t>+10 people</ns1:t>
                      </ns1:r>
                      <ns1:endParaRPr sz="2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1050"/>
                        <ns1:buFont typeface="Arial"/>
                        <ns1:buNone/>
                      </ns1:pPr>
                      <ns1:r>
                        <ns1:rPr lang="ja-JP" sz="2000" u="none" cap="none" strike="noStrike">
                          <ns1:solidFill>
                            <ns1:schemeClr val="accent4"/>
                          </ns1:solidFill>
                          <ns1:latin typeface="BIZ UDPGothic"/>
                          <ns1:ea typeface="BIZ UDPGothic"/>
                          <ns1:cs typeface="BIZ UDPGothic"/>
                          <ns1:sym typeface="BIZ UDPGothic"/>
                        </ns1:rPr>
                        <ns1:t>+10 people</ns1:t>
                      </ns1:r>
                      <ns1:endParaRPr sz="2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1050"/>
                        <ns1:buFont typeface="Arial"/>
                        <ns1:buNone/>
                      </ns1:pPr>
                      <ns1:r>
                        <ns1:rPr lang="ja-JP" sz="2000" u="none" cap="none" strike="noStrike">
                          <ns1:solidFill>
                            <ns1:schemeClr val="accent4"/>
                          </ns1:solidFill>
                          <ns1:latin typeface="BIZ UDPGothic"/>
                          <ns1:ea typeface="BIZ UDPGothic"/>
                          <ns1:cs typeface="BIZ UDPGothic"/>
                          <ns1:sym typeface="BIZ UDPGothic"/>
                        </ns1:rPr>
                        <ns1:t>+10 people</ns1:t>
                      </ns1:r>
                      <ns1:endParaRPr sz="2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1050"/>
                        <ns1:buFont typeface="Arial"/>
                        <ns1:buNone/>
                      </ns1:pPr>
                      <ns1:r>
                        <ns1:rPr lang="ja-JP" sz="2000" u="none" cap="none" strike="noStrike">
                          <ns1:solidFill>
                            <ns1:schemeClr val="accent4"/>
                          </ns1:solidFill>
                          <ns1:latin typeface="BIZ UDPGothic"/>
                          <ns1:ea typeface="BIZ UDPGothic"/>
                          <ns1:cs typeface="BIZ UDPGothic"/>
                          <ns1:sym typeface="BIZ UDPGothic"/>
                        </ns1:rPr>
                        <ns1:t>+10 people</ns1:t>
                      </ns1:r>
                      <ns1:endParaRPr sz="2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r>
              <ns1:tr h="213350">
                <ns1:tc>
                  <ns1:txBody>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lang="ja-JP" sz="2000" u="none" cap="none" strike="noStrike">
                          <ns1:solidFill>
                            <ns1:schemeClr val="accent4"/>
                          </ns1:solidFill>
                          <ns1:latin typeface="BIZ UDPGothic"/>
                          <ns1:ea typeface="BIZ UDPGothic"/>
                          <ns1:cs typeface="BIZ UDPGothic"/>
                          <ns1:sym typeface="BIZ UDPGothic"/>
                        </ns1:rPr>
                        <ns1:t>Campaign-based</ns1:t>
                      </ns1:r>
                      <ns1:endParaRPr sz="20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400"/>
                        <ns1:buFont typeface="Arial"/>
                        <ns1:buNone/>
                      </ns1:pPr>
                      <ns1:r>
                        <ns1:rPr lang="ja-JP" sz="2000" u="none" cap="none" strike="noStrike">
                          <ns1:solidFill>
                            <ns1:schemeClr val="accent4"/>
                          </ns1:solidFill>
                          <ns1:latin typeface="BIZ UDPGothic"/>
                          <ns1:ea typeface="BIZ UDPGothic"/>
                          <ns1:cs typeface="BIZ UDPGothic"/>
                          <ns1:sym typeface="BIZ UDPGothic"/>
                        </ns1:rPr>
                        <ns1:t>Additional attendance slots (free)</ns1:t>
                      </ns1:r>
                      <ns1:endParaRPr sz="20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lang="ja-JP" sz="2000" u="none" cap="none" strike="noStrike">
                          <ns1:solidFill>
                            <ns1:schemeClr val="accent4"/>
                          </ns1:solidFill>
                          <ns1:latin typeface="BIZ UDPGothic"/>
                          <ns1:ea typeface="BIZ UDPGothic"/>
                          <ns1:cs typeface="BIZ UDPGothic"/>
                          <ns1:sym typeface="BIZ UDPGothic"/>
                        </ns1:rPr>
                        <ns1:t>+20 people</ns1:t>
                      </ns1:r>
                      <ns1:endParaRPr sz="2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AEFB1">
                        <ns1:alpha val="0"/>
                      </ns1:srgbClr>
                    </ns1:solidFill>
                  </ns1:tcPr>
                </ns1:tc>
                <ns1:tc>
                  <ns1:txBody>
                    <ns1:bodyPr/>
                    <ns1:lstStyle/>
                    <ns1:p>
                      <ns1:pPr indent="0" lvl="0" marL="0" marR="0" rtl="0" algn="r">
                        <ns1:lnSpc>
                          <ns1:spcPct val="100000"/>
                        </ns1:lnSpc>
                        <ns1:spcBef>
                          <ns1:spcPts val="0"/>
                        </ns1:spcBef>
                        <ns1:spcAft>
                          <ns1:spcPts val="0"/>
                        </ns1:spcAft>
                        <ns1:buClr>
                          <ns1:srgbClr val="000000"/>
                        </ns1:buClr>
                        <ns1:buSzPts val="1100"/>
                        <ns1:buFont typeface="Arial"/>
                        <ns1:buNone/>
                      </ns1:pPr>
                      <ns1:r>
                        <ns1:rPr lang="ja-JP" sz="2000" u="none" cap="none" strike="noStrike">
                          <ns1:solidFill>
                            <ns1:schemeClr val="accent4"/>
                          </ns1:solidFill>
                          <ns1:latin typeface="BIZ UDPGothic"/>
                          <ns1:ea typeface="BIZ UDPGothic"/>
                          <ns1:cs typeface="BIZ UDPGothic"/>
                          <ns1:sym typeface="BIZ UDPGothic"/>
                        </ns1:rPr>
                        <ns1:t>-</ns1:t>
                      </ns1:r>
                      <ns1:endParaRPr sz="2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1100"/>
                        <ns1:buFont typeface="Arial"/>
                        <ns1:buNone/>
                      </ns1:pPr>
                      <ns1:r>
                        <ns1:rPr lang="ja-JP" sz="2000" u="none" cap="none" strike="noStrike">
                          <ns1:solidFill>
                            <ns1:schemeClr val="accent4"/>
                          </ns1:solidFill>
                          <ns1:latin typeface="BIZ UDPGothic"/>
                          <ns1:ea typeface="BIZ UDPGothic"/>
                          <ns1:cs typeface="BIZ UDPGothic"/>
                          <ns1:sym typeface="BIZ UDPGothic"/>
                        </ns1:rPr>
                        <ns1:t>-</ns1:t>
                      </ns1:r>
                      <ns1:endParaRPr sz="2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1100"/>
                        <ns1:buFont typeface="Arial"/>
                        <ns1:buNone/>
                      </ns1:pPr>
                      <ns1:r>
                        <ns1:rPr lang="ja-JP" sz="2000" u="none" cap="none" strike="noStrike">
                          <ns1:solidFill>
                            <ns1:schemeClr val="accent4"/>
                          </ns1:solidFill>
                          <ns1:latin typeface="BIZ UDPGothic"/>
                          <ns1:ea typeface="BIZ UDPGothic"/>
                          <ns1:cs typeface="BIZ UDPGothic"/>
                          <ns1:sym typeface="BIZ UDPGothic"/>
                        </ns1:rPr>
                        <ns1:t>-</ns1:t>
                      </ns1:r>
                      <ns1:endParaRPr sz="2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r>
              <ns1:tr h="213350">
                <ns1:tc>
                  <ns1:txBody>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lang="ja-JP" sz="2000" u="none" cap="none" strike="noStrike">
                          <ns1:solidFill>
                            <ns1:schemeClr val="accent4"/>
                          </ns1:solidFill>
                          <ns1:latin typeface="BIZ UDPGothic"/>
                          <ns1:ea typeface="BIZ UDPGothic"/>
                          <ns1:cs typeface="BIZ UDPGothic"/>
                          <ns1:sym typeface="BIZ UDPGothic"/>
                        </ns1:rPr>
                        <ns1:t>Remaining attendance slots</ns1:t>
                      </ns1:r>
                      <ns1:endParaRPr sz="20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lang="ja-JP" sz="2000" u="none" cap="none" strike="noStrike">
                          <ns1:solidFill>
                            <ns1:schemeClr val="accent4"/>
                          </ns1:solidFill>
                          <ns1:latin typeface="BIZ UDPGothic"/>
                          <ns1:ea typeface="BIZ UDPGothic"/>
                          <ns1:cs typeface="BIZ UDPGothic"/>
                          <ns1:sym typeface="BIZ UDPGothic"/>
                        </ns1:rPr>
                        <ns1:t>30 people</ns1:t>
                      </ns1:r>
                      <ns1:endParaRPr sz="2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1050"/>
                        <ns1:buFont typeface="Arial"/>
                        <ns1:buNone/>
                      </ns1:pPr>
                      <ns1:r>
                        <ns1:rPr lang="ja-JP" sz="2000" u="none" cap="none" strike="noStrike">
                          <ns1:solidFill>
                            <ns1:schemeClr val="accent4"/>
                          </ns1:solidFill>
                          <ns1:latin typeface="BIZ UDPGothic"/>
                          <ns1:ea typeface="BIZ UDPGothic"/>
                          <ns1:cs typeface="BIZ UDPGothic"/>
                          <ns1:sym typeface="BIZ UDPGothic"/>
                        </ns1:rPr>
                        <ns1:t>10 people</ns1:t>
                      </ns1:r>
                      <ns1:endParaRPr sz="2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1050"/>
                        <ns1:buFont typeface="Arial"/>
                        <ns1:buNone/>
                      </ns1:pPr>
                      <ns1:r>
                        <ns1:rPr lang="ja-JP" sz="2000" u="none" cap="none" strike="noStrike">
                          <ns1:solidFill>
                            <ns1:schemeClr val="accent4"/>
                          </ns1:solidFill>
                          <ns1:latin typeface="BIZ UDPGothic"/>
                          <ns1:ea typeface="BIZ UDPGothic"/>
                          <ns1:cs typeface="BIZ UDPGothic"/>
                          <ns1:sym typeface="BIZ UDPGothic"/>
                        </ns1:rPr>
                        <ns1:t>20 people</ns1:t>
                      </ns1:r>
                      <ns1:endParaRPr sz="2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1050"/>
                        <ns1:buFont typeface="Arial"/>
                        <ns1:buNone/>
                      </ns1:pPr>
                      <ns1:r>
                        <ns1:rPr lang="ja-JP" sz="2000" u="none" cap="none" strike="noStrike">
                          <ns1:solidFill>
                            <ns1:schemeClr val="accent4"/>
                          </ns1:solidFill>
                          <ns1:latin typeface="BIZ UDPGothic"/>
                          <ns1:ea typeface="BIZ UDPGothic"/>
                          <ns1:cs typeface="BIZ UDPGothic"/>
                          <ns1:sym typeface="BIZ UDPGothic"/>
                        </ns1:rPr>
                        <ns1:t>30 people</ns1:t>
                      </ns1:r>
                      <ns1:endParaRPr sz="2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r>
              <ns1:tr h="213350">
                <ns1:tc>
                  <ns1:txBody>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lang="ja-JP" sz="2000" u="none" cap="none" strike="noStrike">
                          <ns1:solidFill>
                            <ns1:schemeClr val="accent4"/>
                          </ns1:solidFill>
                          <ns1:latin typeface="BIZ UDPGothic"/>
                          <ns1:ea typeface="BIZ UDPGothic"/>
                          <ns1:cs typeface="BIZ UDPGothic"/>
                          <ns1:sym typeface="BIZ UDPGothic"/>
                        </ns1:rPr>
                        <ns1:t>Seminar held</ns1:t>
                      </ns1:r>
                      <ns1:endParaRPr sz="20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lang="ja-JP" sz="2000" u="none" cap="none" strike="noStrike">
                          <ns1:solidFill>
                            <ns1:schemeClr val="accent4"/>
                          </ns1:solidFill>
                          <ns1:latin typeface="BIZ UDPGothic"/>
                          <ns1:ea typeface="BIZ UDPGothic"/>
                          <ns1:cs typeface="BIZ UDPGothic"/>
                          <ns1:sym typeface="BIZ UDPGothic"/>
                        </ns1:rPr>
                        <ns1:t>30 people</ns1:t>
                      </ns1:r>
                      <ns1:endParaRPr sz="2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lang="ja-JP" sz="2000" u="none" cap="none" strike="noStrike">
                          <ns1:solidFill>
                            <ns1:schemeClr val="accent4"/>
                          </ns1:solidFill>
                          <ns1:latin typeface="BIZ UDPGothic"/>
                          <ns1:ea typeface="BIZ UDPGothic"/>
                          <ns1:cs typeface="BIZ UDPGothic"/>
                          <ns1:sym typeface="BIZ UDPGothic"/>
                        </ns1:rPr>
                        <ns1:t>-</ns1:t>
                      </ns1:r>
                      <ns1:endParaRPr sz="2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lang="ja-JP" sz="2000" u="none" cap="none" strike="noStrike">
                          <ns1:solidFill>
                            <ns1:schemeClr val="accent4"/>
                          </ns1:solidFill>
                          <ns1:latin typeface="BIZ UDPGothic"/>
                          <ns1:ea typeface="BIZ UDPGothic"/>
                          <ns1:cs typeface="BIZ UDPGothic"/>
                          <ns1:sym typeface="BIZ UDPGothic"/>
                        </ns1:rPr>
                        <ns1:t>-</ns1:t>
                      </ns1:r>
                      <ns1:endParaRPr sz="2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lang="ja-JP" sz="2000" u="none" cap="none" strike="noStrike">
                          <ns1:solidFill>
                            <ns1:schemeClr val="accent4"/>
                          </ns1:solidFill>
                          <ns1:latin typeface="BIZ UDPGothic"/>
                          <ns1:ea typeface="BIZ UDPGothic"/>
                          <ns1:cs typeface="BIZ UDPGothic"/>
                          <ns1:sym typeface="BIZ UDPGothic"/>
                        </ns1:rPr>
                        <ns1:t>30 people</ns1:t>
                      </ns1:r>
                      <ns1:endParaRPr sz="2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r>
            </ns1:tbl>
          </ns1:graphicData>
        </ns1:graphic>
      </ns0:graphicFrame>
      <ns0:sp>
        <ns0:nvSpPr>
          <ns0:cNvPr id="768" name="Google Shape;768;p29"/>
          <ns0:cNvSpPr txBox="1"/>
          <ns0:nvPr/>
        </ns0:nvSpPr>
        <ns0:spPr>
          <ns1:xfrm>
            <ns1:off x="381000" y="1026751"/>
            <ns1:ext cx="11430000" cy="1116000"/>
          </ns1:xfrm>
          <ns1:prstGeom prst="rect">
            <ns1:avLst/>
          </ns1:prstGeom>
          <ns1:noFill/>
          <ns1:ln>
            <ns1:noFill/>
          </ns1:ln>
        </ns0:spPr>
        <ns0:txBody>
          <ns1:bodyPr anchorCtr="0" anchor="t" bIns="45700" lIns="91425" spcFirstLastPara="1" rIns="91425" wrap="square" tIns="45700">
            <ns1:noAutofit/>
          </ns1:bodyPr>
          <ns1:lstStyle/>
          <ns1:p>
            <ns1:pPr indent="-342900" lvl="0" marL="342900" marR="0" rtl="0" algn="l">
              <ns1:lnSpc>
                <ns1:spcPct val="150000"/>
              </ns1:lnSpc>
              <ns1:spcBef>
                <ns1:spcPts val="0"/>
              </ns1:spcBef>
              <ns1:spcAft>
                <ns1:spcPts val="0"/>
              </ns1:spcAft>
              <ns1:buClr>
                <ns1:srgbClr val="4F7CE6"/>
              </ns1:buClr>
              <ns1:buSzPts val="2000"/>
              <ns1:buFont typeface="BIZ UDPGothic"/>
              <ns1:buChar char="✔"/>
            </ns1:pPr>
            <ns1:r>
              <ns1:rPr b="0" i="0" lang="ja-JP" sz="2000" u="none" cap="none" strike="noStrike">
                <ns1:solidFill>
                  <ns1:schemeClr val="accent4"/>
                </ns1:solidFill>
                <ns1:latin typeface="BIZ UDPGothic"/>
                <ns1:ea typeface="BIZ UDPGothic"/>
                <ns1:cs typeface="BIZ UDPGothic"/>
                <ns1:sym typeface="BIZ UDPGothic"/>
              </ns1:rPr>
              <ns1:t>By signing up for Majisemi Club, you can use this bonus at your first event.</ns1:t>
            </ns1:r>
            <ns1:endParaRPr b="0" i="0" sz="2000" u="none" cap="none" strike="noStrike">
              <ns1:solidFill>
                <ns1:schemeClr val="accent4"/>
              </ns1:solidFill>
              <ns1:latin typeface="BIZ UDPGothic"/>
              <ns1:ea typeface="BIZ UDPGothic"/>
              <ns1:cs typeface="BIZ UDPGothic"/>
              <ns1:sym typeface="BIZ UDPGothic"/>
            </ns1:endParaRPr>
          </ns1:p>
          <ns1:p>
            <ns1:pPr indent="-342900" lvl="0" marL="342900" marR="0" rtl="0" algn="l">
              <ns1:lnSpc>
                <ns1:spcPct val="150000"/>
              </ns1:lnSpc>
              <ns1:spcBef>
                <ns1:spcPts val="0"/>
              </ns1:spcBef>
              <ns1:spcAft>
                <ns1:spcPts val="0"/>
              </ns1:spcAft>
              <ns1:buClr>
                <ns1:srgbClr val="4F7CE6"/>
              </ns1:buClr>
              <ns1:buSzPts val="2000"/>
              <ns1:buFont typeface="BIZ UDPGothic"/>
              <ns1:buChar char="✔"/>
            </ns1:pPr>
            <ns1:r>
              <ns1:rPr b="0" i="0" lang="ja-JP" sz="2000" u="none" cap="none" strike="noStrike">
                <ns1:solidFill>
                  <ns1:schemeClr val="accent4"/>
                </ns1:solidFill>
                <ns1:latin typeface="BIZ UDPGothic"/>
                <ns1:ea typeface="BIZ UDPGothic"/>
                <ns1:cs typeface="BIZ UDPGothic"/>
                <ns1:sym typeface="BIZ UDPGothic"/>
              </ns1:rPr>
              <ns1:t>You can cancel anytime. Even if you cancel after one event, it's more cost-effective than being a visitor.</ns1:t>
            </ns1:r>
            <ns1:endParaRPr b="0" i="0" sz="2000" u="none" cap="none" strike="noStrike">
              <ns1:solidFill>
                <ns1:schemeClr val="accent4"/>
              </ns1:solidFill>
              <ns1:latin typeface="BIZ UDPGothic"/>
              <ns1:ea typeface="BIZ UDPGothic"/>
              <ns1:cs typeface="BIZ UDPGothic"/>
              <ns1:sym typeface="BIZ UDPGothic"/>
            </ns1:endParaRPr>
          </ns1:p>
        </ns0:txBody>
      </ns0:sp>
      <ns0:sp>
        <ns0:nvSpPr>
          <ns0:cNvPr id="769" name="Google Shape;769;p29"/>
          <ns0:cNvSpPr txBox="1"/>
          <ns0:nvPr/>
        </ns0:nvSpPr>
        <ns0:spPr>
          <ns1:xfrm>
            <ns1:off x="530525" y="2209900"/>
            <ns1:ext cx="5801400" cy="483600"/>
          </ns1:xfrm>
          <ns1:prstGeom prst="rect">
            <ns1:avLst/>
          </ns1:prstGeom>
          <ns1:noFill/>
          <ns1:ln cap="flat" cmpd="sng" w="9525">
            <ns1:solidFill>
              <ns1:srgbClr val="ED7D31"/>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2400" u="none" cap="none" strike="noStrike">
                <ns1:solidFill>
                  <ns1:srgbClr val="ED7D31"/>
                </ns1:solidFill>
                <ns1:latin typeface="BIZ UDPGothic"/>
                <ns1:ea typeface="BIZ UDPGothic"/>
                <ns1:cs typeface="BIZ UDPGothic"/>
                <ns1:sym typeface="BIZ UDPGothic"/>
              </ns1:rPr>
              <ns1:t>Image of hosting using special offers</ns1:t>
            </ns1:r>
            <ns1:endParaRPr b="1" i="0" sz="2400" u="none" cap="none" strike="noStrike">
              <ns1:solidFill>
                <ns1:srgbClr val="ED7D31"/>
              </ns1:solidFill>
              <ns1:latin typeface="BIZ UDPGothic"/>
              <ns1:ea typeface="BIZ UDPGothic"/>
              <ns1:cs typeface="BIZ UDPGothic"/>
              <ns1:sym typeface="BIZ UDPGothic"/>
            </ns1:endParaRPr>
          </ns1:p>
        </ns0:txBody>
      </ns0:sp>
      <ns0:sp>
        <ns0:nvSpPr>
          <ns0:cNvPr id="770" name="Google Shape;770;p29"/>
          <ns0:cNvSpPr/>
          <ns0:nvPr/>
        </ns0:nvSpPr>
        <ns0:spPr>
          <ns1:xfrm>
            <ns1:off x="3630176" y="4023875"/>
            <ns1:ext cx="1053900" cy="540600"/>
          </ns1:xfrm>
          <ns1:prstGeom prst="flowChartConnector">
            <ns1:avLst/>
          </ns1:prstGeom>
          <ns1:noFill/>
          <ns1:ln cap="flat" cmpd="sng" w="38100">
            <ns1:solidFill>
              <ns1:srgbClr val="FFC000"/>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771" name="Google Shape;771;p29"/>
          <ns0:cNvSpPr txBox="1"/>
          <ns0:nvPr/>
        </ns0:nvSpPr>
        <ns0:spPr>
          <ns1:xfrm>
            <ns1:off x="10164033" y="6452965"/>
            <ns1:ext cx="1707600" cy="365100"/>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772" name="Google Shape;772;p29"/>
          <ns0:cNvSpPr/>
          <ns0:nvPr/>
        </ns0:nvSpPr>
        <ns0:spPr>
          <ns1:xfrm>
            <ns1:off x="5648950" y="5574400"/>
            <ns1:ext cx="4762200" cy="800400"/>
          </ns1:xfrm>
          <ns1:custGeom>
            <ns1:rect b="b" l="l" r="r" t="t"/>
            <ns1:pathLst>
              <ns1:path extrusionOk="0" h="120000" w="120000">
                <ns1:moveTo>
                  <ns1:pt x="0" y="0"/>
                </ns1:moveTo>
                <ns1:lnTo>
                  <ns1:pt x="120000" y="0"/>
                </ns1:lnTo>
                <ns1:lnTo>
                  <ns1:pt x="120000" y="120000"/>
                </ns1:lnTo>
                <ns1:lnTo>
                  <ns1:pt x="0" y="120000"/>
                </ns1:lnTo>
                <ns1:close/>
              </ns1:path>
              <ns1:path extrusionOk="0" fill="none" h="120000" w="120000">
                <ns1:moveTo>
                  <ns1:pt x="-205" y="56812"/>
                </ns1:moveTo>
                <ns1:lnTo>
                  <ns1:pt x="-3688" y="-38466"/>
                </ns1:lnTo>
              </ns1:path>
            </ns1:pathLst>
          </ns1:custGeom>
          <ns1:solidFill>
            <ns1:schemeClr val="lt1"/>
          </ns1:solidFill>
          <ns1:ln cap="flat" cmpd="sng" w="25400">
            <ns1:solidFill>
              <ns1:srgbClr val="4F7CE6"/>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chemeClr val="accent4"/>
                </ns1:solidFill>
                <ns1:latin typeface="BIZ UDPGothic"/>
                <ns1:ea typeface="BIZ UDPGothic"/>
                <ns1:cs typeface="BIZ UDPGothic"/>
                <ns1:sym typeface="BIZ UDPGothic"/>
              </ns1:rPr>
              <ns1:t>If hosting only once and canceling at the end of March (notification by the end of February),</ns1:t>
            </ns1:r>
            <ns1:endParaRPr b="0" i="0" sz="1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chemeClr val="accent4"/>
                </ns1:solidFill>
                <ns1:latin typeface="BIZ UDPGothic"/>
                <ns1:ea typeface="BIZ UDPGothic"/>
                <ns1:cs typeface="BIZ UDPGothic"/>
                <ns1:sym typeface="BIZ UDPGothic"/>
              </ns1:rPr>
              <ns1:t>Only the membership fee of 120,000 JPY × 3 months will be charged.</ns1:t>
            </ns1:r>
            <ns1:endParaRPr b="0" i="0" sz="1400" u="none" cap="none" strike="noStrike">
              <ns1:solidFill>
                <ns1:schemeClr val="accent4"/>
              </ns1:solidFill>
              <ns1:latin typeface="BIZ UDPGothic"/>
              <ns1:ea typeface="BIZ UDPGothic"/>
              <ns1:cs typeface="BIZ UDPGothic"/>
              <ns1:sym typeface="BIZ UDPGothic"/>
            </ns1:endParaRPr>
          </ns1:p>
        </ns0:txBody>
      </ns0:sp>
      <ns0:sp>
        <ns0:nvSpPr>
          <ns0:cNvPr id="773" name="Google Shape;773;p29"/>
          <ns0:cNvSpPr/>
          <ns0:nvPr/>
        </ns0:nvSpPr>
        <ns0:spPr>
          <ns1:xfrm>
            <ns1:off x="8705461" y="3603330"/>
            <ns1:ext cx="3113100" cy="1174800"/>
          </ns1:xfrm>
          <ns1:custGeom>
            <ns1:rect b="b" l="l" r="r" t="t"/>
            <ns1:pathLst>
              <ns1:path extrusionOk="0" h="120000" w="120000">
                <ns1:moveTo>
                  <ns1:pt x="0" y="0"/>
                </ns1:moveTo>
                <ns1:lnTo>
                  <ns1:pt x="120000" y="0"/>
                </ns1:lnTo>
                <ns1:lnTo>
                  <ns1:pt x="120000" y="120000"/>
                </ns1:lnTo>
                <ns1:lnTo>
                  <ns1:pt x="0" y="120000"/>
                </ns1:lnTo>
                <ns1:close/>
              </ns1:path>
              <ns1:path extrusionOk="0" fill="none" h="120000" w="120000">
                <ns1:moveTo>
                  <ns1:pt x="-205" y="56812"/>
                </ns1:moveTo>
                <ns1:lnTo>
                  <ns1:pt x="-109362" y="24438"/>
                </ns1:lnTo>
              </ns1:path>
            </ns1:pathLst>
          </ns1:custGeom>
          <ns1:solidFill>
            <ns1:srgbClr val="FCF6D8"/>
          </ns1:solidFill>
          <ns1:ln cap="flat" cmpd="sng" w="25400">
            <ns1:solidFill>
              <ns1:srgbClr val="FFC000"/>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0" i="0" lang="ja-JP" sz="1600" u="none" cap="none" strike="noStrike">
                <ns1:solidFill>
                  <ns1:schemeClr val="accent4"/>
                </ns1:solidFill>
                <ns1:latin typeface="BIZ UDPGothic"/>
                <ns1:ea typeface="BIZ UDPGothic"/>
                <ns1:cs typeface="BIZ UDPGothic"/>
                <ns1:sym typeface="BIZ UDPGothic"/>
              </ns1:rPr>
              <ns1:t>Additional audience slots can be purchased anytime</ns1:t>
            </ns1:r>
            <ns1:endParaRPr b="0" i="0" sz="16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600"/>
              <ns1:buFont typeface="Arial"/>
              <ns1:buNone/>
            </ns1:pPr>
            <ns1:r>
              <ns1:rPr b="0" i="0" lang="ja-JP" sz="1600" u="none" cap="none" strike="noStrike">
                <ns1:solidFill>
                  <ns1:schemeClr val="accent4"/>
                </ns1:solidFill>
                <ns1:latin typeface="BIZ UDPGothic"/>
                <ns1:ea typeface="BIZ UDPGothic"/>
                <ns1:cs typeface="BIZ UDPGothic"/>
                <ns1:sym typeface="BIZ UDPGothic"/>
              </ns1:rPr>
              <ns1:t>(at a cost-effective 10,000 JPY each),</ns1:t>
            </ns1:r>
            <ns1:endParaRPr b="0" i="0" sz="16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600"/>
              <ns1:buFont typeface="Arial"/>
              <ns1:buNone/>
            </ns1:pPr>
            <ns1:r>
              <ns1:rPr b="0" i="0" lang="ja-JP" sz="1600" u="none" cap="none" strike="noStrike">
                <ns1:solidFill>
                  <ns1:schemeClr val="accent4"/>
                </ns1:solidFill>
                <ns1:latin typeface="BIZ UDPGothic"/>
                <ns1:ea typeface="BIZ UDPGothic"/>
                <ns1:cs typeface="BIZ UDPGothic"/>
                <ns1:sym typeface="BIZ UDPGothic"/>
              </ns1:rPr>
              <ns1:t>allowing additional webinars to be hosted</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774" name="Google Shape;774;p29"/>
          <ns0:cNvSpPr/>
          <ns0:nvPr/>
        </ns0:nvSpPr>
        <ns0:spPr>
          <ns1:xfrm>
            <ns1:off x="1740231" y="5365101"/>
            <ns1:ext cx="3113100" cy="1174800"/>
          </ns1:xfrm>
          <ns1:custGeom>
            <ns1:rect b="b" l="l" r="r" t="t"/>
            <ns1:pathLst>
              <ns1:path extrusionOk="0" h="120000" w="120000">
                <ns1:moveTo>
                  <ns1:pt x="0" y="0"/>
                </ns1:moveTo>
                <ns1:lnTo>
                  <ns1:pt x="120000" y="0"/>
                </ns1:lnTo>
                <ns1:lnTo>
                  <ns1:pt x="120000" y="120000"/>
                </ns1:lnTo>
                <ns1:lnTo>
                  <ns1:pt x="0" y="120000"/>
                </ns1:lnTo>
                <ns1:close/>
              </ns1:path>
              <ns1:path extrusionOk="0" fill="none" h="120000" w="120000">
                <ns1:moveTo>
                  <ns1:pt x="59501" y="578"/>
                </ns1:moveTo>
                <ns1:lnTo>
                  <ns1:pt x="82705" y="-88028"/>
                </ns1:lnTo>
              </ns1:path>
            </ns1:pathLst>
          </ns1:custGeom>
          <ns1:solidFill>
            <ns1:srgbClr val="FCF6D8"/>
          </ns1:solidFill>
          <ns1:ln cap="flat" cmpd="sng" w="25400">
            <ns1:solidFill>
              <ns1:srgbClr val="FFC000"/>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1" i="0" lang="ja-JP" sz="1800" u="none" cap="none" strike="noStrike">
                <ns1:solidFill>
                  <ns1:schemeClr val="accent2"/>
                </ns1:solidFill>
                <ns1:latin typeface="BIZ UDPGothic"/>
                <ns1:ea typeface="BIZ UDPGothic"/>
                <ns1:cs typeface="BIZ UDPGothic"/>
                <ns1:sym typeface="BIZ UDPGothic"/>
              </ns1:rPr>
              <ns1:t>First 20 participants free</ns1:t>
            </ns1:r>
            <ns1:endParaRPr b="0" i="0" sz="1400" u="none" cap="none" strike="noStrike">
              <ns1:solidFill>
                <ns1:srgbClr val="000000"/>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600" u="none" cap="none" strike="noStrike">
                <ns1:solidFill>
                  <ns1:schemeClr val="accent4"/>
                </ns1:solidFill>
                <ns1:latin typeface="BIZ UDPGothic"/>
                <ns1:ea typeface="BIZ UDPGothic"/>
                <ns1:cs typeface="BIZ UDPGothic"/>
                <ns1:sym typeface="BIZ UDPGothic"/>
              </ns1:rPr>
              <ns1:t>Immediately host a webinar for up to 30 participants</ns1:t>
            </ns1:r>
            <ns1:endParaRPr b="0" i="0" sz="1400" u="none" cap="none" strike="noStrike">
              <ns1:solidFill>
                <ns1:srgbClr val="000000"/>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600" u="none" cap="none" strike="noStrike">
                <ns1:solidFill>
                  <ns1:schemeClr val="accent4"/>
                </ns1:solidFill>
                <ns1:latin typeface="BIZ UDPGothic"/>
                <ns1:ea typeface="BIZ UDPGothic"/>
                <ns1:cs typeface="BIZ UDPGothic"/>
                <ns1:sym typeface="BIZ UDPGothic"/>
              </ns1:rPr>
              <ns1:t>Webinar can be hosted</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775" name="Google Shape;775;p29"/>
          <ns0:cNvSpPr txBox="1"/>
          <ns0:nvPr>
            <ns0:ph idx="12" type="sldNum"/>
          </ns0:nvPr>
        </ns0:nvSpPr>
        <ns0:spPr>
          <ns1:xfrm>
            <ns1:off x="11755464" y="6452966"/>
            <ns1:ext cx="386400" cy="365100"/>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Clr>
                <ns1:srgbClr val="000000"/>
              </ns1:buClr>
              <ns1:buSzPts val="1200"/>
              <ns1:buFont typeface="Arial"/>
              <ns1:buNone/>
            </ns1:pPr>
            <ns1:fld id="{00000000-1234-1234-1234-123412341234}" type="slidenum">
              <ns1:rPr lang="ja-JP"/>
              <ns1:t>‹#›</ns1:t>
            </ns1:fld>
            <ns1:endParaRPr/>
          </ns1:p>
        </ns0:txBody>
      </ns0:sp>
    </ns0:spTree>
  </ns0:cSld>
  <ns0:clrMapOvr>
    <ns1:masterClrMapping/>
  </ns0:clrMapOvr>
</ns0:sld>
</file>

<file path=ppt/slides/slide3.xml><?xml version="1.0" encoding="utf-8"?>
<ns0:sld xmlns:ns0="http://schemas.openxmlformats.org/presentationml/2006/main" xmlns:ns1="http://schemas.openxmlformats.org/drawingml/2006/main">
  <ns0:cSld>
    <ns0:spTree>
      <ns0:nvGrpSpPr>
        <ns0:cNvPr id="123" name="Shape 123"/>
        <ns0:cNvGrpSpPr/>
        <ns0:nvPr/>
      </ns0:nvGrpSpPr>
      <ns0:grpSpPr>
        <ns1:xfrm>
          <ns1:off x="0" y="0"/>
          <ns1:ext cx="0" cy="0"/>
          <ns1:chOff x="0" y="0"/>
          <ns1:chExt cx="0" cy="0"/>
        </ns1:xfrm>
      </ns0:grpSpPr>
      <ns0:sp>
        <ns0:nvSpPr>
          <ns0:cNvPr id="124" name="Google Shape;124;p3"/>
          <ns0:cNvSpPr txBox="1"/>
          <ns0:nvPr/>
        </ns0:nvSpPr>
        <ns0:spPr>
          <ns1:xfrm>
            <ns1:off x="1376043" y="2647691"/>
            <ns1:ext cx="7082532" cy="901051"/>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l">
              <ns1:lnSpc>
                <ns1:spcPct val="200000"/>
              </ns1:lnSpc>
              <ns1:spcBef>
                <ns1:spcPts val="0"/>
              </ns1:spcBef>
              <ns1:spcAft>
                <ns1:spcPts val="0"/>
              </ns1:spcAft>
              <ns1:buClr>
                <ns1:schemeClr val="accent4"/>
              </ns1:buClr>
              <ns1:buSzPts val="1600"/>
              <ns1:buFont typeface="Arial"/>
              <ns1:buNone/>
            </ns1:pPr>
            <ns1:r>
              <ns1:rPr b="1" i="0" lang="ja-JP" sz="4400" u="none" cap="none" strike="noStrike">
                <ns1:solidFill>
                  <ns1:schemeClr val="accent4"/>
                </ns1:solidFill>
                <ns1:latin typeface="BIZ UDPGothic"/>
                <ns1:ea typeface="BIZ UDPGothic"/>
                <ns1:cs typeface="BIZ UDPGothic"/>
                <ns1:sym typeface="BIZ UDPGothic"/>
              </ns1:rPr>
              <ns1:t>Hearing</ns1:t>
            </ns1:r>
            <ns1:endParaRPr b="0" i="0" sz="1400" u="none" cap="none" strike="noStrike">
              <ns1:solidFill>
                <ns1:srgbClr val="000000"/>
              </ns1:solidFill>
              <ns1:latin typeface="Arial"/>
              <ns1:ea typeface="Arial"/>
              <ns1:cs typeface="Arial"/>
              <ns1:sym typeface="Arial"/>
            </ns1:endParaRPr>
          </ns1:p>
        </ns0:txBody>
      </ns0:sp>
      <ns0:sp>
        <ns0:nvSpPr>
          <ns0:cNvPr id="125" name="Google Shape;125;p3"/>
          <ns0:cNvSpPr/>
          <ns0:nvPr/>
        </ns0:nvSpPr>
        <ns0:spPr>
          <ns1:xfrm>
            <ns1:off x="0" y="1"/>
            <ns1:ext cx="1132114" cy="6858000"/>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26" name="Google Shape;126;p3"/>
          <ns0:cNvSpPr txBox="1"/>
          <ns0:nvPr/>
        </ns0:nvSpPr>
        <ns0:spPr>
          <ns1:xfrm>
            <ns1:off x="10407113" y="6452965"/>
            <ns1:ext cx="1464589"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127" name="Google Shape;127;p3"/>
          <ns0:cNvSpPr txBox="1"/>
          <ns0:nvPr>
            <ns0:ph idx="12" type="sldNum"/>
          </ns0:nvPr>
        </ns0:nvSpPr>
        <ns0:spPr>
          <ns1:xfrm>
            <ns1:off x="11879453" y="6452966"/>
            <ns1:ext cx="262272"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9" name="Shape 779"/>
        <p:cNvGrpSpPr/>
        <p:nvPr/>
      </p:nvGrpSpPr>
      <p:grpSpPr>
        <a:xfrm>
          <a:off x="0" y="0"/>
          <a:ext cx="0" cy="0"/>
          <a:chOff x="0" y="0"/>
          <a:chExt cx="0" cy="0"/>
        </a:xfrm>
      </p:grpSpPr>
      <p:pic>
        <p:nvPicPr>
          <p:cNvPr id="780" name="Google Shape;780;p30"/>
          <p:cNvPicPr preferRelativeResize="0"/>
          <p:nvPr/>
        </p:nvPicPr>
        <p:blipFill rotWithShape="1">
          <a:blip r:embed="rId3">
            <a:alphaModFix/>
          </a:blip>
          <a:srcRect b="0" l="0" r="0" t="0"/>
          <a:stretch/>
        </p:blipFill>
        <p:spPr>
          <a:xfrm>
            <a:off x="6350" y="0"/>
            <a:ext cx="12191998" cy="6827760"/>
          </a:xfrm>
          <a:prstGeom prst="rect">
            <a:avLst/>
          </a:prstGeom>
          <a:noFill/>
          <a:ln>
            <a:noFill/>
          </a:ln>
        </p:spPr>
      </p:pic>
      <p:cxnSp>
        <p:nvCxnSpPr>
          <p:cNvPr id="781" name="Google Shape;781;p30"/>
          <p:cNvCxnSpPr/>
          <p:nvPr/>
        </p:nvCxnSpPr>
        <p:spPr>
          <a:xfrm>
            <a:off x="6350" y="799793"/>
            <a:ext cx="12185650" cy="0"/>
          </a:xfrm>
          <a:prstGeom prst="straightConnector1">
            <a:avLst/>
          </a:prstGeom>
          <a:noFill/>
          <a:ln cap="flat" cmpd="sng" w="9525">
            <a:solidFill>
              <a:schemeClr val="lt1"/>
            </a:solidFill>
            <a:prstDash val="solid"/>
            <a:miter lim="800000"/>
            <a:headEnd len="sm" w="sm" type="none"/>
            <a:tailEnd len="sm" w="sm" type="none"/>
          </a:ln>
        </p:spPr>
      </p:cxnSp>
      <p:sp>
        <p:nvSpPr>
          <p:cNvPr id="782" name="Google Shape;782;p30"/>
          <p:cNvSpPr/>
          <p:nvPr/>
        </p:nvSpPr>
        <p:spPr>
          <a:xfrm>
            <a:off x="12032139" y="-7625"/>
            <a:ext cx="153511" cy="751894"/>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783" name="Google Shape;783;p30"/>
          <p:cNvSpPr txBox="1"/>
          <p:nvPr/>
        </p:nvSpPr>
        <p:spPr>
          <a:xfrm>
            <a:off x="10174940" y="6443538"/>
            <a:ext cx="170767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rPr b="0" i="0" lang="ja-JP" sz="800" u="none" cap="none" strike="noStrike">
                <a:solidFill>
                  <a:srgbClr val="BFBFBF"/>
                </a:solidFill>
                <a:latin typeface="Arial"/>
                <a:ea typeface="Arial"/>
                <a:cs typeface="Arial"/>
                <a:sym typeface="Arial"/>
              </a:rPr>
              <a:t>©2018 MAJISEMI Inc.</a:t>
            </a:r>
            <a:endParaRPr b="0" i="0" sz="800" u="none" cap="none" strike="noStrike">
              <a:solidFill>
                <a:srgbClr val="BFBFBF"/>
              </a:solidFill>
              <a:latin typeface="Arial"/>
              <a:ea typeface="Arial"/>
              <a:cs typeface="Arial"/>
              <a:sym typeface="Arial"/>
            </a:endParaRPr>
          </a:p>
        </p:txBody>
      </p:sp>
      <p:sp>
        <p:nvSpPr>
          <p:cNvPr id="784" name="Google Shape;784;p30"/>
          <p:cNvSpPr txBox="1"/>
          <p:nvPr>
            <p:ph idx="12" type="sldNum"/>
          </p:nvPr>
        </p:nvSpPr>
        <p:spPr>
          <a:xfrm>
            <a:off x="11755464" y="6452966"/>
            <a:ext cx="386261"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ja-JP" sz="800">
                <a:solidFill>
                  <a:srgbClr val="BFBFBF"/>
                </a:solidFill>
                <a:latin typeface="Arial"/>
                <a:ea typeface="Arial"/>
                <a:cs typeface="Arial"/>
                <a:sym typeface="Arial"/>
              </a:rPr>
              <a:t>‹#›</a:t>
            </a:fld>
            <a:endParaRPr sz="800">
              <a:solidFill>
                <a:srgbClr val="BFBFBF"/>
              </a:solidFill>
              <a:latin typeface="Arial"/>
              <a:ea typeface="Arial"/>
              <a:cs typeface="Arial"/>
              <a:sym typeface="Arial"/>
            </a:endParaRPr>
          </a:p>
        </p:txBody>
      </p:sp>
    </p:spTree>
  </p:cSld>
  <p:clrMapOvr>
    <a:masterClrMapping/>
  </p:clrMapOvr>
</p:sld>
</file>

<file path=ppt/slides/slide31.xml><?xml version="1.0" encoding="utf-8"?>
<ns0:sld xmlns:ns0="http://schemas.openxmlformats.org/presentationml/2006/main" xmlns:ns1="http://schemas.openxmlformats.org/drawingml/2006/main">
  <ns0:cSld>
    <ns0:spTree>
      <ns0:nvGrpSpPr>
        <ns0:cNvPr id="789" name="Shape 789"/>
        <ns0:cNvGrpSpPr/>
        <ns0:nvPr/>
      </ns0:nvGrpSpPr>
      <ns0:grpSpPr>
        <ns1:xfrm>
          <ns1:off x="0" y="0"/>
          <ns1:ext cx="0" cy="0"/>
          <ns1:chOff x="0" y="0"/>
          <ns1:chExt cx="0" cy="0"/>
        </ns1:xfrm>
      </ns0:grpSpPr>
      <ns0:sp>
        <ns0:nvSpPr>
          <ns0:cNvPr id="790" name="Google Shape;790;p31"/>
          <ns0:cNvSpPr/>
          <ns0:nvPr/>
        </ns0:nvSpPr>
        <ns0:spPr>
          <ns1:xfrm>
            <ns1:off x="1193549" y="1363389"/>
            <ns1:ext cx="9602468" cy="3559331"/>
          </ns1:xfrm>
          <ns1:prstGeom prst="rect">
            <ns1:avLst/>
          </ns1:prstGeom>
          <ns1:noFill/>
          <ns1:ln cap="flat" cmpd="sng" w="12700">
            <ns1:solidFill>
              <ns1:schemeClr val="lt1"/>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BIZ UDPGothic"/>
              <ns1:ea typeface="BIZ UDPGothic"/>
              <ns1:cs typeface="BIZ UDPGothic"/>
              <ns1:sym typeface="BIZ UDPGothic"/>
            </ns1:endParaRPr>
          </ns1:p>
        </ns0:txBody>
      </ns0:sp>
      <ns0:sp>
        <ns0:nvSpPr>
          <ns0:cNvPr id="791" name="Google Shape;791;p31"/>
          <ns0:cNvSpPr/>
          <ns0:nvPr/>
        </ns0:nvSpPr>
        <ns0:spPr>
          <ns1:xfrm>
            <ns1:off x="0" y="-13284"/>
            <ns1:ext cx="12192000" cy="6858000"/>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792" name="Google Shape;792;p31"/>
          <ns0:cNvSpPr txBox="1"/>
          <ns0:nvPr/>
        </ns0:nvSpPr>
        <ns0:spPr>
          <ns1:xfrm>
            <ns1:off x="1001246" y="286594"/>
            <ns1:ext cx="10058739" cy="707886"/>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4000"/>
              <ns1:buFont typeface="Arial"/>
              <ns1:buNone/>
            </ns1:pPr>
            <ns1:r>
              <ns1:rPr b="0" i="0" lang="ja-JP" sz="4000" u="none" cap="none" strike="noStrike">
                <ns1:solidFill>
                  <ns1:schemeClr val="lt1"/>
                </ns1:solidFill>
                <ns1:latin typeface="BIZ UDPGothic"/>
                <ns1:ea typeface="BIZ UDPGothic"/>
                <ns1:cs typeface="BIZ UDPGothic"/>
                <ns1:sym typeface="BIZ UDPGothic"/>
              </ns1:rPr>
              <ns1:t>Take this opportunity to start with Majisemi!</ns1:t>
            </ns1:r>
            <ns1:endParaRPr b="0" i="0" sz="1400" u="none" cap="none" strike="noStrike">
              <ns1:solidFill>
                <ns1:srgbClr val="000000"/>
              </ns1:solidFill>
              <ns1:latin typeface="BIZ UDPGothic"/>
              <ns1:ea typeface="BIZ UDPGothic"/>
              <ns1:cs typeface="BIZ UDPGothic"/>
              <ns1:sym typeface="BIZ UDPGothic"/>
            </ns1:endParaRPr>
          </ns1:p>
        </ns0:txBody>
      </ns0:sp>
      <ns0:grpSp>
        <ns0:nvGrpSpPr>
          <ns0:cNvPr id="793" name="Google Shape;793;p31"/>
          <ns0:cNvGrpSpPr/>
          <ns0:nvPr/>
        </ns0:nvGrpSpPr>
        <ns0:grpSpPr>
          <ns1:xfrm>
            <ns1:off x="681485" y="319961"/>
            <ns1:ext cx="512064" cy="676656"/>
            <ns1:chOff x="676656" y="576072"/>
            <ns1:chExt cx="512064" cy="676656"/>
          </ns1:xfrm>
        </ns0:grpSpPr>
        <ns0:cxnSp>
          <ns0:nvCxnSpPr>
            <ns0:cNvPr id="794" name="Google Shape;794;p31"/>
            <ns0:cNvCxnSpPr/>
            <ns0:nvPr/>
          </ns0:nvCxnSpPr>
          <ns0:spPr>
            <ns1:xfrm>
              <ns1:off x="676656" y="576072"/>
              <ns1:ext cx="512064" cy="676656"/>
            </ns1:xfrm>
            <ns1:prstGeom prst="straightConnector1">
              <ns1:avLst/>
            </ns1:prstGeom>
            <ns1:noFill/>
            <ns1:ln cap="flat" cmpd="sng" w="9525">
              <ns1:solidFill>
                <ns1:schemeClr val="lt1"/>
              </ns1:solidFill>
              <ns1:prstDash val="solid"/>
              <ns1:miter lim="800000"/>
              <ns1:headEnd len="sm" w="sm" type="none"/>
              <ns1:tailEnd len="sm" w="sm" type="none"/>
            </ns1:ln>
          </ns0:spPr>
        </ns0:cxnSp>
        <ns0:cxnSp>
          <ns0:nvCxnSpPr>
            <ns0:cNvPr id="795" name="Google Shape;795;p31"/>
            <ns0:cNvCxnSpPr/>
            <ns0:nvPr/>
          </ns0:nvCxnSpPr>
          <ns0:spPr>
            <ns1:xfrm>
              <ns1:off x="676656" y="832104"/>
              <ns1:ext cx="420624" cy="420624"/>
            </ns1:xfrm>
            <ns1:prstGeom prst="straightConnector1">
              <ns1:avLst/>
            </ns1:prstGeom>
            <ns1:noFill/>
            <ns1:ln cap="flat" cmpd="sng" w="9525">
              <ns1:solidFill>
                <ns1:schemeClr val="lt1"/>
              </ns1:solidFill>
              <ns1:prstDash val="solid"/>
              <ns1:miter lim="800000"/>
              <ns1:headEnd len="sm" w="sm" type="none"/>
              <ns1:tailEnd len="sm" w="sm" type="none"/>
            </ns1:ln>
          </ns0:spPr>
        </ns0:cxnSp>
      </ns0:grpSp>
      <ns0:grpSp>
        <ns0:nvGrpSpPr>
          <ns0:cNvPr id="796" name="Google Shape;796;p31"/>
          <ns0:cNvGrpSpPr/>
          <ns0:nvPr/>
        </ns0:nvGrpSpPr>
        <ns0:grpSpPr>
          <ns1:xfrm flipH="1">
            <ns1:off x="10695432" y="319961"/>
            <ns1:ext cx="512064" cy="676656"/>
            <ns1:chOff x="676656" y="576072"/>
            <ns1:chExt cx="512064" cy="676656"/>
          </ns1:xfrm>
        </ns0:grpSpPr>
        <ns0:cxnSp>
          <ns0:nvCxnSpPr>
            <ns0:cNvPr id="797" name="Google Shape;797;p31"/>
            <ns0:cNvCxnSpPr/>
            <ns0:nvPr/>
          </ns0:nvCxnSpPr>
          <ns0:spPr>
            <ns1:xfrm>
              <ns1:off x="676656" y="576072"/>
              <ns1:ext cx="512064" cy="676656"/>
            </ns1:xfrm>
            <ns1:prstGeom prst="straightConnector1">
              <ns1:avLst/>
            </ns1:prstGeom>
            <ns1:noFill/>
            <ns1:ln cap="flat" cmpd="sng" w="9525">
              <ns1:solidFill>
                <ns1:schemeClr val="lt1"/>
              </ns1:solidFill>
              <ns1:prstDash val="solid"/>
              <ns1:miter lim="800000"/>
              <ns1:headEnd len="sm" w="sm" type="none"/>
              <ns1:tailEnd len="sm" w="sm" type="none"/>
            </ns1:ln>
          </ns0:spPr>
        </ns0:cxnSp>
        <ns0:cxnSp>
          <ns0:nvCxnSpPr>
            <ns0:cNvPr id="798" name="Google Shape;798;p31"/>
            <ns0:cNvCxnSpPr/>
            <ns0:nvPr/>
          </ns0:nvCxnSpPr>
          <ns0:spPr>
            <ns1:xfrm>
              <ns1:off x="676656" y="832104"/>
              <ns1:ext cx="420624" cy="420624"/>
            </ns1:xfrm>
            <ns1:prstGeom prst="straightConnector1">
              <ns1:avLst/>
            </ns1:prstGeom>
            <ns1:noFill/>
            <ns1:ln cap="flat" cmpd="sng" w="9525">
              <ns1:solidFill>
                <ns1:schemeClr val="lt1"/>
              </ns1:solidFill>
              <ns1:prstDash val="solid"/>
              <ns1:miter lim="800000"/>
              <ns1:headEnd len="sm" w="sm" type="none"/>
              <ns1:tailEnd len="sm" w="sm" type="none"/>
            </ns1:ln>
          </ns0:spPr>
        </ns0:cxnSp>
      </ns0:grpSp>
      <ns0:sp>
        <ns0:nvSpPr>
          <ns0:cNvPr id="799" name="Google Shape;799;p31"/>
          <ns0:cNvSpPr txBox="1"/>
          <ns0:nvPr/>
        </ns0:nvSpPr>
        <ns0:spPr>
          <ns1:xfrm>
            <ns1:off x="2842199" y="979458"/>
            <ns1:ext cx="6376832" cy="532800"/>
          </ns1:xfrm>
          <ns1:prstGeom prst="rect">
            <ns1:avLst/>
          </ns1:prstGeom>
          <ns1:noFill/>
          <ns1:ln>
            <ns1:noFill/>
          </ns1:ln>
        </ns0:spPr>
        <ns0:txBody>
          <ns1:bodyPr anchorCtr="0" anchor="ctr" bIns="45700" lIns="91425" spcFirstLastPara="1" rIns="91425" wrap="square" tIns="45700">
            <ns1:normAutofit fontScale="92500"/>
          </ns1:bodyPr>
          <ns1:lstStyle/>
          <ns1:p>
            <ns1:pPr indent="0" lvl="0" marL="0" marR="0" rtl="0" algn="ctr">
              <ns1:lnSpc>
                <ns1:spcPct val="90000"/>
              </ns1:lnSpc>
              <ns1:spcBef>
                <ns1:spcPts val="0"/>
              </ns1:spcBef>
              <ns1:spcAft>
                <ns1:spcPts val="0"/>
              </ns1:spcAft>
              <ns1:buClr>
                <ns1:schemeClr val="lt1"/>
              </ns1:buClr>
              <ns1:buSzPct val="108107"/>
              <ns1:buFont typeface="Arial"/>
              <ns1:buNone/>
            </ns1:pPr>
            <ns1:r>
              <ns1:rPr b="0" i="0" lang="ja-JP" sz="2000" u="none" cap="none" strike="noStrike">
                <ns1:solidFill>
                  <ns1:schemeClr val="lt1"/>
                </ns1:solidFill>
                <ns1:latin typeface="BIZ UDPGothic"/>
                <ns1:ea typeface="BIZ UDPGothic"/>
                <ns1:cs typeface="BIZ UDPGothic"/>
                <ns1:sym typeface="BIZ UDPGothic"/>
              </ns1:rPr>
              <ns1:t>Clients using Majisemi have shared feedback such as</ns1:t>
            </ns1:r>
            <ns1:endParaRPr b="0" i="0" sz="2000" u="none" cap="none" strike="noStrike">
              <ns1:solidFill>
                <ns1:schemeClr val="lt1"/>
              </ns1:solidFill>
              <ns1:latin typeface="BIZ UDPGothic"/>
              <ns1:ea typeface="BIZ UDPGothic"/>
              <ns1:cs typeface="BIZ UDPGothic"/>
              <ns1:sym typeface="BIZ UDPGothic"/>
            </ns1:endParaRPr>
          </ns1:p>
        </ns0:txBody>
      </ns0:sp>
      <ns0:sp>
        <ns0:nvSpPr>
          <ns0:cNvPr id="800" name="Google Shape;800;p31"/>
          <ns0:cNvSpPr txBox="1"/>
          <ns0:nvPr/>
        </ns0:nvSpPr>
        <ns0:spPr>
          <ns1:xfrm>
            <ns1:off x="1497300" y="3620688"/>
            <ns1:ext cx="9197400" cy="532800"/>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ctr">
              <ns1:lnSpc>
                <ns1:spcPct val="116666"/>
              </ns1:lnSpc>
              <ns1:spcBef>
                <ns1:spcPts val="0"/>
              </ns1:spcBef>
              <ns1:spcAft>
                <ns1:spcPts val="0"/>
              </ns1:spcAft>
              <ns1:buClr>
                <ns1:schemeClr val="lt1"/>
              </ns1:buClr>
              <ns1:buSzPts val="2000"/>
              <ns1:buFont typeface="Arial"/>
              <ns1:buNone/>
            </ns1:pPr>
            <ns1:r>
              <ns1:rPr b="0" i="0" lang="ja-JP" sz="1800" u="none" cap="none" strike="noStrike">
                <ns1:solidFill>
                  <ns1:schemeClr val="lt1"/>
                </ns1:solidFill>
                <ns1:latin typeface="BIZ UDPGothic"/>
                <ns1:ea typeface="BIZ UDPGothic"/>
                <ns1:cs typeface="BIZ UDPGothic"/>
                <ns1:sym typeface="BIZ UDPGothic"/>
              </ns1:rPr>
              <ns1:t>and similar comments.</ns1:t>
            </ns1:r>
            <ns1:endParaRPr b="0" i="0" sz="18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16666"/>
              </ns1:lnSpc>
              <ns1:spcBef>
                <ns1:spcPts val="0"/>
              </ns1:spcBef>
              <ns1:spcAft>
                <ns1:spcPts val="0"/>
              </ns1:spcAft>
              <ns1:buClr>
                <ns1:srgbClr val="000000"/>
              </ns1:buClr>
              <ns1:buSzPts val="1800"/>
              <ns1:buFont typeface="Arial"/>
              <ns1:buNone/>
            </ns1:pPr>
            <ns1:r>
              <ns1:rPr b="0" i="0" lang="ja-JP" sz="1800" u="none" cap="none" strike="noStrike">
                <ns1:solidFill>
                  <ns1:schemeClr val="lt1"/>
                </ns1:solidFill>
                <ns1:latin typeface="BIZ UDPGothic"/>
                <ns1:ea typeface="BIZ UDPGothic"/>
                <ns1:cs typeface="BIZ UDPGothic"/>
                <ns1:sym typeface="BIZ UDPGothic"/>
              </ns1:rPr>
              <ns1:t>Most client companies repeatedly host seminars with Majisemi.</ns1:t>
            </ns1:r>
            <ns1:endParaRPr b="0" i="0" sz="18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200000"/>
              </ns1:lnSpc>
              <ns1:spcBef>
                <ns1:spcPts val="0"/>
              </ns1:spcBef>
              <ns1:spcAft>
                <ns1:spcPts val="0"/>
              </ns1:spcAft>
              <ns1:buClr>
                <ns1:srgbClr val="000000"/>
              </ns1:buClr>
              <ns1:buSzPts val="1946"/>
              <ns1:buFont typeface="Arial"/>
              <ns1:buNone/>
            </ns1:pPr>
            <ns1:r>
              <ns1:rPr b="0" i="0" lang="ja-JP" sz="1800" u="none" cap="none" strike="noStrike">
                <ns1:solidFill>
                  <ns1:schemeClr val="lt1"/>
                </ns1:solidFill>
                <ns1:latin typeface="BIZ UDPGothic"/>
                <ns1:ea typeface="BIZ UDPGothic"/>
                <ns1:cs typeface="BIZ UDPGothic"/>
                <ns1:sym typeface="BIZ UDPGothic"/>
              </ns1:rPr>
              <ns1:t>However, you might have the following concerns.</ns1:t>
            </ns1:r>
            <ns1:endParaRPr b="0" i="0" sz="18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16666"/>
              </ns1:lnSpc>
              <ns1:spcBef>
                <ns1:spcPts val="0"/>
              </ns1:spcBef>
              <ns1:spcAft>
                <ns1:spcPts val="0"/>
              </ns1:spcAft>
              <ns1:buClr>
                <ns1:schemeClr val="lt1"/>
              </ns1:buClr>
              <ns1:buSzPts val="2000"/>
              <ns1:buFont typeface="Arial"/>
              <ns1:buNone/>
            </ns1:pPr>
            <ns1:r>
              <ns1:t/>
            </ns1:r>
            <ns1:endParaRPr b="0" i="0" sz="1800" u="none" cap="none" strike="noStrike">
              <ns1:solidFill>
                <ns1:schemeClr val="lt1"/>
              </ns1:solidFill>
              <ns1:latin typeface="BIZ UDPGothic"/>
              <ns1:ea typeface="BIZ UDPGothic"/>
              <ns1:cs typeface="BIZ UDPGothic"/>
              <ns1:sym typeface="BIZ UDPGothic"/>
            </ns1:endParaRPr>
          </ns1:p>
        </ns0:txBody>
      </ns0:sp>
      <ns0:grpSp>
        <ns0:nvGrpSpPr>
          <ns0:cNvPr id="801" name="Google Shape;801;p31"/>
          <ns0:cNvGrpSpPr/>
          <ns0:nvPr/>
        </ns0:nvGrpSpPr>
        <ns0:grpSpPr>
          <ns1:xfrm>
            <ns1:off x="790002" y="1366810"/>
            <ns1:ext cx="10485726" cy="1726593"/>
            <ns1:chOff x="514319" y="1542644"/>
            <ns1:chExt cx="10485726" cy="1726593"/>
          </ns1:xfrm>
        </ns0:grpSpPr>
        <ns0:sp>
          <ns0:nvSpPr>
            <ns0:cNvPr id="802" name="Google Shape;802;p31"/>
            <ns0:cNvSpPr/>
            <ns0:nvPr/>
          </ns0:nvSpPr>
          <ns0:spPr>
            <ns1:xfrm>
              <ns1:off x="2546199" y="2529989"/>
              <ns1:ext cx="6177000" cy="739248"/>
            </ns1:xfrm>
            <ns1:prstGeom prst="wedgeRoundRectCallout">
              <ns1:avLst>
                <ns1:gd fmla="val 61795" name="adj1"/>
                <ns1:gd fmla="val 12085" name="adj2"/>
                <ns1:gd fmla="val 16667" name="adj3"/>
              </ns1:avLst>
            </ns1:prstGeom>
            <ns1:solidFill>
              <ns1:schemeClr val="lt1"/>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803" name="Google Shape;803;p31"/>
            <ns0:cNvSpPr/>
            <ns0:nvPr/>
          </ns0:nvSpPr>
          <ns0:spPr>
            <ns1:xfrm>
              <ns1:off x="5600700" y="1658192"/>
              <ns1:ext cx="3962102" cy="691855"/>
            </ns1:xfrm>
            <ns1:prstGeom prst="wedgeRoundRectCallout">
              <ns1:avLst>
                <ns1:gd fmla="val 63218" name="adj1"/>
                <ns1:gd fmla="val 3851" name="adj2"/>
                <ns1:gd fmla="val 16667" name="adj3"/>
              </ns1:avLst>
            </ns1:prstGeom>
            <ns1:solidFill>
              <ns1:schemeClr val="lt1"/>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804" name="Google Shape;804;p31"/>
            <ns0:cNvSpPr txBox="1"/>
            <ns0:nvPr/>
          </ns0:nvSpPr>
          <ns0:spPr>
            <ns1:xfrm>
              <ns1:off x="2521692" y="2577742"/>
              <ns1:ext cx="6177000" cy="6465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The staff (attendants and cast) were excellent,</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making it easier to host seminars.</ns1:t>
              </ns1:r>
              <ns1:endParaRPr b="0" i="0" sz="1800" u="none" cap="none" strike="noStrike">
                <ns1:solidFill>
                  <ns1:schemeClr val="accent4"/>
                </ns1:solidFill>
                <ns1:latin typeface="BIZ UDPGothic"/>
                <ns1:ea typeface="BIZ UDPGothic"/>
                <ns1:cs typeface="BIZ UDPGothic"/>
                <ns1:sym typeface="BIZ UDPGothic"/>
              </ns1:endParaRPr>
            </ns1:p>
          </ns0:txBody>
        </ns0:sp>
        <ns0:sp>
          <ns0:nvSpPr>
            <ns0:cNvPr id="805" name="Google Shape;805;p31"/>
            <ns0:cNvSpPr txBox="1"/>
            <ns0:nvPr/>
          </ns0:nvSpPr>
          <ns0:spPr>
            <ns1:xfrm>
              <ns1:off x="5890427" y="1666864"/>
              <ns1:ext cx="3375600" cy="6465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Awareness increased, and inquiries from the web</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also grew.</ns1:t>
              </ns1:r>
              <ns1:endParaRPr b="0" i="0" sz="1800" u="none" cap="none" strike="noStrike">
                <ns1:solidFill>
                  <ns1:schemeClr val="accent4"/>
                </ns1:solidFill>
                <ns1:latin typeface="BIZ UDPGothic"/>
                <ns1:ea typeface="BIZ UDPGothic"/>
                <ns1:cs typeface="BIZ UDPGothic"/>
                <ns1:sym typeface="BIZ UDPGothic"/>
              </ns1:endParaRPr>
            </ns1:p>
          </ns0:txBody>
        </ns0:sp>
        <ns0:grpSp>
          <ns0:nvGrpSpPr>
            <ns0:cNvPr id="806" name="Google Shape;806;p31"/>
            <ns0:cNvGrpSpPr/>
            <ns0:nvPr/>
          </ns0:nvGrpSpPr>
          <ns0:grpSpPr>
            <ns1:xfrm>
              <ns1:off x="661722" y="1760197"/>
              <ns1:ext cx="663593" cy="663593"/>
              <ns1:chOff x="237744" y="2139837"/>
              <ns1:chExt cx="828885" cy="828885"/>
            </ns1:xfrm>
          </ns0:grpSpPr>
          <ns0:sp>
            <ns0:nvSpPr>
              <ns0:cNvPr id="807" name="Google Shape;807;p31"/>
              <ns0:cNvSpPr/>
              <ns0:nvPr/>
            </ns0:nvSpPr>
            <ns0:spPr>
              <ns1:xfrm>
                <ns1:off x="237744" y="2139837"/>
                <ns1:ext cx="828885" cy="828885"/>
              </ns1:xfrm>
              <ns1:prstGeom prst="ellipse">
                <ns1:avLst/>
              </ns1:prstGeom>
              <ns1:noFill/>
              <ns1:ln cap="flat" cmpd="sng" w="50800">
                <ns1:solidFill>
                  <ns1:schemeClr val="lt1"/>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808" name="Google Shape;808;p31"/>
              <ns0:cNvSpPr/>
              <ns0:nvPr/>
            </ns0:nvSpPr>
            <ns0:spPr>
              <ns1:xfrm>
                <ns1:off x="498649" y="2492001"/>
                <ns1:ext cx="307075" cy="318956"/>
              </ns1:xfrm>
              <ns1:prstGeom prst="ellipse">
                <ns1:avLst/>
              </ns1:prstGeom>
              <ns1:solidFill>
                <ns1:schemeClr val="lt1"/>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809" name="Google Shape;809;p31"/>
              <ns0:cNvSpPr/>
              <ns0:nvPr/>
            </ns0:nvSpPr>
            <ns0:spPr>
              <ns1:xfrm>
                <ns1:off x="375485" y="2340671"/>
                <ns1:ext cx="553403" cy="353272"/>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810" name="Google Shape;810;p31"/>
              <ns0:cNvSpPr/>
              <ns0:nvPr/>
            </ns0:nvSpPr>
            <ns0:spPr>
              <ns1:xfrm>
                <ns1:off x="422449" y="2407721"/>
                <ns1:ext cx="135272" cy="135272"/>
              </ns1:xfrm>
              <ns1:prstGeom prst="ellipse">
                <ns1:avLst/>
              </ns1:prstGeom>
              <ns1:solidFill>
                <ns1:schemeClr val="lt1"/>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811" name="Google Shape;811;p31"/>
              <ns0:cNvSpPr/>
              <ns0:nvPr/>
            </ns0:nvSpPr>
            <ns0:spPr>
              <ns1:xfrm>
                <ns1:off x="746652" y="2407721"/>
                <ns1:ext cx="135272" cy="135272"/>
              </ns1:xfrm>
              <ns1:prstGeom prst="ellipse">
                <ns1:avLst/>
              </ns1:prstGeom>
              <ns1:solidFill>
                <ns1:schemeClr val="lt1"/>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grpSp>
        <ns0:grpSp>
          <ns0:nvGrpSpPr>
            <ns0:cNvPr id="812" name="Google Shape;812;p31"/>
            <ns0:cNvGrpSpPr/>
            <ns0:nvPr/>
          </ns0:nvGrpSpPr>
          <ns0:grpSpPr>
            <ns1:xfrm>
              <ns1:off x="9526607" y="2584378"/>
              <ns1:ext cx="663593" cy="663593"/>
              <ns1:chOff x="237744" y="2139837"/>
              <ns1:chExt cx="828885" cy="828885"/>
            </ns1:xfrm>
          </ns0:grpSpPr>
          <ns0:sp>
            <ns0:nvSpPr>
              <ns0:cNvPr id="813" name="Google Shape;813;p31"/>
              <ns0:cNvSpPr/>
              <ns0:nvPr/>
            </ns0:nvSpPr>
            <ns0:spPr>
              <ns1:xfrm>
                <ns1:off x="237744" y="2139837"/>
                <ns1:ext cx="828885" cy="828885"/>
              </ns1:xfrm>
              <ns1:prstGeom prst="ellipse">
                <ns1:avLst/>
              </ns1:prstGeom>
              <ns1:noFill/>
              <ns1:ln cap="flat" cmpd="sng" w="50800">
                <ns1:solidFill>
                  <ns1:schemeClr val="lt1"/>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814" name="Google Shape;814;p31"/>
              <ns0:cNvSpPr/>
              <ns0:nvPr/>
            </ns0:nvSpPr>
            <ns0:spPr>
              <ns1:xfrm>
                <ns1:off x="498649" y="2492001"/>
                <ns1:ext cx="307075" cy="318956"/>
              </ns1:xfrm>
              <ns1:prstGeom prst="ellipse">
                <ns1:avLst/>
              </ns1:prstGeom>
              <ns1:solidFill>
                <ns1:schemeClr val="lt1"/>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815" name="Google Shape;815;p31"/>
              <ns0:cNvSpPr/>
              <ns0:nvPr/>
            </ns0:nvSpPr>
            <ns0:spPr>
              <ns1:xfrm>
                <ns1:off x="375485" y="2340671"/>
                <ns1:ext cx="553403" cy="353272"/>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816" name="Google Shape;816;p31"/>
              <ns0:cNvSpPr/>
              <ns0:nvPr/>
            </ns0:nvSpPr>
            <ns0:spPr>
              <ns1:xfrm>
                <ns1:off x="422449" y="2407721"/>
                <ns1:ext cx="135272" cy="135272"/>
              </ns1:xfrm>
              <ns1:prstGeom prst="ellipse">
                <ns1:avLst/>
              </ns1:prstGeom>
              <ns1:solidFill>
                <ns1:schemeClr val="lt1"/>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817" name="Google Shape;817;p31"/>
              <ns0:cNvSpPr/>
              <ns0:nvPr/>
            </ns0:nvSpPr>
            <ns0:spPr>
              <ns1:xfrm>
                <ns1:off x="746652" y="2407721"/>
                <ns1:ext cx="135272" cy="135272"/>
              </ns1:xfrm>
              <ns1:prstGeom prst="ellipse">
                <ns1:avLst/>
              </ns1:prstGeom>
              <ns1:solidFill>
                <ns1:schemeClr val="lt1"/>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grpSp>
        <ns0:sp>
          <ns0:nvSpPr>
            <ns0:cNvPr id="818" name="Google Shape;818;p31"/>
            <ns0:cNvSpPr/>
            <ns0:nvPr/>
          </ns0:nvSpPr>
          <ns0:spPr>
            <ns1:xfrm>
              <ns1:off x="2028085" y="1640778"/>
              <ns1:ext cx="3462528" cy="750588"/>
            </ns1:xfrm>
            <ns1:prstGeom prst="wedgeRoundRectCallout">
              <ns1:avLst>
                <ns1:gd fmla="val -67576" name="adj1"/>
                <ns1:gd fmla="val 9984" name="adj2"/>
                <ns1:gd fmla="val 16667" name="adj3"/>
              </ns1:avLst>
            </ns1:prstGeom>
            <ns1:solidFill>
              <ns1:schemeClr val="lt1"/>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819" name="Google Shape;819;p31"/>
            <ns0:cNvSpPr txBox="1"/>
            <ns0:nvPr/>
          </ns0:nvSpPr>
          <ns0:spPr>
            <ns1:xfrm>
              <ns1:off x="2466049" y="1691700"/>
              <ns1:ext cx="2586600" cy="6465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The audience turnout is good,</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and it leads to business negotiations.</ns1:t>
              </ns1:r>
              <ns1:endParaRPr b="0" i="0" sz="1800" u="none" cap="none" strike="noStrike">
                <ns1:solidFill>
                  <ns1:schemeClr val="accent4"/>
                </ns1:solidFill>
                <ns1:latin typeface="BIZ UDPGothic"/>
                <ns1:ea typeface="BIZ UDPGothic"/>
                <ns1:cs typeface="BIZ UDPGothic"/>
                <ns1:sym typeface="BIZ UDPGothic"/>
              </ns1:endParaRPr>
            </ns1:p>
          </ns0:txBody>
        </ns0:sp>
        <ns0:cxnSp>
          <ns0:nvCxnSpPr>
            <ns0:cNvPr id="820" name="Google Shape;820;p31"/>
            <ns0:cNvCxnSpPr/>
            <ns0:nvPr/>
          </ns0:nvCxnSpPr>
          <ns0:spPr>
            <ns1:xfrm>
              <ns1:off x="634709" y="1677353"/>
              <ns1:ext cx="82845" cy="127114"/>
            </ns1:xfrm>
            <ns1:prstGeom prst="straightConnector1">
              <ns1:avLst/>
            </ns1:prstGeom>
            <ns1:noFill/>
            <ns1:ln cap="flat" cmpd="sng" w="12700">
              <ns1:solidFill>
                <ns1:schemeClr val="lt1"/>
              </ns1:solidFill>
              <ns1:prstDash val="solid"/>
              <ns1:miter lim="800000"/>
              <ns1:headEnd len="sm" w="sm" type="none"/>
              <ns1:tailEnd len="sm" w="sm" type="none"/>
            </ns1:ln>
          </ns0:spPr>
        </ns0:cxnSp>
        <ns0:cxnSp>
          <ns0:nvCxnSpPr>
            <ns0:cNvPr id="821" name="Google Shape;821;p31"/>
            <ns0:cNvCxnSpPr/>
            <ns0:nvPr/>
          </ns0:nvCxnSpPr>
          <ns0:spPr>
            <ns1:xfrm>
              <ns1:off x="571659" y="1784459"/>
              <ns1:ext cx="90063" cy="58984"/>
            </ns1:xfrm>
            <ns1:prstGeom prst="straightConnector1">
              <ns1:avLst/>
            </ns1:prstGeom>
            <ns1:noFill/>
            <ns1:ln cap="flat" cmpd="sng" w="12700">
              <ns1:solidFill>
                <ns1:schemeClr val="lt1"/>
              </ns1:solidFill>
              <ns1:prstDash val="solid"/>
              <ns1:miter lim="800000"/>
              <ns1:headEnd len="sm" w="sm" type="none"/>
              <ns1:tailEnd len="sm" w="sm" type="none"/>
            </ns1:ln>
          </ns0:spPr>
        </ns0:cxnSp>
        <ns0:grpSp>
          <ns0:nvGrpSpPr>
            <ns0:cNvPr id="822" name="Google Shape;822;p31"/>
            <ns0:cNvGrpSpPr/>
            <ns0:nvPr/>
          </ns0:nvGrpSpPr>
          <ns0:grpSpPr>
            <ns1:xfrm>
              <ns1:off x="10156999" y="1542644"/>
              <ns1:ext cx="843046" cy="664977"/>
              <ns1:chOff x="1509459" y="3399061"/>
              <ns1:chExt cx="843046" cy="664977"/>
            </ns1:xfrm>
          </ns0:grpSpPr>
          <ns0:grpSp>
            <ns0:nvGrpSpPr>
              <ns0:cNvPr id="823" name="Google Shape;823;p31"/>
              <ns0:cNvGrpSpPr/>
              <ns0:nvPr/>
            </ns0:nvGrpSpPr>
            <ns0:grpSpPr>
              <ns1:xfrm>
                <ns1:off x="1509459" y="3400445"/>
                <ns1:ext cx="663593" cy="663593"/>
                <ns1:chOff x="237744" y="2139837"/>
                <ns1:chExt cx="828885" cy="828885"/>
              </ns1:xfrm>
            </ns0:grpSpPr>
            <ns0:sp>
              <ns0:nvSpPr>
                <ns0:cNvPr id="824" name="Google Shape;824;p31"/>
                <ns0:cNvSpPr/>
                <ns0:nvPr/>
              </ns0:nvSpPr>
              <ns0:spPr>
                <ns1:xfrm>
                  <ns1:off x="237744" y="2139837"/>
                  <ns1:ext cx="828885" cy="828885"/>
                </ns1:xfrm>
                <ns1:prstGeom prst="ellipse">
                  <ns1:avLst/>
                </ns1:prstGeom>
                <ns1:noFill/>
                <ns1:ln cap="flat" cmpd="sng" w="50800">
                  <ns1:solidFill>
                    <ns1:schemeClr val="lt1"/>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825" name="Google Shape;825;p31"/>
                <ns0:cNvSpPr/>
                <ns0:nvPr/>
              </ns0:nvSpPr>
              <ns0:spPr>
                <ns1:xfrm>
                  <ns1:off x="498649" y="2492001"/>
                  <ns1:ext cx="307075" cy="318956"/>
                </ns1:xfrm>
                <ns1:prstGeom prst="ellipse">
                  <ns1:avLst/>
                </ns1:prstGeom>
                <ns1:solidFill>
                  <ns1:schemeClr val="lt1"/>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826" name="Google Shape;826;p31"/>
                <ns0:cNvSpPr/>
                <ns0:nvPr/>
              </ns0:nvSpPr>
              <ns0:spPr>
                <ns1:xfrm>
                  <ns1:off x="375485" y="2340671"/>
                  <ns1:ext cx="553403" cy="353272"/>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827" name="Google Shape;827;p31"/>
                <ns0:cNvSpPr/>
                <ns0:nvPr/>
              </ns0:nvSpPr>
              <ns0:spPr>
                <ns1:xfrm>
                  <ns1:off x="422449" y="2407721"/>
                  <ns1:ext cx="135272" cy="135272"/>
                </ns1:xfrm>
                <ns1:prstGeom prst="ellipse">
                  <ns1:avLst/>
                </ns1:prstGeom>
                <ns1:solidFill>
                  <ns1:schemeClr val="lt1"/>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828" name="Google Shape;828;p31"/>
                <ns0:cNvSpPr/>
                <ns0:nvPr/>
              </ns0:nvSpPr>
              <ns0:spPr>
                <ns1:xfrm>
                  <ns1:off x="746652" y="2407721"/>
                  <ns1:ext cx="135272" cy="135272"/>
                </ns1:xfrm>
                <ns1:prstGeom prst="ellipse">
                  <ns1:avLst/>
                </ns1:prstGeom>
                <ns1:solidFill>
                  <ns1:schemeClr val="lt1"/>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grpSp>
          <ns0:grpSp>
            <ns0:nvGrpSpPr>
              <ns0:cNvPr id="829" name="Google Shape;829;p31"/>
              <ns0:cNvGrpSpPr/>
              <ns0:nvPr/>
            </ns0:nvGrpSpPr>
            <ns0:grpSpPr>
              <ns1:xfrm rot="5620264">
                <ns1:off x="2192012" y="3394131"/>
                <ns1:ext cx="145895" cy="166090"/>
                <ns1:chOff x="2050345" y="3723892"/>
                <ns1:chExt cx="145895" cy="166090"/>
              </ns1:xfrm>
            </ns0:grpSpPr>
            <ns0:cxnSp>
              <ns0:nvCxnSpPr>
                <ns0:cNvPr id="830" name="Google Shape;830;p31"/>
                <ns0:cNvCxnSpPr/>
                <ns0:nvPr/>
              </ns0:nvCxnSpPr>
              <ns0:spPr>
                <ns1:xfrm>
                  <ns1:off x="2113395" y="3723892"/>
                  <ns1:ext cx="82845" cy="127114"/>
                </ns1:xfrm>
                <ns1:prstGeom prst="straightConnector1">
                  <ns1:avLst/>
                </ns1:prstGeom>
                <ns1:noFill/>
                <ns1:ln cap="flat" cmpd="sng" w="12700">
                  <ns1:solidFill>
                    <ns1:schemeClr val="lt1"/>
                  </ns1:solidFill>
                  <ns1:prstDash val="solid"/>
                  <ns1:miter lim="800000"/>
                  <ns1:headEnd len="sm" w="sm" type="none"/>
                  <ns1:tailEnd len="sm" w="sm" type="none"/>
                </ns1:ln>
              </ns0:spPr>
            </ns0:cxnSp>
            <ns0:cxnSp>
              <ns0:nvCxnSpPr>
                <ns0:cNvPr id="831" name="Google Shape;831;p31"/>
                <ns0:cNvCxnSpPr/>
                <ns0:nvPr/>
              </ns0:nvCxnSpPr>
              <ns0:spPr>
                <ns1:xfrm>
                  <ns1:off x="2050345" y="3830998"/>
                  <ns1:ext cx="90063" cy="58984"/>
                </ns1:xfrm>
                <ns1:prstGeom prst="straightConnector1">
                  <ns1:avLst/>
                </ns1:prstGeom>
                <ns1:noFill/>
                <ns1:ln cap="flat" cmpd="sng" w="12700">
                  <ns1:solidFill>
                    <ns1:schemeClr val="lt1"/>
                  </ns1:solidFill>
                  <ns1:prstDash val="solid"/>
                  <ns1:miter lim="800000"/>
                  <ns1:headEnd len="sm" w="sm" type="none"/>
                  <ns1:tailEnd len="sm" w="sm" type="none"/>
                </ns1:ln>
              </ns0:spPr>
            </ns0:cxnSp>
          </ns0:grpSp>
        </ns0:grpSp>
        <ns0:grpSp>
          <ns0:nvGrpSpPr>
            <ns0:cNvPr id="832" name="Google Shape;832;p31"/>
            <ns0:cNvGrpSpPr/>
            <ns0:nvPr/>
          </ns0:nvGrpSpPr>
          <ns0:grpSpPr>
            <ns1:xfrm rot="-835720">
              <ns1:off x="9332478" y="2614243"/>
              <ns1:ext cx="145895" cy="166090"/>
              <ns1:chOff x="2050345" y="3723892"/>
              <ns1:chExt cx="145895" cy="166090"/>
            </ns1:xfrm>
          </ns0:grpSpPr>
          <ns0:cxnSp>
            <ns0:nvCxnSpPr>
              <ns0:cNvPr id="833" name="Google Shape;833;p31"/>
              <ns0:cNvCxnSpPr/>
              <ns0:nvPr/>
            </ns0:nvCxnSpPr>
            <ns0:spPr>
              <ns1:xfrm>
                <ns1:off x="2113395" y="3723892"/>
                <ns1:ext cx="82845" cy="127114"/>
              </ns1:xfrm>
              <ns1:prstGeom prst="straightConnector1">
                <ns1:avLst/>
              </ns1:prstGeom>
              <ns1:noFill/>
              <ns1:ln cap="flat" cmpd="sng" w="12700">
                <ns1:solidFill>
                  <ns1:schemeClr val="lt1"/>
                </ns1:solidFill>
                <ns1:prstDash val="solid"/>
                <ns1:miter lim="800000"/>
                <ns1:headEnd len="sm" w="sm" type="none"/>
                <ns1:tailEnd len="sm" w="sm" type="none"/>
              </ns1:ln>
            </ns0:spPr>
          </ns0:cxnSp>
          <ns0:cxnSp>
            <ns0:nvCxnSpPr>
              <ns0:cNvPr id="834" name="Google Shape;834;p31"/>
              <ns0:cNvCxnSpPr/>
              <ns0:nvPr/>
            </ns0:nvCxnSpPr>
            <ns0:spPr>
              <ns1:xfrm>
                <ns1:off x="2050345" y="3830998"/>
                <ns1:ext cx="90063" cy="58984"/>
              </ns1:xfrm>
              <ns1:prstGeom prst="straightConnector1">
                <ns1:avLst/>
              </ns1:prstGeom>
              <ns1:noFill/>
              <ns1:ln cap="flat" cmpd="sng" w="12700">
                <ns1:solidFill>
                  <ns1:schemeClr val="lt1"/>
                </ns1:solidFill>
                <ns1:prstDash val="solid"/>
                <ns1:miter lim="800000"/>
                <ns1:headEnd len="sm" w="sm" type="none"/>
                <ns1:tailEnd len="sm" w="sm" type="none"/>
              </ns1:ln>
            </ns0:spPr>
          </ns0:cxnSp>
        </ns0:grpSp>
        <ns0:cxnSp>
          <ns0:nvCxnSpPr>
            <ns0:cNvPr id="835" name="Google Shape;835;p31"/>
            <ns0:cNvCxnSpPr/>
            <ns0:nvPr/>
          </ns0:nvCxnSpPr>
          <ns0:spPr>
            <ns1:xfrm>
              <ns1:off x="514319" y="1884406"/>
              <ns1:ext cx="101391" cy="18901"/>
            </ns1:xfrm>
            <ns1:prstGeom prst="straightConnector1">
              <ns1:avLst/>
            </ns1:prstGeom>
            <ns1:noFill/>
            <ns1:ln cap="flat" cmpd="sng" w="12700">
              <ns1:solidFill>
                <ns1:schemeClr val="lt1"/>
              </ns1:solidFill>
              <ns1:prstDash val="solid"/>
              <ns1:miter lim="800000"/>
              <ns1:headEnd len="sm" w="sm" type="none"/>
              <ns1:tailEnd len="sm" w="sm" type="none"/>
            </ns1:ln>
          </ns0:spPr>
        </ns0:cxnSp>
      </ns0:grpSp>
      <ns0:sp>
        <ns0:nvSpPr>
          <ns0:cNvPr id="836" name="Google Shape;836;p31"/>
          <ns0:cNvSpPr txBox="1"/>
          <ns0:nvPr/>
        </ns0:nvSpPr>
        <ns0:spPr>
          <ns1:xfrm>
            <ns1:off x="1229415" y="5377031"/>
            <ns1:ext cx="9602400" cy="1477287"/>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3600"/>
              <ns1:buFont typeface="Arial"/>
              <ns1:buNone/>
            </ns1:pPr>
            <ns1:r>
              <ns1:rPr b="0" i="0" lang="ja-JP" sz="1800" u="none" cap="none" strike="noStrike">
                <ns1:solidFill>
                  <ns1:schemeClr val="lt1"/>
                </ns1:solidFill>
                <ns1:latin typeface="BIZ UDPGothic"/>
                <ns1:ea typeface="BIZ UDPGothic"/>
                <ns1:cs typeface="BIZ UDPGothic"/>
                <ns1:sym typeface="BIZ UDPGothic"/>
              </ns1:rPr>
              <ns1:t>For such customers,</ns1:t>
            </ns1:r>
            <ns1:endParaRPr b="0" i="0" sz="18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3600"/>
              <ns1:buFont typeface="Arial"/>
              <ns1:buNone/>
            </ns1:pPr>
            <ns1:r>
              <ns1:rPr b="0" i="0" lang="ja-JP" sz="2400" u="none" cap="none" strike="noStrike">
                <ns1:solidFill>
                  <ns1:schemeClr val="lt1"/>
                </ns1:solidFill>
                <ns1:latin typeface="BIZ UDPGothic"/>
                <ns1:ea typeface="BIZ UDPGothic"/>
                <ns1:cs typeface="BIZ UDPGothic"/>
                <ns1:sym typeface="BIZ UDPGothic"/>
              </ns1:rPr>
              <ns1:t>we offer the "Maj</ns1:t>
            </ns1:r>
            <ns1:r>
              <ns1:rPr b="1" i="0" lang="ja-JP" sz="2400" u="none" cap="none" strike="noStrike">
                <ns1:solidFill>
                  <ns1:schemeClr val="accent5"/>
                </ns1:solidFill>
                <ns1:latin typeface="BIZ UDPGothic"/>
                <ns1:ea typeface="BIZ UDPGothic"/>
                <ns1:cs typeface="BIZ UDPGothic"/>
                <ns1:sym typeface="BIZ UDPGothic"/>
              </ns1:rPr>
              <ns1:t>isemi Club First</ns1:t>
            </ns1:r>
            <ns1:r>
              <ns1:rPr b="0" i="0" lang="ja-JP" sz="2400" u="none" cap="none" strike="noStrike">
                <ns1:solidFill>
                  <ns1:schemeClr val="lt1"/>
                </ns1:solidFill>
                <ns1:latin typeface="BIZ UDPGothic"/>
                <ns1:ea typeface="BIZ UDPGothic"/>
                <ns1:cs typeface="BIZ UDPGothic"/>
                <ns1:sym typeface="BIZ UDPGothic"/>
              </ns1:rPr>
              <ns1:t> 20 Participants</ns1:t>
            </ns1:r>
            <ns1:r>
              <ns1:rPr b="0" i="0" lang="ja-JP" sz="1800" u="none" cap="none" strike="noStrike">
                <ns1:solidFill>
                  <ns1:schemeClr val="lt1"/>
                </ns1:solidFill>
                <ns1:latin typeface="BIZ UDPGothic"/>
                <ns1:ea typeface="BIZ UDPGothic"/>
                <ns1:cs typeface="BIZ UDPGothic"/>
                <ns1:sym typeface="BIZ UDPGothic"/>
              </ns1:rPr>
              <ns1:t> Free" campaign.</ns1:t>
            </ns1:r>
            <ns1:endParaRPr b="0" i="0" sz="18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50000"/>
              </ns1:lnSpc>
              <ns1:spcBef>
                <ns1:spcPts val="0"/>
              </ns1:spcBef>
              <ns1:spcAft>
                <ns1:spcPts val="0"/>
              </ns1:spcAft>
              <ns1:buClr>
                <ns1:srgbClr val="000000"/>
              </ns1:buClr>
              <ns1:buSzPts val="3600"/>
              <ns1:buFont typeface="Arial"/>
              <ns1:buNone/>
            </ns1:pPr>
            <ns1:r>
              <ns1:rPr b="0" i="0" lang="ja-JP" sz="3200" u="none" cap="none" strike="noStrike">
                <ns1:solidFill>
                  <ns1:schemeClr val="lt1"/>
                </ns1:solidFill>
                <ns1:latin typeface="BIZ UDPGothic"/>
                <ns1:ea typeface="BIZ UDPGothic"/>
                <ns1:cs typeface="BIZ UDPGothic"/>
                <ns1:sym typeface="BIZ UDPGothic"/>
              </ns1:rPr>
              <ns1:t>Please try Majisemi!</ns1:t>
            </ns1:r>
            <ns1:endParaRPr b="0" i="0" sz="3200" u="none" cap="none" strike="noStrike">
              <ns1:solidFill>
                <ns1:schemeClr val="lt1"/>
              </ns1:solidFill>
              <ns1:latin typeface="BIZ UDPGothic"/>
              <ns1:ea typeface="BIZ UDPGothic"/>
              <ns1:cs typeface="BIZ UDPGothic"/>
              <ns1:sym typeface="BIZ UDPGothic"/>
            </ns1:endParaRPr>
          </ns1:p>
        </ns0:txBody>
      </ns0:sp>
      <ns0:sp>
        <ns0:nvSpPr>
          <ns0:cNvPr id="837" name="Google Shape;837;p31"/>
          <ns0:cNvSpPr txBox="1"/>
          <ns0:nvPr/>
        </ns0:nvSpPr>
        <ns0:spPr>
          <ns1:xfrm>
            <ns1:off x="694000" y="4217851"/>
            <ns1:ext cx="10803900" cy="1316877"/>
          </ns1:xfrm>
          <ns1:prstGeom prst="rect">
            <ns1:avLst/>
          </ns1:prstGeom>
          <ns1:noFill/>
          <ns1:ln>
            <ns1:noFill/>
          </ns1:ln>
        </ns0:spPr>
        <ns0:txBody>
          <ns1:bodyPr anchorCtr="0" anchor="t" bIns="45700" lIns="91425" spcFirstLastPara="1" rIns="91425" wrap="square" tIns="45700">
            <ns1:normAutofit/>
          </ns1:bodyPr>
          <ns1:lstStyle/>
          <ns1:p>
            <ns1:pPr indent="0" lvl="0" marL="0" marR="0" rtl="0" algn="ctr">
              <ns1:lnSpc>
                <ns1:spcPct val="136363"/>
              </ns1:lnSpc>
              <ns1:spcBef>
                <ns1:spcPts val="0"/>
              </ns1:spcBef>
              <ns1:spcAft>
                <ns1:spcPts val="0"/>
              </ns1:spcAft>
              <ns1:buClr>
                <ns1:schemeClr val="lt1"/>
              </ns1:buClr>
              <ns1:buSzPts val="2378"/>
              <ns1:buFont typeface="Arial"/>
              <ns1:buNone/>
            </ns1:pPr>
            <ns1:r>
              <ns1:rPr b="1" i="0" lang="ja-JP" sz="2800" u="none" cap="none" strike="noStrike">
                <ns1:solidFill>
                  <ns1:srgbClr val="FAEFB1"/>
                </ns1:solidFill>
                <ns1:latin typeface="BIZ UDPGothic"/>
                <ns1:ea typeface="BIZ UDPGothic"/>
                <ns1:cs typeface="BIZ UDPGothic"/>
                <ns1:sym typeface="BIZ UDPGothic"/>
              </ns1:rPr>
              <ns1:t>"Will the target companies really attend?"</ns1:t>
            </ns1:r>
            <ns1:endParaRPr b="1" i="0" sz="2800" u="none" cap="none" strike="noStrike">
              <ns1:solidFill>
                <ns1:srgbClr val="FAEFB1"/>
              </ns1:solidFill>
              <ns1:latin typeface="BIZ UDPGothic"/>
              <ns1:ea typeface="BIZ UDPGothic"/>
              <ns1:cs typeface="BIZ UDPGothic"/>
              <ns1:sym typeface="BIZ UDPGothic"/>
            </ns1:endParaRPr>
          </ns1:p>
          <ns1:p>
            <ns1:pPr indent="0" lvl="0" marL="0" marR="0" rtl="0" algn="ctr">
              <ns1:lnSpc>
                <ns1:spcPct val="136363"/>
              </ns1:lnSpc>
              <ns1:spcBef>
                <ns1:spcPts val="0"/>
              </ns1:spcBef>
              <ns1:spcAft>
                <ns1:spcPts val="0"/>
              </ns1:spcAft>
              <ns1:buClr>
                <ns1:schemeClr val="lt1"/>
              </ns1:buClr>
              <ns1:buSzPts val="2378"/>
              <ns1:buFont typeface="Arial"/>
              <ns1:buNone/>
            </ns1:pPr>
            <ns1:r>
              <ns1:rPr b="1" i="0" lang="ja-JP" sz="2800" u="none" cap="none" strike="noStrike">
                <ns1:solidFill>
                  <ns1:srgbClr val="FAEFB1"/>
                </ns1:solidFill>
                <ns1:latin typeface="BIZ UDPGothic"/>
                <ns1:ea typeface="BIZ UDPGothic"/>
                <ns1:cs typeface="BIZ UDPGothic"/>
                <ns1:sym typeface="BIZ UDPGothic"/>
              </ns1:rPr>
              <ns1:t>"How much easier will the operation become?"</ns1:t>
            </ns1:r>
            <ns1:endParaRPr b="1" i="0" sz="2800" u="none" cap="none" strike="noStrike">
              <ns1:solidFill>
                <ns1:srgbClr val="FAEFB1"/>
              </ns1:solidFill>
              <ns1:latin typeface="BIZ UDPGothic"/>
              <ns1:ea typeface="BIZ UDPGothic"/>
              <ns1:cs typeface="BIZ UDPGothic"/>
              <ns1:sym typeface="BIZ UDPGothic"/>
            </ns1:endParaRPr>
          </ns1:p>
        </ns0:txBody>
      </ns0:sp>
      <ns0:sp>
        <ns0:nvSpPr>
          <ns0:cNvPr id="838" name="Google Shape;838;p31"/>
          <ns0:cNvSpPr txBox="1"/>
          <ns0:nvPr/>
        </ns0:nvSpPr>
        <ns0:spPr>
          <ns1:xfrm>
            <ns1:off x="10164033" y="6452965"/>
            <ns1:ext cx="1707670"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839" name="Google Shape;839;p31"/>
          <ns0:cNvSpPr txBox="1"/>
          <ns0:nvPr>
            <ns0:ph idx="12" type="sldNum"/>
          </ns0:nvPr>
        </ns0:nvSpPr>
        <ns0:spPr>
          <ns1:xfrm>
            <ns1:off x="11755464" y="6452966"/>
            <ns1:ext cx="386261"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32.xml><?xml version="1.0" encoding="utf-8"?>
<ns0:sld xmlns:ns0="http://schemas.openxmlformats.org/presentationml/2006/main" xmlns:ns1="http://schemas.openxmlformats.org/drawingml/2006/main">
  <ns0:cSld>
    <ns0:spTree>
      <ns0:nvGrpSpPr>
        <ns0:cNvPr id="844" name="Shape 844"/>
        <ns0:cNvGrpSpPr/>
        <ns0:nvPr/>
      </ns0:nvGrpSpPr>
      <ns0:grpSpPr>
        <ns1:xfrm>
          <ns1:off x="0" y="0"/>
          <ns1:ext cx="0" cy="0"/>
          <ns1:chOff x="0" y="0"/>
          <ns1:chExt cx="0" cy="0"/>
        </ns1:xfrm>
      </ns0:grpSpPr>
      <ns0:sp>
        <ns0:nvSpPr>
          <ns0:cNvPr id="845" name="Google Shape;845;p32"/>
          <ns0:cNvSpPr txBox="1"/>
          <ns0:nvPr/>
        </ns0:nvSpPr>
        <ns0:spPr>
          <ns1:xfrm>
            <ns1:off x="1376043" y="2647691"/>
            <ns1:ext cx="10619312" cy="901051"/>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l">
              <ns1:lnSpc>
                <ns1:spcPct val="200000"/>
              </ns1:lnSpc>
              <ns1:spcBef>
                <ns1:spcPts val="0"/>
              </ns1:spcBef>
              <ns1:spcAft>
                <ns1:spcPts val="0"/>
              </ns1:spcAft>
              <ns1:buClr>
                <ns1:schemeClr val="accent4"/>
              </ns1:buClr>
              <ns1:buSzPts val="1600"/>
              <ns1:buFont typeface="Arial"/>
              <ns1:buNone/>
            </ns1:pPr>
            <ns1:r>
              <ns1:rPr b="1" i="0" lang="ja-JP" sz="3200" u="none" cap="none" strike="noStrike">
                <ns1:solidFill>
                  <ns1:schemeClr val="accent4"/>
                </ns1:solidFill>
                <ns1:latin typeface="BIZ UDPGothic"/>
                <ns1:ea typeface="BIZ UDPGothic"/>
                <ns1:cs typeface="BIZ UDPGothic"/>
                <ns1:sym typeface="BIZ UDPGothic"/>
              </ns1:rPr>
              <ns1:t>(For your reference) Other information</ns1:t>
            </ns1:r>
            <ns1:endParaRPr b="0" i="0" sz="1400" u="none" cap="none" strike="noStrike">
              <ns1:solidFill>
                <ns1:srgbClr val="000000"/>
              </ns1:solidFill>
              <ns1:latin typeface="Arial"/>
              <ns1:ea typeface="Arial"/>
              <ns1:cs typeface="Arial"/>
              <ns1:sym typeface="Arial"/>
            </ns1:endParaRPr>
          </ns1:p>
        </ns0:txBody>
      </ns0:sp>
      <ns0:sp>
        <ns0:nvSpPr>
          <ns0:cNvPr id="846" name="Google Shape;846;p32"/>
          <ns0:cNvSpPr/>
          <ns0:nvPr/>
        </ns0:nvSpPr>
        <ns0:spPr>
          <ns1:xfrm>
            <ns1:off x="0" y="1"/>
            <ns1:ext cx="1132114" cy="6858000"/>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847" name="Google Shape;847;p32"/>
          <ns0:cNvSpPr txBox="1"/>
          <ns0:nvPr/>
        </ns0:nvSpPr>
        <ns0:spPr>
          <ns1:xfrm>
            <ns1:off x="1361529" y="2392740"/>
            <ns1:ext cx="3417989" cy="369300"/>
          </ns1:xfrm>
          <ns1:prstGeom prst="rect">
            <ns1:avLst/>
          </ns1:prstGeom>
          <ns1:noFill/>
          <ns1:ln>
            <ns1:noFill/>
          </ns1:ln>
        </ns0:spPr>
        <ns0:txBody>
          <ns1:bodyPr anchorCtr="0" anchor="t" bIns="45700" lIns="91425" spcFirstLastPara="1" rIns="91425" wrap="square" tIns="45700">
            <ns1:noAutofit/>
          </ns1:bodyPr>
          <ns1:lstStyle/>
          <ns1:p>
            <ns1:pPr indent="0" lvl="0" marL="0" marR="0" rtl="0" algn="l">
              <ns1:lnSpc>
                <ns1:spcPct val="100000"/>
              </ns1:lnSpc>
              <ns1:spcBef>
                <ns1:spcPts val="0"/>
              </ns1:spcBef>
              <ns1:spcAft>
                <ns1:spcPts val="0"/>
              </ns1:spcAft>
              <ns1:buClr>
                <ns1:srgbClr val="000000"/>
              </ns1:buClr>
              <ns1:buSzPts val="1100"/>
              <ns1:buFont typeface="Arial"/>
              <ns1:buNone/>
            </ns1:pPr>
            <ns1:r>
              <ns1:rPr b="0" i="0" lang="ja-JP" sz="2000" u="none" cap="none" strike="noStrike">
                <ns1:solidFill>
                  <ns1:schemeClr val="accent4"/>
                </ns1:solidFill>
                <ns1:latin typeface="BIZ UDPGothic"/>
                <ns1:ea typeface="BIZ UDPGothic"/>
                <ns1:cs typeface="BIZ UDPGothic"/>
                <ns1:sym typeface="BIZ UDPGothic"/>
              </ns1:rPr>
              <ns1:t>~Please check later~</ns1:t>
            </ns1:r>
            <ns1:endParaRPr b="0" i="0" sz="2000" u="none" cap="none" strike="noStrike">
              <ns1:solidFill>
                <ns1:schemeClr val="accent4"/>
              </ns1:solidFill>
              <ns1:latin typeface="BIZ UDPGothic"/>
              <ns1:ea typeface="BIZ UDPGothic"/>
              <ns1:cs typeface="BIZ UDPGothic"/>
              <ns1:sym typeface="BIZ UDPGothic"/>
            </ns1:endParaRPr>
          </ns1:p>
        </ns0:txBody>
      </ns0:sp>
    </ns0:spTree>
  </ns0:cSld>
  <ns0:clrMapOvr>
    <ns1:masterClrMapping/>
  </ns0:clrMapOvr>
</ns0:sld>
</file>

<file path=ppt/slides/slide33.xml><?xml version="1.0" encoding="utf-8"?>
<ns0:sld xmlns:ns0="http://schemas.openxmlformats.org/presentationml/2006/main" xmlns:ns1="http://schemas.openxmlformats.org/drawingml/2006/main" xmlns:ns2="http://schemas.openxmlformats.org/officeDocument/2006/relationships">
  <ns0:cSld>
    <ns0:spTree>
      <ns0:nvGrpSpPr>
        <ns0:cNvPr id="851" name="Shape 851"/>
        <ns0:cNvGrpSpPr/>
        <ns0:nvPr/>
      </ns0:nvGrpSpPr>
      <ns0:grpSpPr>
        <ns1:xfrm>
          <ns1:off x="0" y="0"/>
          <ns1:ext cx="0" cy="0"/>
          <ns1:chOff x="0" y="0"/>
          <ns1:chExt cx="0" cy="0"/>
        </ns1:xfrm>
      </ns0:grpSpPr>
      <ns0:sp>
        <ns0:nvSpPr>
          <ns0:cNvPr id="852" name="Google Shape;852;p33"/>
          <ns0:cNvSpPr/>
          <ns0:nvPr/>
        </ns0:nvSpPr>
        <ns0:spPr>
          <ns1:xfrm>
            <ns1:off x="301520" y="1599912"/>
            <ns1:ext cx="11455436" cy="1098880"/>
          </ns1:xfrm>
          <ns1:prstGeom prst="round2SameRect">
            <ns1:avLst>
              <ns1:gd fmla="val 12044" name="adj1"/>
              <ns1:gd fmla="val 0" name="adj2"/>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1" i="0" sz="1800" u="none" cap="none" strike="noStrike">
              <ns1:solidFill>
                <ns1:schemeClr val="lt1"/>
              </ns1:solidFill>
              <ns1:latin typeface="Arial"/>
              <ns1:ea typeface="Arial"/>
              <ns1:cs typeface="Arial"/>
              <ns1:sym typeface="Arial"/>
            </ns1:endParaRPr>
          </ns1:p>
        </ns0:txBody>
      </ns0:sp>
      <ns0:sp>
        <ns0:nvSpPr>
          <ns0:cNvPr id="853" name="Google Shape;853;p33"/>
          <ns0:cNvSpPr txBox="1"/>
          <ns0:nvPr/>
        </ns0:nvSpPr>
        <ns0:spPr>
          <ns1:xfrm>
            <ns1:off x="801958" y="2256028"/>
            <ns1:ext cx="948627" cy="338554"/>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Planning</ns1:t>
            </ns1:r>
            <ns1:endParaRPr b="0" i="0" sz="1400" u="none" cap="none" strike="noStrike">
              <ns1:solidFill>
                <ns1:srgbClr val="000000"/>
              </ns1:solidFill>
              <ns1:latin typeface="BIZ UDPGothic"/>
              <ns1:ea typeface="BIZ UDPGothic"/>
              <ns1:cs typeface="BIZ UDPGothic"/>
              <ns1:sym typeface="BIZ UDPGothic"/>
            </ns1:endParaRPr>
          </ns1:p>
        </ns0:txBody>
      </ns0:sp>
      <ns0:pic>
        <ns0:nvPicPr>
          <ns0:cNvPr descr="アイコン&#10;&#10;自動的に生成された説明" id="854" name="Google Shape;854;p33"/>
          <ns0:cNvPicPr preferRelativeResize="0"/>
          <ns0:nvPr/>
        </ns0:nvPicPr>
        <ns0:blipFill rotWithShape="1">
          <ns1:blip ns2:embed="rId3">
            <ns1:alphaModFix/>
          </ns1:blip>
          <ns1:srcRect b="0" l="0" r="0" t="0"/>
          <ns1:stretch/>
        </ns0:blipFill>
        <ns0:spPr>
          <ns1:xfrm>
            <ns1:off x="1057966" y="1710082"/>
            <ns1:ext cx="538210" cy="543336"/>
          </ns1:xfrm>
          <ns1:prstGeom prst="rect">
            <ns1:avLst/>
          </ns1:prstGeom>
          <ns1:noFill/>
          <ns1:ln>
            <ns1:noFill/>
          </ns1:ln>
        </ns0:spPr>
      </ns0:pic>
      <ns0:cxnSp>
        <ns0:nvCxnSpPr>
          <ns0:cNvPr id="855" name="Google Shape;855;p33"/>
          <ns0:cNvCxnSpPr/>
          <ns0:nvPr/>
        </ns0:nvCxnSpPr>
        <ns0:spPr>
          <ns1:xfrm>
            <ns1:off x="6350" y="799793"/>
            <ns1:ext cx="1218565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856" name="Google Shape;856;p33"/>
          <ns0:cNvSpPr/>
          <ns0:nvPr/>
        </ns0:nvSpPr>
        <ns0:spPr>
          <ns1:xfrm>
            <ns1:off x="12028601" y="-536"/>
            <ns1:ext cx="163399" cy="800325"/>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857" name="Google Shape;857;p33"/>
          <ns0:cNvSpPr txBox="1"/>
          <ns0:nvPr/>
        </ns0:nvSpPr>
        <ns0:spPr>
          <ns1:xfrm>
            <ns1:off x="221196" y="101835"/>
            <ns1:ext cx="6230404" cy="586088"/>
          </ns1:xfrm>
          <ns1:prstGeom prst="rect">
            <ns1:avLst/>
          </ns1:prstGeom>
          <ns1:noFill/>
          <ns1:ln>
            <ns1:noFill/>
          </ns1:ln>
        </ns0:spPr>
        <ns0:txBody>
          <ns1:bodyPr anchorCtr="0" anchor="ctr"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2800" u="none" cap="none" strike="noStrike">
                <ns1:solidFill>
                  <ns1:schemeClr val="accent4"/>
                </ns1:solidFill>
                <ns1:latin typeface="BIZ UDPGothic"/>
                <ns1:ea typeface="BIZ UDPGothic"/>
                <ns1:cs typeface="BIZ UDPGothic"/>
                <ns1:sym typeface="BIZ UDPGothic"/>
              </ns1:rPr>
              <ns1:t>Reasons to use Majisemi</ns1:t>
            </ns1:r>
            <ns1:endParaRPr b="0" i="0" sz="1400" u="none" cap="none" strike="noStrike">
              <ns1:solidFill>
                <ns1:srgbClr val="000000"/>
              </ns1:solidFill>
              <ns1:latin typeface="Arial"/>
              <ns1:ea typeface="Arial"/>
              <ns1:cs typeface="Arial"/>
              <ns1:sym typeface="Arial"/>
            </ns1:endParaRPr>
          </ns1:p>
        </ns0:txBody>
      </ns0:sp>
      <ns0:sp>
        <ns0:nvSpPr>
          <ns0:cNvPr id="858" name="Google Shape;858;p33"/>
          <ns0:cNvSpPr/>
          <ns0:nvPr/>
        </ns0:nvSpPr>
        <ns0:spPr>
          <ns1:xfrm>
            <ns1:off x="301520" y="1240985"/>
            <ns1:ext cx="11455436" cy="259796"/>
          </ns1:xfrm>
          <ns1:prstGeom prst="rect">
            <ns1:avLst/>
          </ns1:prstGeom>
          <ns1:solidFill>
            <ns1:srgbClr val="C3D2F7"/>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100"/>
              <ns1:buFont typeface="Arial"/>
              <ns1:buNone/>
            </ns1:pPr>
            <ns1:r>
              <ns1:t/>
            </ns1:r>
            <ns1:endParaRPr b="0" i="0" sz="1100" u="none" cap="none" strike="noStrike">
              <ns1:solidFill>
                <ns1:schemeClr val="lt1"/>
              </ns1:solidFill>
              <ns1:latin typeface="Arial"/>
              <ns1:ea typeface="Arial"/>
              <ns1:cs typeface="Arial"/>
              <ns1:sym typeface="Arial"/>
            </ns1:endParaRPr>
          </ns1:p>
        </ns0:txBody>
      </ns0:sp>
      <ns0:sp>
        <ns0:nvSpPr>
          <ns0:cNvPr id="859" name="Google Shape;859;p33"/>
          <ns0:cNvSpPr txBox="1"/>
          <ns0:nvPr/>
        </ns0:nvSpPr>
        <ns0:spPr>
          <ns1:xfrm>
            <ns1:off x="252548" y="763664"/>
            <ns1:ext cx="6074754" cy="709199"/>
          </ns1:xfrm>
          <ns1:prstGeom prst="rect">
            <ns1:avLst/>
          </ns1:prstGeom>
          <ns1:noFill/>
          <ns1:ln>
            <ns1:noFill/>
          </ns1:ln>
        </ns0:spPr>
        <ns0:txBody>
          <ns1:bodyPr anchorCtr="0" anchor="ctr"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3600" u="none" cap="none" strike="noStrike">
                <ns1:solidFill>
                  <ns1:schemeClr val="accent4"/>
                </ns1:solidFill>
                <ns1:latin typeface="BIZ UDPGothic"/>
                <ns1:ea typeface="BIZ UDPGothic"/>
                <ns1:cs typeface="BIZ UDPGothic"/>
                <ns1:sym typeface="BIZ UDPGothic"/>
              </ns1:rPr>
              <ns1:t>Outsource your webinar management</ns1:t>
            </ns1:r>
            <ns1:endParaRPr b="0" i="0" sz="1400" u="none" cap="none" strike="noStrike">
              <ns1:solidFill>
                <ns1:srgbClr val="000000"/>
              </ns1:solidFill>
              <ns1:latin typeface="Arial"/>
              <ns1:ea typeface="Arial"/>
              <ns1:cs typeface="Arial"/>
              <ns1:sym typeface="Arial"/>
            </ns1:endParaRPr>
          </ns1:p>
        </ns0:txBody>
      </ns0:sp>
      <ns0:sp>
        <ns0:nvSpPr>
          <ns0:cNvPr id="860" name="Google Shape;860;p33"/>
          <ns0:cNvSpPr/>
          <ns0:nvPr/>
        </ns0:nvSpPr>
        <ns0:spPr>
          <ns1:xfrm>
            <ns1:off x="301520" y="1586760"/>
            <ns1:ext cx="11439456" cy="2429277"/>
          </ns1:xfrm>
          <ns1:prstGeom prst="roundRect">
            <ns1:avLst>
              <ns1:gd fmla="val 4943" name="adj"/>
            </ns1:avLst>
          </ns1:prstGeom>
          <ns1:noFill/>
          <ns1:ln cap="flat" cmpd="sng" w="41275">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2800" u="none" cap="none" strike="noStrike">
                <ns1:solidFill>
                  <ns1:schemeClr val="accent4"/>
                </ns1:solidFill>
                <ns1:latin typeface="Arial"/>
                <ns1:ea typeface="Arial"/>
                <ns1:cs typeface="Arial"/>
                <ns1:sym typeface="Arial"/>
              </ns1:rPr>
              <ns1:t>　　　　　　　</ns1:t>
            </ns1:r>
            <ns1:endParaRPr b="0" i="0" sz="2800" u="none" cap="none" strike="noStrike">
              <ns1:solidFill>
                <ns1:schemeClr val="accent4"/>
              </ns1:solidFill>
              <ns1:latin typeface="Arial"/>
              <ns1:ea typeface="Arial"/>
              <ns1:cs typeface="Arial"/>
              <ns1:sym typeface="Arial"/>
            </ns1:endParaRPr>
          </ns1:p>
        </ns0:txBody>
      </ns0:sp>
      <ns0:sp>
        <ns0:nvSpPr>
          <ns0:cNvPr id="861" name="Google Shape;861;p33"/>
          <ns0:cNvSpPr txBox="1"/>
          <ns0:nvPr/>
        </ns0:nvSpPr>
        <ns0:spPr>
          <ns1:xfrm>
            <ns1:off x="2117479" y="1663570"/>
            <ns1:ext cx="9896721" cy="52322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2800" u="none" cap="none" strike="noStrike">
                <ns1:solidFill>
                  <ns1:schemeClr val="lt1"/>
                </ns1:solidFill>
                <ns1:latin typeface="BIZ UDPGothic"/>
                <ns1:ea typeface="BIZ UDPGothic"/>
                <ns1:cs typeface="BIZ UDPGothic"/>
                <ns1:sym typeface="BIZ UDPGothic"/>
              </ns1:rPr>
              <ns1:t>A dedicated planner will create the title and announcement text!</ns1:t>
            </ns1:r>
            <ns1:endParaRPr b="1" i="0" sz="2800" u="none" cap="none" strike="noStrike">
              <ns1:solidFill>
                <ns1:schemeClr val="lt1"/>
              </ns1:solidFill>
              <ns1:latin typeface="BIZ UDPGothic"/>
              <ns1:ea typeface="BIZ UDPGothic"/>
              <ns1:cs typeface="BIZ UDPGothic"/>
              <ns1:sym typeface="BIZ UDPGothic"/>
            </ns1:endParaRPr>
          </ns1:p>
        </ns0:txBody>
      </ns0:sp>
      <ns0:sp>
        <ns0:nvSpPr>
          <ns0:cNvPr id="862" name="Google Shape;862;p33"/>
          <ns0:cNvSpPr/>
          <ns0:nvPr/>
        </ns0:nvSpPr>
        <ns0:spPr>
          <ns1:xfrm>
            <ns1:off x="301520" y="4108282"/>
            <ns1:ext cx="11439456" cy="2429277"/>
          </ns1:xfrm>
          <ns1:prstGeom prst="roundRect">
            <ns1:avLst>
              <ns1:gd fmla="val 4943" name="adj"/>
            </ns1:avLst>
          </ns1:prstGeom>
          <ns1:noFill/>
          <ns1:ln cap="flat" cmpd="sng" w="41275">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2800" u="none" cap="none" strike="noStrike">
                <ns1:solidFill>
                  <ns1:schemeClr val="accent4"/>
                </ns1:solidFill>
                <ns1:latin typeface="Arial"/>
                <ns1:ea typeface="Arial"/>
                <ns1:cs typeface="Arial"/>
                <ns1:sym typeface="Arial"/>
              </ns1:rPr>
              <ns1:t>　　　　　　　</ns1:t>
            </ns1:r>
            <ns1:endParaRPr b="0" i="0" sz="2800" u="none" cap="none" strike="noStrike">
              <ns1:solidFill>
                <ns1:schemeClr val="accent4"/>
              </ns1:solidFill>
              <ns1:latin typeface="Arial"/>
              <ns1:ea typeface="Arial"/>
              <ns1:cs typeface="Arial"/>
              <ns1:sym typeface="Arial"/>
            </ns1:endParaRPr>
          </ns1:p>
        </ns0:txBody>
      </ns0:sp>
      <ns0:sp>
        <ns0:nvSpPr>
          <ns0:cNvPr id="863" name="Google Shape;863;p33"/>
          <ns0:cNvSpPr txBox="1"/>
          <ns0:nvPr/>
        </ns0:nvSpPr>
        <ns0:spPr>
          <ns1:xfrm>
            <ns1:off x="2145538" y="2189387"/>
            <ns1:ext cx="9865549" cy="307777"/>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A Majisemi planner with IT knowledge will collaborate with you to create a webinar plan that achieves audience acquisition and business negotiations.</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864" name="Google Shape;864;p33"/>
          <ns0:cNvSpPr/>
          <ns0:nvPr/>
        </ns0:nvSpPr>
        <ns0:spPr>
          <ns1:xfrm>
            <ns1:off x="301520" y="4102056"/>
            <ns1:ext cx="11455436" cy="1098880"/>
          </ns1:xfrm>
          <ns1:prstGeom prst="round2SameRect">
            <ns1:avLst>
              <ns1:gd fmla="val 12044" name="adj1"/>
              <ns1:gd fmla="val 0" name="adj2"/>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1" i="0" sz="1800" u="none" cap="none" strike="noStrike">
              <ns1:solidFill>
                <ns1:schemeClr val="lt1"/>
              </ns1:solidFill>
              <ns1:latin typeface="Arial"/>
              <ns1:ea typeface="Arial"/>
              <ns1:cs typeface="Arial"/>
              <ns1:sym typeface="Arial"/>
            </ns1:endParaRPr>
          </ns1:p>
        </ns0:txBody>
      </ns0:sp>
      <ns0:sp>
        <ns0:nvSpPr>
          <ns0:cNvPr id="865" name="Google Shape;865;p33"/>
          <ns0:cNvSpPr txBox="1"/>
          <ns0:nvPr/>
        </ns0:nvSpPr>
        <ns0:spPr>
          <ns1:xfrm>
            <ns1:off x="2117479" y="4165714"/>
            <ns1:ext cx="9896721" cy="430887"/>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2200"/>
              <ns1:buFont typeface="Arial"/>
              <ns1:buNone/>
            </ns1:pPr>
            <ns1:r>
              <ns1:rPr b="1" i="0" lang="ja-JP" sz="2200" u="none" cap="none" strike="noStrike">
                <ns1:solidFill>
                  <ns1:schemeClr val="lt1"/>
                </ns1:solidFill>
                <ns1:latin typeface="BIZ UDPGothic"/>
                <ns1:ea typeface="BIZ UDPGothic"/>
                <ns1:cs typeface="BIZ UDPGothic"/>
                <ns1:sym typeface="BIZ UDPGothic"/>
              </ns1:rPr>
              <ns1:t>Attendants (seminar secretariat) will support you until the webinar is hosted!</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866" name="Google Shape;866;p33"/>
          <ns0:cNvSpPr txBox="1"/>
          <ns0:nvPr/>
        </ns0:nvSpPr>
        <ns0:spPr>
          <ns1:xfrm>
            <ns1:off x="2145539" y="4602631"/>
            <ns1:ext cx="9865548" cy="52322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Attendants with experience in managing 1,000 seminars annually will accompany you until the seminar is hosted.</ns1:t>
            </ns1:r>
            <ns1:endParaRPr b="0" i="0" sz="1400" u="none" cap="none" strike="noStrike">
              <ns1:solidFill>
                <ns1:schemeClr val="lt1"/>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Feel free to consult us with any issues!</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867" name="Google Shape;867;p33"/>
          <ns0:cNvSpPr txBox="1"/>
          <ns0:nvPr/>
        </ns0:nvSpPr>
        <ns0:spPr>
          <ns1:xfrm>
            <ns1:off x="461083" y="4664218"/>
            <ns1:ext cx="1630376" cy="507791"/>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Attendant</ns1:t>
            </ns1:r>
            <ns1:endParaRPr b="1" i="0" sz="16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400"/>
              <ns1:buFont typeface="Arial"/>
              <ns1:buNone/>
            </ns1:pPr>
            <ns1:r>
              <ns1:rPr b="1" i="0" lang="ja-JP" sz="1100" u="none" cap="none" strike="noStrike">
                <ns1:solidFill>
                  <ns1:schemeClr val="lt1"/>
                </ns1:solidFill>
                <ns1:latin typeface="BIZ UDPGothic"/>
                <ns1:ea typeface="BIZ UDPGothic"/>
                <ns1:cs typeface="BIZ UDPGothic"/>
                <ns1:sym typeface="BIZ UDPGothic"/>
              </ns1:rPr>
              <ns1:t>(seminar secretariat)</ns1:t>
            </ns1:r>
            <ns1:endParaRPr b="0" i="0" sz="1100" u="none" cap="none" strike="noStrike">
              <ns1:solidFill>
                <ns1:srgbClr val="000000"/>
              </ns1:solidFill>
              <ns1:latin typeface="BIZ UDPGothic"/>
              <ns1:ea typeface="BIZ UDPGothic"/>
              <ns1:cs typeface="BIZ UDPGothic"/>
              <ns1:sym typeface="BIZ UDPGothic"/>
            </ns1:endParaRPr>
          </ns1:p>
        </ns0:txBody>
      </ns0:sp>
      <ns0:pic>
        <ns0:nvPicPr>
          <ns0:cNvPr descr="ロゴ, アイコン&#10;&#10;自動的に生成された説明" id="868" name="Google Shape;868;p33"/>
          <ns0:cNvPicPr preferRelativeResize="0"/>
          <ns0:nvPr/>
        </ns0:nvPicPr>
        <ns0:blipFill rotWithShape="1">
          <ns1:blip ns2:embed="rId4">
            <ns1:alphaModFix/>
          </ns1:blip>
          <ns1:srcRect b="0" l="0" r="0" t="0"/>
          <ns1:stretch/>
        </ns0:blipFill>
        <ns0:spPr>
          <ns1:xfrm>
            <ns1:off x="954179" y="4141747"/>
            <ns1:ext cx="644185" cy="548242"/>
          </ns1:xfrm>
          <ns1:prstGeom prst="rect">
            <ns1:avLst/>
          </ns1:prstGeom>
          <ns1:noFill/>
          <ns1:ln>
            <ns1:noFill/>
          </ns1:ln>
        </ns0:spPr>
      </ns0:pic>
      <ns0:sp>
        <ns0:nvSpPr>
          <ns0:cNvPr id="869" name="Google Shape;869;p33"/>
          <ns0:cNvSpPr/>
          <ns0:nvPr/>
        </ns0:nvSpPr>
        <ns0:spPr>
          <ns1:xfrm>
            <ns1:off x="584950" y="2832425"/>
            <ns1:ext cx="2703300" cy="1098900"/>
          </ns1:xfrm>
          <ns1:prstGeom prst="roundRect">
            <ns1:avLst>
              <ns1:gd fmla="val 9184" name="adj"/>
            </ns1:avLst>
          </ns1:prstGeom>
          <ns1:solidFill>
            <ns1:srgbClr val="FCF6D8"/>
          </ns1:solidFill>
          <ns1:ln cap="flat" cmpd="sng" w="254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50000"/>
              </ns1:lnSpc>
              <ns1:spcBef>
                <ns1:spcPts val="0"/>
              </ns1:spcBef>
              <ns1:spcAft>
                <ns1:spcPts val="0"/>
              </ns1:spcAft>
              <ns1:buClr>
                <ns1:srgbClr val="000000"/>
              </ns1:buClr>
              <ns1:buSzPts val="2800"/>
              <ns1:buFont typeface="Arial"/>
              <ns1:buNone/>
            </ns1:pPr>
            <ns1:r>
              <ns1:rPr b="1" i="0" lang="ja-JP" sz="2000" u="none" cap="none" strike="noStrike">
                <ns1:solidFill>
                  <ns1:schemeClr val="accent4"/>
                </ns1:solidFill>
                <ns1:latin typeface="BIZ UDPGothic"/>
                <ns1:ea typeface="BIZ UDPGothic"/>
                <ns1:cs typeface="BIZ UDPGothic"/>
                <ns1:sym typeface="BIZ UDPGothic"/>
              </ns1:rPr>
              <ns1:t>Formal application</ns1:t>
            </ns1:r>
            <ns1:endParaRPr b="0" i="0" sz="1400" u="none" cap="none" strike="noStrike">
              <ns1:solidFill>
                <ns1:srgbClr val="000000"/>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Please enter product name, product information, target, and pain points into the management system.</ns1:t>
            </ns1:r>
            <ns1:endParaRPr b="0" i="0" sz="1200" u="none" cap="none" strike="noStrike">
              <ns1:solidFill>
                <ns1:schemeClr val="accent4"/>
              </ns1:solidFill>
              <ns1:latin typeface="BIZ UDPGothic"/>
              <ns1:ea typeface="BIZ UDPGothic"/>
              <ns1:cs typeface="BIZ UDPGothic"/>
              <ns1:sym typeface="BIZ UDPGothic"/>
            </ns1:endParaRPr>
          </ns1:p>
        </ns0:txBody>
      </ns0:sp>
      <ns0:sp>
        <ns0:nvSpPr>
          <ns0:cNvPr id="870" name="Google Shape;870;p33"/>
          <ns0:cNvSpPr txBox="1"/>
          <ns0:nvPr/>
        </ns0:nvSpPr>
        <ns0:spPr>
          <ns1:xfrm>
            <ns1:off x="6775924" y="3421089"/>
            <ns1:ext cx="875561" cy="52322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chemeClr val="accent4"/>
                </ns1:solidFill>
                <ns1:latin typeface="BIZ UDPGothic"/>
                <ns1:ea typeface="BIZ UDPGothic"/>
                <ns1:cs typeface="BIZ UDPGothic"/>
                <ns1:sym typeface="BIZ UDPGothic"/>
              </ns1:rPr>
              <ns1:t>By email</ns1:t>
            </ns1:r>
            <ns1:endParaRPr b="0" i="0" sz="14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chemeClr val="accent4"/>
                </ns1:solidFill>
                <ns1:latin typeface="BIZ UDPGothic"/>
                <ns1:ea typeface="BIZ UDPGothic"/>
                <ns1:cs typeface="BIZ UDPGothic"/>
                <ns1:sym typeface="BIZ UDPGothic"/>
              </ns1:rPr>
              <ns1:t>Confirmation</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871" name="Google Shape;871;p33"/>
          <ns0:cNvSpPr txBox="1"/>
          <ns0:nvPr/>
        </ns0:nvSpPr>
        <ns0:spPr>
          <ns1:xfrm>
            <ns1:off x="10469220" y="2861070"/>
            <ns1:ext cx="1239300" cy="9543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1400" u="none" cap="none" strike="noStrike">
                <ns1:solidFill>
                  <ns1:schemeClr val="accent4"/>
                </ns1:solidFill>
                <ns1:latin typeface="BIZ UDPGothic"/>
                <ns1:ea typeface="BIZ UDPGothic"/>
                <ns1:cs typeface="BIZ UDPGothic"/>
                <ns1:sym typeface="BIZ UDPGothic"/>
              </ns1:rPr>
              <ns1:t>By our company</ns1:t>
            </ns1:r>
            <ns1:endParaRPr b="0" i="0" sz="1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1400" u="none" cap="none" strike="noStrike">
                <ns1:solidFill>
                  <ns1:schemeClr val="accent4"/>
                </ns1:solidFill>
                <ns1:latin typeface="BIZ UDPGothic"/>
                <ns1:ea typeface="BIZ UDPGothic"/>
                <ns1:cs typeface="BIZ UDPGothic"/>
                <ns1:sym typeface="BIZ UDPGothic"/>
              </ns1:rPr>
              <ns1:t>Preparation for the event page</ns1:t>
            </ns1:r>
            <ns1:endParaRPr b="0" i="0" sz="1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1400" u="none" cap="none" strike="noStrike">
                <ns1:solidFill>
                  <ns1:schemeClr val="accent4"/>
                </ns1:solidFill>
                <ns1:latin typeface="BIZ UDPGothic"/>
                <ns1:ea typeface="BIZ UDPGothic"/>
                <ns1:cs typeface="BIZ UDPGothic"/>
                <ns1:sym typeface="BIZ UDPGothic"/>
              </ns1:rPr>
              <ns1:t>Preparation for publication has</ns1:t>
            </ns1:r>
            <ns1:endParaRPr b="0" i="0" sz="1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1400" u="none" cap="none" strike="noStrike">
                <ns1:solidFill>
                  <ns1:schemeClr val="accent4"/>
                </ns1:solidFill>
                <ns1:latin typeface="BIZ UDPGothic"/>
                <ns1:ea typeface="BIZ UDPGothic"/>
                <ns1:cs typeface="BIZ UDPGothic"/>
                <ns1:sym typeface="BIZ UDPGothic"/>
              </ns1:rPr>
              <ns1:t>started!!</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872" name="Google Shape;872;p33"/>
          <ns0:cNvSpPr/>
          <ns0:nvPr/>
        </ns0:nvSpPr>
        <ns0:spPr>
          <ns1:xfrm>
            <ns1:off x="391150" y="2744400"/>
            <ns1:ext cx="811500" cy="287700"/>
          </ns1:xfrm>
          <ns1:prstGeom prst="rect">
            <ns1:avLst/>
          </ns1:prstGeom>
          <ns1:solidFill>
            <ns1:schemeClr val="accent5"/>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b="1" i="0" lang="ja-JP" sz="1000" u="none" cap="none" strike="noStrike">
                <ns1:solidFill>
                  <ns1:schemeClr val="accent4"/>
                </ns1:solidFill>
                <ns1:latin typeface="BIZ UDPGothic"/>
                <ns1:ea typeface="BIZ UDPGothic"/>
                <ns1:cs typeface="BIZ UDPGothic"/>
                <ns1:sym typeface="BIZ UDPGothic"/>
              </ns1:rPr>
              <ns1:t>STEP1</ns1:t>
            </ns1:r>
            <ns1:endParaRPr b="1" i="0" sz="1000" u="none" cap="none" strike="noStrike">
              <ns1:solidFill>
                <ns1:schemeClr val="accent4"/>
              </ns1:solidFill>
              <ns1:latin typeface="BIZ UDPGothic"/>
              <ns1:ea typeface="BIZ UDPGothic"/>
              <ns1:cs typeface="BIZ UDPGothic"/>
              <ns1:sym typeface="BIZ UDPGothic"/>
            </ns1:endParaRPr>
          </ns1:p>
        </ns0:txBody>
      </ns0:sp>
      <ns0:sp>
        <ns0:nvSpPr>
          <ns0:cNvPr id="873" name="Google Shape;873;p33"/>
          <ns0:cNvSpPr/>
          <ns0:nvPr/>
        </ns0:nvSpPr>
        <ns0:spPr>
          <ns1:xfrm>
            <ns1:off x="3560225" y="2845325"/>
            <ns1:ext cx="3192900" cy="1086000"/>
          </ns1:xfrm>
          <ns1:prstGeom prst="roundRect">
            <ns1:avLst>
              <ns1:gd fmla="val 9184" name="adj"/>
            </ns1:avLst>
          </ns1:prstGeom>
          <ns1:solidFill>
            <ns1:srgbClr val="FCF6D8"/>
          </ns1:solidFill>
          <ns1:ln cap="flat" cmpd="sng" w="254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50000"/>
              </ns1:lnSpc>
              <ns1:spcBef>
                <ns1:spcPts val="0"/>
              </ns1:spcBef>
              <ns1:spcAft>
                <ns1:spcPts val="0"/>
              </ns1:spcAft>
              <ns1:buClr>
                <ns1:srgbClr val="000000"/>
              </ns1:buClr>
              <ns1:buSzPts val="2800"/>
              <ns1:buFont typeface="Arial"/>
              <ns1:buNone/>
            </ns1:pPr>
            <ns1:r>
              <ns1:rPr b="1" i="0" lang="ja-JP" sz="2000" u="none" cap="none" strike="noStrike">
                <ns1:solidFill>
                  <ns1:schemeClr val="accent4"/>
                </ns1:solidFill>
                <ns1:latin typeface="BIZ UDPGothic"/>
                <ns1:ea typeface="BIZ UDPGothic"/>
                <ns1:cs typeface="BIZ UDPGothic"/>
                <ns1:sym typeface="BIZ UDPGothic"/>
              </ns1:rPr>
              <ns1:t>Planning meeting</ns1:t>
            </ns1:r>
            <ns1:endParaRPr b="1" i="0" sz="20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Conduct a one-hour online meeting.</ns1:t>
            </ns1:r>
            <ns1:endParaRPr b="0" i="0" sz="1400" u="none" cap="none" strike="noStrike">
              <ns1:solidFill>
                <ns1:srgbClr val="000000"/>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Align details based on preliminary information.</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874" name="Google Shape;874;p33"/>
          <ns0:cNvSpPr/>
          <ns0:nvPr/>
        </ns0:nvSpPr>
        <ns0:spPr>
          <ns1:xfrm>
            <ns1:off x="3405126" y="2744400"/>
            <ns1:ext cx="746400" cy="287700"/>
          </ns1:xfrm>
          <ns1:prstGeom prst="rect">
            <ns1:avLst/>
          </ns1:prstGeom>
          <ns1:solidFill>
            <ns1:schemeClr val="accent5"/>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b="1" i="0" lang="ja-JP" sz="1000" u="none" cap="none" strike="noStrike">
                <ns1:solidFill>
                  <ns1:schemeClr val="accent4"/>
                </ns1:solidFill>
                <ns1:latin typeface="BIZ UDPGothic"/>
                <ns1:ea typeface="BIZ UDPGothic"/>
                <ns1:cs typeface="BIZ UDPGothic"/>
                <ns1:sym typeface="BIZ UDPGothic"/>
              </ns1:rPr>
              <ns1:t>STEP2</ns1:t>
            </ns1:r>
            <ns1:endParaRPr b="1" i="0" sz="1000" u="none" cap="none" strike="noStrike">
              <ns1:solidFill>
                <ns1:schemeClr val="accent4"/>
              </ns1:solidFill>
              <ns1:latin typeface="BIZ UDPGothic"/>
              <ns1:ea typeface="BIZ UDPGothic"/>
              <ns1:cs typeface="BIZ UDPGothic"/>
              <ns1:sym typeface="BIZ UDPGothic"/>
            </ns1:endParaRPr>
          </ns1:p>
        </ns0:txBody>
      </ns0:sp>
      <ns0:sp>
        <ns0:nvSpPr>
          <ns0:cNvPr id="875" name="Google Shape;875;p33"/>
          <ns0:cNvSpPr/>
          <ns0:nvPr/>
        </ns0:nvSpPr>
        <ns0:spPr>
          <ns1:xfrm>
            <ns1:off x="7651475" y="2868325"/>
            <ns1:ext cx="2663400" cy="1062900"/>
          </ns1:xfrm>
          <ns1:prstGeom prst="roundRect">
            <ns1:avLst>
              <ns1:gd fmla="val 9184" name="adj"/>
            </ns1:avLst>
          </ns1:prstGeom>
          <ns1:solidFill>
            <ns1:srgbClr val="FCF6D8"/>
          </ns1:solidFill>
          <ns1:ln cap="flat" cmpd="sng" w="254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50000"/>
              </ns1:lnSpc>
              <ns1:spcBef>
                <ns1:spcPts val="0"/>
              </ns1:spcBef>
              <ns1:spcAft>
                <ns1:spcPts val="0"/>
              </ns1:spcAft>
              <ns1:buClr>
                <ns1:srgbClr val="000000"/>
              </ns1:buClr>
              <ns1:buSzPts val="2800"/>
              <ns1:buFont typeface="Arial"/>
              <ns1:buNone/>
            </ns1:pPr>
            <ns1:r>
              <ns1:rPr b="1" i="0" lang="ja-JP" sz="2000" u="none" cap="none" strike="noStrike">
                <ns1:solidFill>
                  <ns1:schemeClr val="accent4"/>
                </ns1:solidFill>
                <ns1:latin typeface="BIZ UDPGothic"/>
                <ns1:ea typeface="BIZ UDPGothic"/>
                <ns1:cs typeface="BIZ UDPGothic"/>
                <ns1:sym typeface="BIZ UDPGothic"/>
              </ns1:rPr>
              <ns1:t>企画FIX</ns1:t>
            </ns1:r>
            <ns1:endParaRPr b="0" i="0" sz="1400" u="none" cap="none" strike="noStrike">
              <ns1:solidFill>
                <ns1:srgbClr val="000000"/>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Press the approval button in the management system to finalize the plan.</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876" name="Google Shape;876;p33"/>
          <ns0:cNvSpPr/>
          <ns0:nvPr/>
        </ns0:nvSpPr>
        <ns0:spPr>
          <ns1:xfrm>
            <ns1:off x="7523242" y="2754425"/>
            <ns1:ext cx="811500" cy="287700"/>
          </ns1:xfrm>
          <ns1:prstGeom prst="rect">
            <ns1:avLst/>
          </ns1:prstGeom>
          <ns1:solidFill>
            <ns1:schemeClr val="accent5"/>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b="1" i="0" lang="ja-JP" sz="1000" u="none" cap="none" strike="noStrike">
                <ns1:solidFill>
                  <ns1:schemeClr val="accent4"/>
                </ns1:solidFill>
                <ns1:latin typeface="BIZ UDPGothic"/>
                <ns1:ea typeface="BIZ UDPGothic"/>
                <ns1:cs typeface="BIZ UDPGothic"/>
                <ns1:sym typeface="BIZ UDPGothic"/>
              </ns1:rPr>
              <ns1:t>STEP3</ns1:t>
            </ns1:r>
            <ns1:endParaRPr b="1" i="0" sz="1000" u="none" cap="none" strike="noStrike">
              <ns1:solidFill>
                <ns1:schemeClr val="accent4"/>
              </ns1:solidFill>
              <ns1:latin typeface="BIZ UDPGothic"/>
              <ns1:ea typeface="BIZ UDPGothic"/>
              <ns1:cs typeface="BIZ UDPGothic"/>
              <ns1:sym typeface="BIZ UDPGothic"/>
            </ns1:endParaRPr>
          </ns1:p>
        </ns0:txBody>
      </ns0:sp>
      <ns0:sp>
        <ns0:nvSpPr>
          <ns0:cNvPr id="877" name="Google Shape;877;p33"/>
          <ns0:cNvSpPr/>
          <ns0:nvPr/>
        </ns0:nvSpPr>
        <ns0:spPr>
          <ns1:xfrm rot="5400000">
            <ns1:off x="10267163" y="3251764"/>
            <ns1:ext cx="335280" cy="172720"/>
          </ns1:xfrm>
          <ns1:prstGeom prst="triangle">
            <ns1:avLst>
              <ns1:gd fmla="val 50000" name="adj"/>
            </ns1:avLst>
          </ns1:prstGeom>
          <ns1:solidFill>
            <ns1:srgbClr val="FFC000"/>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878" name="Google Shape;878;p33"/>
          <ns0:cNvSpPr/>
          <ns0:nvPr/>
        </ns0:nvSpPr>
        <ns0:spPr>
          <ns1:xfrm rot="5400000">
            <ns1:off x="6706885" y="3225002"/>
            <ns1:ext cx="335400" cy="172800"/>
          </ns1:xfrm>
          <ns1:prstGeom prst="triangle">
            <ns1:avLst>
              <ns1:gd fmla="val 50000" name="adj"/>
            </ns1:avLst>
          </ns1:prstGeom>
          <ns1:solidFill>
            <ns1:srgbClr val="FFC000"/>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879" name="Google Shape;879;p33"/>
          <ns0:cNvSpPr/>
          <ns0:nvPr/>
        </ns0:nvSpPr>
        <ns0:spPr>
          <ns1:xfrm rot="5400000">
            <ns1:off x="3234851" y="3224982"/>
            <ns1:ext cx="335280" cy="172720"/>
          </ns1:xfrm>
          <ns1:prstGeom prst="triangle">
            <ns1:avLst>
              <ns1:gd fmla="val 50000" name="adj"/>
            </ns1:avLst>
          </ns1:prstGeom>
          <ns1:solidFill>
            <ns1:srgbClr val="FFC000"/>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880" name="Google Shape;880;p33"/>
          <ns0:cNvSpPr/>
          <ns0:nvPr/>
        </ns0:nvSpPr>
        <ns0:spPr>
          <ns1:xfrm>
            <ns1:off x="594603" y="5271240"/>
            <ns1:ext cx="2141901" cy="1188085"/>
          </ns1:xfrm>
          <ns1:prstGeom prst="roundRect">
            <ns1:avLst>
              <ns1:gd fmla="val 9184" name="adj"/>
            </ns1:avLst>
          </ns1:prstGeom>
          <ns1:solidFill>
            <ns1:srgbClr val="FCF6D8"/>
          </ns1:solidFill>
          <ns1:ln cap="flat" cmpd="sng" w="254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50000"/>
              </ns1:lnSpc>
              <ns1:spcBef>
                <ns1:spcPts val="0"/>
              </ns1:spcBef>
              <ns1:spcAft>
                <ns1:spcPts val="0"/>
              </ns1:spcAft>
              <ns1:buClr>
                <ns1:srgbClr val="000000"/>
              </ns1:buClr>
              <ns1:buSzPts val="2800"/>
              <ns1:buFont typeface="Arial"/>
              <ns1:buNone/>
            </ns1:pPr>
            <ns1:r>
              <ns1:rPr b="1" i="0" lang="ja-JP" sz="2000" u="none" cap="none" strike="noStrike">
                <ns1:solidFill>
                  <ns1:schemeClr val="accent4"/>
                </ns1:solidFill>
                <ns1:latin typeface="BIZ UDPGothic"/>
                <ns1:ea typeface="BIZ UDPGothic"/>
                <ns1:cs typeface="BIZ UDPGothic"/>
                <ns1:sym typeface="BIZ UDPGothic"/>
              </ns1:rPr>
              <ns1:t>Event page publication</ns1:t>
            </ns1:r>
            <ns1:endParaRPr b="0" i="0" sz="1400" u="none" cap="none" strike="noStrike">
              <ns1:solidFill>
                <ns1:srgbClr val="000000"/>
              </ns1:solidFill>
              <ns1:latin typeface="BIZ UDPGothic"/>
              <ns1:ea typeface="BIZ UDPGothic"/>
              <ns1:cs typeface="BIZ UDPGothic"/>
              <ns1:sym typeface="BIZ UDPGothic"/>
            </ns1:endParaRPr>
          </ns1:p>
          <ns1:p>
            <ns1:pPr indent="0" lvl="0" marL="0" marR="0" rtl="0" algn="ctr">
              <ns1:lnSpc>
                <ns1:spcPct val="150000"/>
              </ns1:lnSpc>
              <ns1:spcBef>
                <ns1:spcPts val="0"/>
              </ns1:spcBef>
              <ns1:spcAft>
                <ns1:spcPts val="0"/>
              </ns1:spcAft>
              <ns1:buClr>
                <ns1:srgbClr val="000000"/>
              </ns1:buClr>
              <ns1:buSzPts val="28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Create application page</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881" name="Google Shape;881;p33"/>
          <ns0:cNvSpPr/>
          <ns0:nvPr/>
        </ns0:nvSpPr>
        <ns0:spPr>
          <ns1:xfrm>
            <ns1:off x="400814" y="5234016"/>
            <ns1:ext cx="821700" cy="287700"/>
          </ns1:xfrm>
          <ns1:prstGeom prst="rect">
            <ns1:avLst/>
          </ns1:prstGeom>
          <ns1:solidFill>
            <ns1:schemeClr val="accent5"/>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b="1" i="0" lang="ja-JP" sz="1000" u="none" cap="none" strike="noStrike">
                <ns1:solidFill>
                  <ns1:schemeClr val="accent4"/>
                </ns1:solidFill>
                <ns1:latin typeface="BIZ UDPGothic"/>
                <ns1:ea typeface="BIZ UDPGothic"/>
                <ns1:cs typeface="BIZ UDPGothic"/>
                <ns1:sym typeface="BIZ UDPGothic"/>
              </ns1:rPr>
              <ns1:t>STEP4</ns1:t>
            </ns1:r>
            <ns1:endParaRPr b="1" i="0" sz="1000" u="none" cap="none" strike="noStrike">
              <ns1:solidFill>
                <ns1:schemeClr val="accent4"/>
              </ns1:solidFill>
              <ns1:latin typeface="BIZ UDPGothic"/>
              <ns1:ea typeface="BIZ UDPGothic"/>
              <ns1:cs typeface="BIZ UDPGothic"/>
              <ns1:sym typeface="BIZ UDPGothic"/>
            </ns1:endParaRPr>
          </ns1:p>
        </ns0:txBody>
      </ns0:sp>
      <ns0:sp>
        <ns0:nvSpPr>
          <ns0:cNvPr id="882" name="Google Shape;882;p33"/>
          <ns0:cNvSpPr/>
          <ns0:nvPr/>
        </ns0:nvSpPr>
        <ns0:spPr>
          <ns1:xfrm rot="5400000">
            <ns1:off x="2685716" y="5739998"/>
            <ns1:ext cx="335280" cy="172720"/>
          </ns1:xfrm>
          <ns1:prstGeom prst="triangle">
            <ns1:avLst>
              <ns1:gd fmla="val 50000" name="adj"/>
            </ns1:avLst>
          </ns1:prstGeom>
          <ns1:solidFill>
            <ns1:srgbClr val="FFC000"/>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883" name="Google Shape;883;p33"/>
          <ns0:cNvSpPr/>
          <ns0:nvPr/>
        </ns0:nvSpPr>
        <ns0:spPr>
          <ns1:xfrm>
            <ns1:off x="3404538" y="5271240"/>
            <ns1:ext cx="1708047" cy="1188085"/>
          </ns1:xfrm>
          <ns1:prstGeom prst="roundRect">
            <ns1:avLst>
              <ns1:gd fmla="val 9184" name="adj"/>
            </ns1:avLst>
          </ns1:prstGeom>
          <ns1:solidFill>
            <ns1:srgbClr val="FCF6D8"/>
          </ns1:solidFill>
          <ns1:ln cap="flat" cmpd="sng" w="254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50000"/>
              </ns1:lnSpc>
              <ns1:spcBef>
                <ns1:spcPts val="0"/>
              </ns1:spcBef>
              <ns1:spcAft>
                <ns1:spcPts val="0"/>
              </ns1:spcAft>
              <ns1:buClr>
                <ns1:srgbClr val="000000"/>
              </ns1:buClr>
              <ns1:buSzPts val="2800"/>
              <ns1:buFont typeface="Arial"/>
              <ns1:buNone/>
            </ns1:pPr>
            <ns1:r>
              <ns1:rPr b="1" i="0" lang="ja-JP" sz="2000" u="none" cap="none" strike="noStrike">
                <ns1:solidFill>
                  <ns1:schemeClr val="accent4"/>
                </ns1:solidFill>
                <ns1:latin typeface="BIZ UDPGothic"/>
                <ns1:ea typeface="BIZ UDPGothic"/>
                <ns1:cs typeface="BIZ UDPGothic"/>
                <ns1:sym typeface="BIZ UDPGothic"/>
              </ns1:rPr>
              <ns1:t>Handle applicants</ns1:t>
            </ns1:r>
            <ns1:endParaRPr b="0" i="0" sz="1400" u="none" cap="none" strike="noStrike">
              <ns1:solidFill>
                <ns1:srgbClr val="000000"/>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・Respond to inquiri</ns1:t>
            </ns1:r>
            <ns1:br>
              <ns1:rPr b="0" i="0" lang="ja-JP" sz="1200" u="none" cap="none" strike="noStrike">
                <ns1:solidFill>
                  <ns1:schemeClr val="accent4"/>
                </ns1:solidFill>
                <ns1:latin typeface="BIZ UDPGothic"/>
                <ns1:ea typeface="BIZ UDPGothic"/>
                <ns1:cs typeface="BIZ UDPGothic"/>
                <ns1:sym typeface="BIZ UDPGothic"/>
              </ns1:rPr>
            </ns1:br>
            <ns1:r>
              <ns1:rPr b="0" i="0" lang="ja-JP" sz="1200" u="none" cap="none" strike="noStrike">
                <ns1:solidFill>
                  <ns1:schemeClr val="accent4"/>
                </ns1:solidFill>
                <ns1:latin typeface="BIZ UDPGothic"/>
                <ns1:ea typeface="BIZ UDPGothic"/>
                <ns1:cs typeface="BIZ UDPGothic"/>
                <ns1:sym typeface="BIZ UDPGothic"/>
              </ns1:rPr>
              <ns1:t>es
・Send reminders</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・Issue participation URL</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884" name="Google Shape;884;p33"/>
          <ns0:cNvSpPr/>
          <ns0:nvPr/>
        </ns0:nvSpPr>
        <ns0:spPr>
          <ns1:xfrm>
            <ns1:off x="2776895" y="5234016"/>
            <ns1:ext cx="821700" cy="287700"/>
          </ns1:xfrm>
          <ns1:prstGeom prst="rect">
            <ns1:avLst/>
          </ns1:prstGeom>
          <ns1:solidFill>
            <ns1:schemeClr val="accent5"/>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b="1" i="0" lang="ja-JP" sz="1000" u="none" cap="none" strike="noStrike">
                <ns1:solidFill>
                  <ns1:schemeClr val="accent4"/>
                </ns1:solidFill>
                <ns1:latin typeface="BIZ UDPGothic"/>
                <ns1:ea typeface="BIZ UDPGothic"/>
                <ns1:cs typeface="BIZ UDPGothic"/>
                <ns1:sym typeface="BIZ UDPGothic"/>
              </ns1:rPr>
              <ns1:t>STEP 5</ns1:t>
            </ns1:r>
            <ns1:endParaRPr b="0" i="0" sz="1200" u="none" cap="none" strike="noStrike">
              <ns1:solidFill>
                <ns1:srgbClr val="000000"/>
              </ns1:solidFill>
              <ns1:latin typeface="BIZ UDPGothic"/>
              <ns1:ea typeface="BIZ UDPGothic"/>
              <ns1:cs typeface="BIZ UDPGothic"/>
              <ns1:sym typeface="BIZ UDPGothic"/>
            </ns1:endParaRPr>
          </ns1:p>
        </ns0:txBody>
      </ns0:sp>
      <ns0:sp>
        <ns0:nvSpPr>
          <ns0:cNvPr id="885" name="Google Shape;885;p33"/>
          <ns0:cNvSpPr/>
          <ns0:nvPr/>
        </ns0:nvSpPr>
        <ns0:spPr>
          <ns1:xfrm rot="5400000">
            <ns1:off x="5061797" y="5739998"/>
            <ns1:ext cx="335280" cy="172720"/>
          </ns1:xfrm>
          <ns1:prstGeom prst="triangle">
            <ns1:avLst>
              <ns1:gd fmla="val 50000" name="adj"/>
            </ns1:avLst>
          </ns1:prstGeom>
          <ns1:solidFill>
            <ns1:srgbClr val="FFC000"/>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886" name="Google Shape;886;p33"/>
          <ns0:cNvSpPr/>
          <ns0:nvPr/>
        </ns0:nvSpPr>
        <ns0:spPr>
          <ns1:xfrm>
            <ns1:off x="5415676" y="5258088"/>
            <ns1:ext cx="2675481" cy="1188085"/>
          </ns1:xfrm>
          <ns1:prstGeom prst="roundRect">
            <ns1:avLst>
              <ns1:gd fmla="val 9184" name="adj"/>
            </ns1:avLst>
          </ns1:prstGeom>
          <ns1:solidFill>
            <ns1:srgbClr val="FCF6D8"/>
          </ns1:solidFill>
          <ns1:ln cap="flat" cmpd="sng" w="254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800"/>
              <ns1:buFont typeface="Arial"/>
              <ns1:buNone/>
            </ns1:pPr>
            <ns1:r>
              <ns1:rPr b="1" i="0" lang="ja-JP" sz="2000" u="none" cap="none" strike="noStrike">
                <ns1:solidFill>
                  <ns1:schemeClr val="accent4"/>
                </ns1:solidFill>
                <ns1:latin typeface="BIZ UDPGothic"/>
                <ns1:ea typeface="BIZ UDPGothic"/>
                <ns1:cs typeface="BIZ UDPGothic"/>
                <ns1:sym typeface="BIZ UDPGothic"/>
              </ns1:rPr>
              <ns1:t>Rehearsal</ns1:t>
            </ns1:r>
            <ns1:endParaRPr b="1" i="0" sz="12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・Confirm the day's flow and requests</ns1:t>
            </ns1:r>
            <ns1:br>
              <ns1:rPr b="0" i="0" lang="ja-JP" sz="1200" u="none" cap="none" strike="noStrike">
                <ns1:solidFill>
                  <ns1:schemeClr val="accent4"/>
                </ns1:solidFill>
                <ns1:latin typeface="BIZ UDPGothic"/>
                <ns1:ea typeface="BIZ UDPGothic"/>
                <ns1:cs typeface="BIZ UDPGothic"/>
                <ns1:sym typeface="BIZ UDPGothic"/>
              </ns1:rPr>
            </ns1:br>
            <ns1:r>
              <ns1:rPr b="0" i="0" lang="ja-JP" sz="1200" u="none" cap="none" strike="noStrike">
                <ns1:solidFill>
                  <ns1:schemeClr val="accent4"/>
                </ns1:solidFill>
                <ns1:latin typeface="BIZ UDPGothic"/>
                <ns1:ea typeface="BIZ UDPGothic"/>
                <ns1:cs typeface="BIZ UDPGothic"/>
                <ns1:sym typeface="BIZ UDPGothic"/>
              </ns1:rPr>
              <ns1:t>
・Check the speaker's connection env</ns1:t>
            </ns1:r>
            <ns1:br>
              <ns1:rPr b="0" i="0" lang="ja-JP" sz="1200" u="none" cap="none" strike="noStrike">
                <ns1:solidFill>
                  <ns1:schemeClr val="accent4"/>
                </ns1:solidFill>
                <ns1:latin typeface="BIZ UDPGothic"/>
                <ns1:ea typeface="BIZ UDPGothic"/>
                <ns1:cs typeface="BIZ UDPGothic"/>
                <ns1:sym typeface="BIZ UDPGothic"/>
              </ns1:rPr>
            </ns1:br>
            <ns1:r>
              <ns1:rPr b="0" i="0" lang="ja-JP" sz="1200" u="none" cap="none" strike="noStrike">
                <ns1:solidFill>
                  <ns1:schemeClr val="accent4"/>
                </ns1:solidFill>
                <ns1:latin typeface="BIZ UDPGothic"/>
                <ns1:ea typeface="BIZ UDPGothic"/>
                <ns1:cs typeface="BIZ UDPGothic"/>
                <ns1:sym typeface="BIZ UDPGothic"/>
              </ns1:rPr>
              <ns1:t>ironment
・Confirm preparation status</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887" name="Google Shape;887;p33"/>
          <ns0:cNvSpPr/>
          <ns0:nvPr/>
        </ns0:nvSpPr>
        <ns0:spPr>
          <ns1:xfrm>
            <ns1:off x="5170572" y="5220864"/>
            <ns1:ext cx="821700" cy="287700"/>
          </ns1:xfrm>
          <ns1:prstGeom prst="rect">
            <ns1:avLst/>
          </ns1:prstGeom>
          <ns1:solidFill>
            <ns1:schemeClr val="accent5"/>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b="1" i="0" lang="ja-JP" sz="1000" u="none" cap="none" strike="noStrike">
                <ns1:solidFill>
                  <ns1:schemeClr val="accent4"/>
                </ns1:solidFill>
                <ns1:latin typeface="BIZ UDPGothic"/>
                <ns1:ea typeface="BIZ UDPGothic"/>
                <ns1:cs typeface="BIZ UDPGothic"/>
                <ns1:sym typeface="BIZ UDPGothic"/>
              </ns1:rPr>
              <ns1:t>STEP6</ns1:t>
            </ns1:r>
            <ns1:endParaRPr b="1" i="0" sz="1000" u="none" cap="none" strike="noStrike">
              <ns1:solidFill>
                <ns1:schemeClr val="accent4"/>
              </ns1:solidFill>
              <ns1:latin typeface="BIZ UDPGothic"/>
              <ns1:ea typeface="BIZ UDPGothic"/>
              <ns1:cs typeface="BIZ UDPGothic"/>
              <ns1:sym typeface="BIZ UDPGothic"/>
            </ns1:endParaRPr>
          </ns1:p>
        </ns0:txBody>
      </ns0:sp>
      <ns0:sp>
        <ns0:nvSpPr>
          <ns0:cNvPr id="888" name="Google Shape;888;p33"/>
          <ns0:cNvSpPr/>
          <ns0:nvPr/>
        </ns0:nvSpPr>
        <ns0:spPr>
          <ns1:xfrm rot="5400000">
            <ns1:off x="8052274" y="5726866"/>
            <ns1:ext cx="335400" cy="172800"/>
          </ns1:xfrm>
          <ns1:prstGeom prst="triangle">
            <ns1:avLst>
              <ns1:gd fmla="val 50000" name="adj"/>
            </ns1:avLst>
          </ns1:prstGeom>
          <ns1:solidFill>
            <ns1:srgbClr val="FFC000"/>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889" name="Google Shape;889;p33"/>
          <ns0:cNvSpPr/>
          <ns0:nvPr/>
        </ns0:nvSpPr>
        <ns0:spPr>
          <ns1:xfrm>
            <ns1:off x="8359402" y="5246604"/>
            <ns1:ext cx="1640054" cy="1188085"/>
          </ns1:xfrm>
          <ns1:prstGeom prst="roundRect">
            <ns1:avLst>
              <ns1:gd fmla="val 9184" name="adj"/>
            </ns1:avLst>
          </ns1:prstGeom>
          <ns1:solidFill>
            <ns1:srgbClr val="FCF6D8"/>
          </ns1:solidFill>
          <ns1:ln cap="flat" cmpd="sng" w="254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50000"/>
              </ns1:lnSpc>
              <ns1:spcBef>
                <ns1:spcPts val="0"/>
              </ns1:spcBef>
              <ns1:spcAft>
                <ns1:spcPts val="0"/>
              </ns1:spcAft>
              <ns1:buClr>
                <ns1:srgbClr val="000000"/>
              </ns1:buClr>
              <ns1:buSzPts val="2800"/>
              <ns1:buFont typeface="Arial"/>
              <ns1:buNone/>
            </ns1:pPr>
            <ns1:r>
              <ns1:rPr b="1" i="0" lang="ja-JP" sz="2000" u="none" cap="none" strike="noStrike">
                <ns1:solidFill>
                  <ns1:schemeClr val="accent4"/>
                </ns1:solidFill>
                <ns1:latin typeface="BIZ UDPGothic"/>
                <ns1:ea typeface="BIZ UDPGothic"/>
                <ns1:cs typeface="BIZ UDPGothic"/>
                <ns1:sym typeface="BIZ UDPGothic"/>
              </ns1:rPr>
              <ns1:t>On the day</ns1:t>
            </ns1:r>
            <ns1:endParaRPr b="1" i="0" sz="20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・Moderation</ns1:t>
            </ns1:r>
            <ns1:endParaRPr b="0" i="0" sz="1400" u="none" cap="none" strike="noStrike">
              <ns1:solidFill>
                <ns1:srgbClr val="000000"/>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・Collect surveys</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890" name="Google Shape;890;p33"/>
          <ns0:cNvSpPr/>
          <ns0:nvPr/>
        </ns0:nvSpPr>
        <ns0:spPr>
          <ns1:xfrm rot="5400000">
            <ns1:off x="9954035" y="5715362"/>
            <ns1:ext cx="335280" cy="172720"/>
          </ns1:xfrm>
          <ns1:prstGeom prst="triangle">
            <ns1:avLst>
              <ns1:gd fmla="val 50000" name="adj"/>
            </ns1:avLst>
          </ns1:prstGeom>
          <ns1:solidFill>
            <ns1:srgbClr val="FFC000"/>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891" name="Google Shape;891;p33"/>
          <ns0:cNvSpPr/>
          <ns0:nvPr/>
        </ns0:nvSpPr>
        <ns0:spPr>
          <ns1:xfrm>
            <ns1:off x="10267700" y="5261235"/>
            <ns1:ext cx="1371094" cy="1166896"/>
          </ns1:xfrm>
          <ns1:prstGeom prst="roundRect">
            <ns1:avLst>
              <ns1:gd fmla="val 9184" name="adj"/>
            </ns1:avLst>
          </ns1:prstGeom>
          <ns1:solidFill>
            <ns1:srgbClr val="FCF6D8"/>
          </ns1:solidFill>
          <ns1:ln cap="flat" cmpd="sng" w="254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800"/>
              <ns1:buFont typeface="Arial"/>
              <ns1:buNone/>
            </ns1:pPr>
            <ns1:r>
              <ns1:rPr b="1" i="0" lang="ja-JP" sz="2000" u="none" cap="none" strike="noStrike">
                <ns1:solidFill>
                  <ns1:schemeClr val="accent4"/>
                </ns1:solidFill>
                <ns1:latin typeface="BIZ UDPGothic"/>
                <ns1:ea typeface="BIZ UDPGothic"/>
                <ns1:cs typeface="BIZ UDPGothic"/>
                <ns1:sym typeface="BIZ UDPGothic"/>
              </ns1:rPr>
              <ns1:t>Report creation</ns1:t>
            </ns1:r>
            <ns1:endParaRPr b="0" i="0" sz="1050" u="none" cap="none" strike="noStrike">
              <ns1:solidFill>
                <ns1:schemeClr val="accent4"/>
              </ns1:solidFill>
              <ns1:latin typeface="BIZ UDPGothic"/>
              <ns1:ea typeface="BIZ UDPGothic"/>
              <ns1:cs typeface="BIZ UDPGothic"/>
              <ns1:sym typeface="BIZ UDPGothic"/>
            </ns1:endParaRPr>
          </ns1:p>
        </ns0:txBody>
      </ns0:sp>
      <ns0:grpSp>
        <ns0:nvGrpSpPr>
          <ns0:cNvPr id="892" name="Google Shape;892;p33"/>
          <ns0:cNvGrpSpPr/>
          <ns0:nvPr/>
        </ns0:nvGrpSpPr>
        <ns0:grpSpPr>
          <ns1:xfrm rot="-721227">
            <ns1:off x="7013610" y="2941875"/>
            <ns1:ext cx="379952" cy="459675"/>
            <ns1:chOff x="5943600" y="6791161"/>
            <ns1:chExt cx="1056873" cy="1265969"/>
          </ns1:xfrm>
        </ns0:grpSpPr>
        <ns0:sp>
          <ns0:nvSpPr>
            <ns0:cNvPr id="893" name="Google Shape;893;p33"/>
            <ns0:cNvSpPr/>
            <ns0:nvPr/>
          </ns0:nvSpPr>
          <ns0:spPr>
            <ns1:xfrm>
              <ns1:off x="5943600" y="7315200"/>
              <ns1:ext cx="1049798" cy="741930"/>
            </ns1:xfrm>
            <ns1:prstGeom prst="rect">
              <ns1:avLst/>
            </ns1:prstGeom>
            <ns1:solidFill>
              <ns1:schemeClr val="lt1"/>
            </ns1:solidFill>
            <ns1:ln cap="flat" cmpd="sng" w="12700">
              <ns1:solidFill>
                <ns1:schemeClr val="accent4"/>
              </ns1:solidFill>
              <ns1:prstDash val="solid"/>
              <ns1:miter lim="800000"/>
              <ns1:headEnd len="sm" w="sm" type="none"/>
              <ns1:tailEnd len="sm" w="sm" type="none"/>
            </ns1:ln>
            <ns1:effectLst>
              <ns1:outerShdw blurRad="139700" sx="102000" rotWithShape="0" algn="tr" dir="8100000" dist="38100" sy="102000">
                <ns1:srgbClr val="000000">
                  <ns1:alpha val="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894" name="Google Shape;894;p33"/>
            <ns0:cNvSpPr/>
            <ns0:nvPr/>
          </ns0:nvSpPr>
          <ns0:spPr>
            <ns1:xfrm rot="-2700000">
              <ns1:off x="6098378" y="6945936"/>
              <ns1:ext cx="747320" cy="747320"/>
            </ns1:xfrm>
            <ns1:prstGeom prst="rtTriangle">
              <ns1:avLst/>
            </ns1:prstGeom>
            <ns1:solidFill>
              <ns1:schemeClr val="lt1"/>
            </ns1:solidFill>
            <ns1:ln cap="flat" cmpd="sng" w="12700">
              <ns1:solidFill>
                <ns1:schemeClr val="accent4"/>
              </ns1:solidFill>
              <ns1:prstDash val="solid"/>
              <ns1:miter lim="800000"/>
              <ns1:headEnd len="sm" w="sm" type="none"/>
              <ns1:tailEnd len="sm" w="sm" type="none"/>
            </ns1:ln>
            <ns1:effectLst>
              <ns1:outerShdw blurRad="139700" sx="102000" rotWithShape="0" algn="tr" dir="8100000" dist="38100" sy="102000">
                <ns1:srgbClr val="000000">
                  <ns1:alpha val="2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grpSp>
      <ns0:sp>
        <ns0:nvSpPr>
          <ns0:cNvPr id="895" name="Google Shape;895;p33"/>
          <ns0:cNvSpPr/>
          <ns0:nvPr/>
        </ns0:nvSpPr>
        <ns0:spPr>
          <ns1:xfrm rot="5400000">
            <ns1:off x="321042" y="5715362"/>
            <ns1:ext cx="335280" cy="172720"/>
          </ns1:xfrm>
          <ns1:prstGeom prst="triangle">
            <ns1:avLst>
              <ns1:gd fmla="val 50000" name="adj"/>
            </ns1:avLst>
          </ns1:prstGeom>
          <ns1:solidFill>
            <ns1:srgbClr val="FFC000"/>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grpSp>
        <ns0:nvGrpSpPr>
          <ns0:cNvPr id="896" name="Google Shape;896;p33"/>
          <ns0:cNvGrpSpPr/>
          <ns0:nvPr/>
        </ns0:nvGrpSpPr>
        <ns0:grpSpPr>
          <ns1:xfrm>
            <ns1:off x="7366270" y="5034687"/>
            <ns1:ext cx="875622" cy="678944"/>
            <ns1:chOff x="7366270" y="5034687"/>
            <ns1:chExt cx="875622" cy="678944"/>
          </ns1:xfrm>
        </ns0:grpSpPr>
        <ns0:sp>
          <ns0:nvSpPr>
            <ns0:cNvPr id="897" name="Google Shape;897;p33"/>
            <ns0:cNvSpPr/>
            <ns0:nvPr/>
          </ns0:nvSpPr>
          <ns0:spPr>
            <ns1:xfrm>
              <ns1:off x="7462657" y="5034687"/>
              <ns1:ext cx="678944" cy="678944"/>
            </ns1:xfrm>
            <ns1:prstGeom prst="ellipse">
              <ns1:avLst/>
            </ns1:prstGeom>
            <ns1:solidFill>
              <ns1:srgbClr val="FFC000"/>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898" name="Google Shape;898;p33"/>
            <ns0:cNvSpPr txBox="1"/>
            <ns0:nvPr/>
          </ns0:nvSpPr>
          <ns0:spPr>
            <ns1:xfrm>
              <ns1:off x="7366270" y="5386269"/>
              <ns1:ext cx="875622" cy="246181"/>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000" u="none" cap="none" strike="noStrike">
                  <ns1:solidFill>
                    <ns1:schemeClr val="accent4"/>
                  </ns1:solidFill>
                  <ns1:latin typeface="BIZ UDPGothic"/>
                  <ns1:ea typeface="BIZ UDPGothic"/>
                  <ns1:cs typeface="BIZ UDPGothic"/>
                  <ns1:sym typeface="BIZ UDPGothic"/>
                </ns1:rPr>
                <ns1:t>Cast</ns1:t>
              </ns1:r>
              <ns1:endParaRPr b="0" i="0" sz="1000" u="none" cap="none" strike="noStrike">
                <ns1:solidFill>
                  <ns1:schemeClr val="accent4"/>
                </ns1:solidFill>
                <ns1:latin typeface="BIZ UDPGothic"/>
                <ns1:ea typeface="BIZ UDPGothic"/>
                <ns1:cs typeface="BIZ UDPGothic"/>
                <ns1:sym typeface="BIZ UDPGothic"/>
              </ns1:endParaRPr>
            </ns1:p>
          </ns0:txBody>
        </ns0:sp>
        <ns0:pic>
          <ns0:nvPicPr>
            <ns0:cNvPr descr="オフィス ワーカー (女性) 単色塗りつぶし" id="899" name="Google Shape;899;p33"/>
            <ns0:cNvPicPr preferRelativeResize="0"/>
            <ns0:nvPr/>
          </ns0:nvPicPr>
          <ns0:blipFill rotWithShape="1">
            <ns1:blip ns2:embed="rId5">
              <ns1:alphaModFix/>
            </ns1:blip>
            <ns1:srcRect b="15736" l="0" r="0" t="0"/>
            <ns1:stretch/>
          </ns0:blipFill>
          <ns0:spPr>
            <ns1:xfrm>
              <ns1:off x="7638252" y="5056360"/>
              <ns1:ext cx="437032" cy="368257"/>
            </ns1:xfrm>
            <ns1:prstGeom prst="rect">
              <ns1:avLst/>
            </ns1:prstGeom>
            <ns1:noFill/>
            <ns1:ln>
              <ns1:noFill/>
            </ns1:ln>
          </ns0:spPr>
        </ns0:pic>
        <ns0:pic>
          <ns0:nvPicPr>
            <ns0:cNvPr descr="無線マイク 単色塗りつぶし" id="900" name="Google Shape;900;p33"/>
            <ns0:cNvPicPr preferRelativeResize="0"/>
            <ns0:nvPr/>
          </ns0:nvPicPr>
          <ns0:blipFill rotWithShape="1">
            <ns1:blip ns2:embed="rId6">
              <ns1:alphaModFix/>
            </ns1:blip>
            <ns1:srcRect b="0" l="0" r="0" t="0"/>
            <ns1:stretch/>
          </ns0:blipFill>
          <ns0:spPr>
            <ns1:xfrm>
              <ns1:off x="7531374" y="5184078"/>
              <ns1:ext cx="250314" cy="250314"/>
            </ns1:xfrm>
            <ns1:prstGeom prst="rect">
              <ns1:avLst/>
            </ns1:prstGeom>
            <ns1:noFill/>
            <ns1:ln>
              <ns1:noFill/>
            </ns1:ln>
          </ns0:spPr>
        </ns0:pic>
      </ns0:grpSp>
      <ns0:grpSp>
        <ns0:nvGrpSpPr>
          <ns0:cNvPr id="901" name="Google Shape;901;p33"/>
          <ns0:cNvGrpSpPr/>
          <ns0:nvPr/>
        </ns0:nvGrpSpPr>
        <ns0:grpSpPr>
          <ns1:xfrm>
            <ns1:off x="9288838" y="5034687"/>
            <ns1:ext cx="875622" cy="678944"/>
            <ns1:chOff x="7366270" y="5034687"/>
            <ns1:chExt cx="875622" cy="678944"/>
          </ns1:xfrm>
        </ns0:grpSpPr>
        <ns0:sp>
          <ns0:nvSpPr>
            <ns0:cNvPr id="902" name="Google Shape;902;p33"/>
            <ns0:cNvSpPr/>
            <ns0:nvPr/>
          </ns0:nvSpPr>
          <ns0:spPr>
            <ns1:xfrm>
              <ns1:off x="7462657" y="5034687"/>
              <ns1:ext cx="678944" cy="678944"/>
            </ns1:xfrm>
            <ns1:prstGeom prst="ellipse">
              <ns1:avLst/>
            </ns1:prstGeom>
            <ns1:solidFill>
              <ns1:srgbClr val="FFC000"/>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903" name="Google Shape;903;p33"/>
            <ns0:cNvSpPr txBox="1"/>
            <ns0:nvPr/>
          </ns0:nvSpPr>
          <ns0:spPr>
            <ns1:xfrm>
              <ns1:off x="7366270" y="5386269"/>
              <ns1:ext cx="875622" cy="253875"/>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050" u="none" cap="none" strike="noStrike">
                  <ns1:solidFill>
                    <ns1:schemeClr val="accent4"/>
                  </ns1:solidFill>
                  <ns1:latin typeface="BIZ UDPGothic"/>
                  <ns1:ea typeface="BIZ UDPGothic"/>
                  <ns1:cs typeface="BIZ UDPGothic"/>
                  <ns1:sym typeface="BIZ UDPGothic"/>
                </ns1:rPr>
                <ns1:t>Cast</ns1:t>
              </ns1:r>
              <ns1:endParaRPr b="0" i="0" sz="1050" u="none" cap="none" strike="noStrike">
                <ns1:solidFill>
                  <ns1:schemeClr val="accent4"/>
                </ns1:solidFill>
                <ns1:latin typeface="BIZ UDPGothic"/>
                <ns1:ea typeface="BIZ UDPGothic"/>
                <ns1:cs typeface="BIZ UDPGothic"/>
                <ns1:sym typeface="BIZ UDPGothic"/>
              </ns1:endParaRPr>
            </ns1:p>
          </ns0:txBody>
        </ns0:sp>
        <ns0:pic>
          <ns0:nvPicPr>
            <ns0:cNvPr descr="オフィス ワーカー (女性) 単色塗りつぶし" id="904" name="Google Shape;904;p33"/>
            <ns0:cNvPicPr preferRelativeResize="0"/>
            <ns0:nvPr/>
          </ns0:nvPicPr>
          <ns0:blipFill rotWithShape="1">
            <ns1:blip ns2:embed="rId5">
              <ns1:alphaModFix/>
            </ns1:blip>
            <ns1:srcRect b="15736" l="0" r="0" t="0"/>
            <ns1:stretch/>
          </ns0:blipFill>
          <ns0:spPr>
            <ns1:xfrm>
              <ns1:off x="7638252" y="5061676"/>
              <ns1:ext cx="437032" cy="368257"/>
            </ns1:xfrm>
            <ns1:prstGeom prst="rect">
              <ns1:avLst/>
            </ns1:prstGeom>
            <ns1:noFill/>
            <ns1:ln>
              <ns1:noFill/>
            </ns1:ln>
          </ns0:spPr>
        </ns0:pic>
        <ns0:pic>
          <ns0:nvPicPr>
            <ns0:cNvPr descr="無線マイク 単色塗りつぶし" id="905" name="Google Shape;905;p33"/>
            <ns0:cNvPicPr preferRelativeResize="0"/>
            <ns0:nvPr/>
          </ns0:nvPicPr>
          <ns0:blipFill rotWithShape="1">
            <ns1:blip ns2:embed="rId6">
              <ns1:alphaModFix/>
            </ns1:blip>
            <ns1:srcRect b="0" l="0" r="0" t="0"/>
            <ns1:stretch/>
          </ns0:blipFill>
          <ns0:spPr>
            <ns1:xfrm>
              <ns1:off x="7531374" y="5189394"/>
              <ns1:ext cx="250314" cy="250314"/>
            </ns1:xfrm>
            <ns1:prstGeom prst="rect">
              <ns1:avLst/>
            </ns1:prstGeom>
            <ns1:noFill/>
            <ns1:ln>
              <ns1:noFill/>
            </ns1:ln>
          </ns0:spPr>
        </ns0:pic>
      </ns0:grpSp>
      <ns0:sp>
        <ns0:nvSpPr>
          <ns0:cNvPr id="906" name="Google Shape;906;p33"/>
          <ns0:cNvSpPr txBox="1"/>
          <ns0:nvPr/>
        </ns0:nvSpPr>
        <ns0:spPr>
          <ns1:xfrm>
            <ns1:off x="10428204" y="170738"/>
            <ns1:ext cx="1542600" cy="4719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5555"/>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Webinar</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0" marR="0" rtl="0" algn="r">
              <ns1:lnSpc>
                <ns1:spcPct val="105555"/>
              </ns1:lnSpc>
              <ns1:spcBef>
                <ns1:spcPts val="0"/>
              </ns1:spcBef>
              <ns1:spcAft>
                <ns1:spcPts val="0"/>
              </ns1:spcAft>
              <ns1:buClr>
                <ns1:srgbClr val="000000"/>
              </ns1:buClr>
              <ns1:buSzPts val="1800"/>
              <ns1:buFont typeface="Arial"/>
              <ns1:buNone/>
            </ns1:pPr>
            <ns1:r>
              <ns1:rPr b="0" i="0" lang="ja-JP" sz="1200" u="none" cap="none" strike="noStrike">
                <ns1:solidFill>
                  <ns1:srgbClr val="163F9B"/>
                </ns1:solidFill>
                <ns1:latin typeface="BIZ UDPGothic"/>
                <ns1:ea typeface="BIZ UDPGothic"/>
                <ns1:cs typeface="BIZ UDPGothic"/>
                <ns1:sym typeface="BIZ UDPGothic"/>
              </ns1:rPr>
              <ns1:t>as a Service</ns1:t>
            </ns1:r>
            <ns1:endParaRPr b="0" i="0" sz="1200" u="none" cap="none" strike="noStrike">
              <ns1:solidFill>
                <ns1:srgbClr val="163F9B"/>
              </ns1:solidFill>
              <ns1:latin typeface="BIZ UDPGothic"/>
              <ns1:ea typeface="BIZ UDPGothic"/>
              <ns1:cs typeface="BIZ UDPGothic"/>
              <ns1:sym typeface="BIZ UDPGothic"/>
            </ns1:endParaRPr>
          </ns1:p>
        </ns0:txBody>
      </ns0:sp>
      <ns0:sp>
        <ns0:nvSpPr>
          <ns0:cNvPr id="907" name="Google Shape;907;p33"/>
          <ns0:cNvSpPr txBox="1"/>
          <ns0:nvPr/>
        </ns0:nvSpPr>
        <ns0:spPr>
          <ns1:xfrm>
            <ns1:off x="10164033" y="6452965"/>
            <ns1:ext cx="1707670"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908" name="Google Shape;908;p33"/>
          <ns0:cNvSpPr txBox="1"/>
          <ns0:nvPr>
            <ns0:ph idx="12" type="sldNum"/>
          </ns0:nvPr>
        </ns0:nvSpPr>
        <ns0:spPr>
          <ns1:xfrm>
            <ns1:off x="11755464" y="6452966"/>
            <ns1:ext cx="386261"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34.xml><?xml version="1.0" encoding="utf-8"?>
<ns0:sld xmlns:ns0="http://schemas.openxmlformats.org/presentationml/2006/main" xmlns:ns1="http://schemas.openxmlformats.org/drawingml/2006/main" xmlns:ns2="http://schemas.openxmlformats.org/officeDocument/2006/relationships">
  <ns0:cSld>
    <ns0:spTree>
      <ns0:nvGrpSpPr>
        <ns0:cNvPr id="912" name="Shape 912"/>
        <ns0:cNvGrpSpPr/>
        <ns0:nvPr/>
      </ns0:nvGrpSpPr>
      <ns0:grpSpPr>
        <ns1:xfrm>
          <ns1:off x="0" y="0"/>
          <ns1:ext cx="0" cy="0"/>
          <ns1:chOff x="0" y="0"/>
          <ns1:chExt cx="0" cy="0"/>
        </ns1:xfrm>
      </ns0:grpSpPr>
      <ns0:sp>
        <ns0:nvSpPr>
          <ns0:cNvPr id="913" name="Google Shape;913;p34"/>
          <ns0:cNvSpPr/>
          <ns0:nvPr/>
        </ns0:nvSpPr>
        <ns0:spPr>
          <ns1:xfrm>
            <ns1:off x="285750" y="1549400"/>
            <ns1:ext cx="11472000" cy="651000"/>
          </ns1:xfrm>
          <ns1:prstGeom prst="round2SameRect">
            <ns1:avLst>
              <ns1:gd fmla="val 12044" name="adj1"/>
              <ns1:gd fmla="val 0" name="adj2"/>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1" i="0" sz="1800" u="none" cap="none" strike="noStrike">
              <ns1:solidFill>
                <ns1:schemeClr val="lt1"/>
              </ns1:solidFill>
              <ns1:latin typeface="Arial"/>
              <ns1:ea typeface="Arial"/>
              <ns1:cs typeface="Arial"/>
              <ns1:sym typeface="Arial"/>
            </ns1:endParaRPr>
          </ns1:p>
        </ns0:txBody>
      </ns0:sp>
      <ns0:cxnSp>
        <ns0:nvCxnSpPr>
          <ns0:cNvPr id="914" name="Google Shape;914;p34"/>
          <ns0:cNvCxnSpPr/>
          <ns0:nvPr/>
        </ns0:nvCxnSpPr>
        <ns0:spPr>
          <ns1:xfrm>
            <ns1:off x="6350" y="799793"/>
            <ns1:ext cx="1218570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915" name="Google Shape;915;p34"/>
          <ns0:cNvSpPr/>
          <ns0:nvPr/>
        </ns0:nvSpPr>
        <ns0:spPr>
          <ns1:xfrm>
            <ns1:off x="12028601" y="-536"/>
            <ns1:ext cx="163500" cy="800400"/>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916" name="Google Shape;916;p34"/>
          <ns0:cNvSpPr txBox="1"/>
          <ns0:nvPr/>
        </ns0:nvSpPr>
        <ns0:spPr>
          <ns1:xfrm>
            <ns1:off x="221196" y="101835"/>
            <ns1:ext cx="6230400" cy="586200"/>
          </ns1:xfrm>
          <ns1:prstGeom prst="rect">
            <ns1:avLst/>
          </ns1:prstGeom>
          <ns1:noFill/>
          <ns1:ln>
            <ns1:noFill/>
          </ns1:ln>
        </ns0:spPr>
        <ns0:txBody>
          <ns1:bodyPr anchorCtr="0" anchor="ctr"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2800" u="none" cap="none" strike="noStrike">
                <ns1:solidFill>
                  <ns1:schemeClr val="accent4"/>
                </ns1:solidFill>
                <ns1:latin typeface="BIZ UDPGothic"/>
                <ns1:ea typeface="BIZ UDPGothic"/>
                <ns1:cs typeface="BIZ UDPGothic"/>
                <ns1:sym typeface="BIZ UDPGothic"/>
              </ns1:rPr>
              <ns1:t>Reasons to use Majisemi</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917" name="Google Shape;917;p34"/>
          <ns0:cNvSpPr/>
          <ns0:nvPr/>
        </ns0:nvSpPr>
        <ns0:spPr>
          <ns1:xfrm>
            <ns1:off x="301520" y="1240985"/>
            <ns1:ext cx="11455500" cy="259800"/>
          </ns1:xfrm>
          <ns1:prstGeom prst="rect">
            <ns1:avLst/>
          </ns1:prstGeom>
          <ns1:solidFill>
            <ns1:srgbClr val="C3D2F7"/>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100"/>
              <ns1:buFont typeface="Arial"/>
              <ns1:buNone/>
            </ns1:pPr>
            <ns1:r>
              <ns1:t/>
            </ns1:r>
            <ns1:endParaRPr b="0" i="0" sz="1100" u="none" cap="none" strike="noStrike">
              <ns1:solidFill>
                <ns1:schemeClr val="lt1"/>
              </ns1:solidFill>
              <ns1:latin typeface="Arial"/>
              <ns1:ea typeface="Arial"/>
              <ns1:cs typeface="Arial"/>
              <ns1:sym typeface="Arial"/>
            </ns1:endParaRPr>
          </ns1:p>
        </ns0:txBody>
      </ns0:sp>
      <ns0:sp>
        <ns0:nvSpPr>
          <ns0:cNvPr id="918" name="Google Shape;918;p34"/>
          <ns0:cNvSpPr txBox="1"/>
          <ns0:nvPr/>
        </ns0:nvSpPr>
        <ns0:spPr>
          <ns1:xfrm>
            <ns1:off x="252730" y="765175"/>
            <ns1:ext cx="10130100" cy="709500"/>
          </ns1:xfrm>
          <ns1:prstGeom prst="rect">
            <ns1:avLst/>
          </ns1:prstGeom>
          <ns1:noFill/>
          <ns1:ln>
            <ns1:noFill/>
          </ns1:ln>
        </ns0:spPr>
        <ns0:txBody>
          <ns1:bodyPr anchorCtr="0" anchor="ctr"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3600" u="none" cap="none" strike="noStrike">
                <ns1:solidFill>
                  <ns1:schemeClr val="accent4"/>
                </ns1:solidFill>
                <ns1:latin typeface="BIZ UDPGothic"/>
                <ns1:ea typeface="BIZ UDPGothic"/>
                <ns1:cs typeface="BIZ UDPGothic"/>
                <ns1:sym typeface="BIZ UDPGothic"/>
              </ns1:rPr>
              <ns1:t>Dedicated support from the planning stage</ns1:t>
            </ns1:r>
            <ns1:endParaRPr b="1" i="0" sz="3600" u="none" cap="none" strike="noStrike">
              <ns1:solidFill>
                <ns1:schemeClr val="accent4"/>
              </ns1:solidFill>
              <ns1:latin typeface="BIZ UDPGothic"/>
              <ns1:ea typeface="BIZ UDPGothic"/>
              <ns1:cs typeface="BIZ UDPGothic"/>
              <ns1:sym typeface="BIZ UDPGothic"/>
            </ns1:endParaRPr>
          </ns1:p>
        </ns0:txBody>
      </ns0:sp>
      <ns0:sp>
        <ns0:nvSpPr>
          <ns0:cNvPr id="919" name="Google Shape;919;p34"/>
          <ns0:cNvSpPr/>
          <ns0:nvPr/>
        </ns0:nvSpPr>
        <ns0:spPr>
          <ns1:xfrm>
            <ns1:off x="301625" y="1586865"/>
            <ns1:ext cx="11439600" cy="4909200"/>
          </ns1:xfrm>
          <ns1:prstGeom prst="roundRect">
            <ns1:avLst>
              <ns1:gd fmla="val 4943" name="adj"/>
            </ns1:avLst>
          </ns1:prstGeom>
          <ns1:noFill/>
          <ns1:ln cap="flat" cmpd="sng" w="41275">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2800" u="none" cap="none" strike="noStrike">
                <ns1:solidFill>
                  <ns1:schemeClr val="accent4"/>
                </ns1:solidFill>
                <ns1:latin typeface="BIZ UDPGothic"/>
                <ns1:ea typeface="BIZ UDPGothic"/>
                <ns1:cs typeface="BIZ UDPGothic"/>
                <ns1:sym typeface="BIZ UDPGothic"/>
              </ns1:rPr>
              <ns1:t>　　　　　　　</ns1:t>
            </ns1:r>
            <ns1:endParaRPr b="0" i="0" sz="2800" u="none" cap="none" strike="noStrike">
              <ns1:solidFill>
                <ns1:schemeClr val="accent4"/>
              </ns1:solidFill>
              <ns1:latin typeface="BIZ UDPGothic"/>
              <ns1:ea typeface="BIZ UDPGothic"/>
              <ns1:cs typeface="BIZ UDPGothic"/>
              <ns1:sym typeface="BIZ UDPGothic"/>
            </ns1:endParaRPr>
          </ns1:p>
        </ns0:txBody>
      </ns0:sp>
      <ns0:sp>
        <ns0:nvSpPr>
          <ns0:cNvPr id="920" name="Google Shape;920;p34"/>
          <ns0:cNvSpPr txBox="1"/>
          <ns0:nvPr/>
        </ns0:nvSpPr>
        <ns0:spPr>
          <ns1:xfrm>
            <ns1:off x="373134" y="1582290"/>
            <ns1:ext cx="9896700" cy="5232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2800" u="none" cap="none" strike="noStrike">
                <ns1:solidFill>
                  <ns1:schemeClr val="lt1"/>
                </ns1:solidFill>
                <ns1:latin typeface="BIZ UDPGothic"/>
                <ns1:ea typeface="BIZ UDPGothic"/>
                <ns1:cs typeface="BIZ UDPGothic"/>
                <ns1:sym typeface="BIZ UDPGothic"/>
              </ns1:rPr>
              <ns1:t>Planning stage flow</ns1:t>
            </ns1:r>
            <ns1:endParaRPr b="1" i="0" sz="2800" u="none" cap="none" strike="noStrike">
              <ns1:solidFill>
                <ns1:schemeClr val="lt1"/>
              </ns1:solidFill>
              <ns1:latin typeface="BIZ UDPGothic"/>
              <ns1:ea typeface="BIZ UDPGothic"/>
              <ns1:cs typeface="BIZ UDPGothic"/>
              <ns1:sym typeface="BIZ UDPGothic"/>
            </ns1:endParaRPr>
          </ns1:p>
        </ns0:txBody>
      </ns0:sp>
      <ns0:sp>
        <ns0:nvSpPr>
          <ns0:cNvPr id="921" name="Google Shape;921;p34"/>
          <ns0:cNvSpPr txBox="1"/>
          <ns0:nvPr/>
        </ns0:nvSpPr>
        <ns0:spPr>
          <ns1:xfrm>
            <ns1:off x="9912350" y="5088255"/>
            <ns1:ext cx="1539900" cy="5232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1400" u="none" cap="none" strike="noStrike">
                <ns1:solidFill>
                  <ns1:schemeClr val="accent4"/>
                </ns1:solidFill>
                <ns1:latin typeface="BIZ UDPGothic"/>
                <ns1:ea typeface="BIZ UDPGothic"/>
                <ns1:cs typeface="BIZ UDPGothic"/>
                <ns1:sym typeface="BIZ UDPGothic"/>
              </ns1:rPr>
              <ns1:t>Preparation for the event page</ns1:t>
            </ns1:r>
            <ns1:endParaRPr b="0" i="0" sz="1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1400" u="none" cap="none" strike="noStrike">
                <ns1:solidFill>
                  <ns1:schemeClr val="accent4"/>
                </ns1:solidFill>
                <ns1:latin typeface="BIZ UDPGothic"/>
                <ns1:ea typeface="BIZ UDPGothic"/>
                <ns1:cs typeface="BIZ UDPGothic"/>
                <ns1:sym typeface="BIZ UDPGothic"/>
              </ns1:rPr>
              <ns1:t>Start preparation for publication</ns1:t>
            </ns1:r>
            <ns1:endParaRPr b="0" i="0" sz="1400" u="none" cap="none" strike="noStrike">
              <ns1:solidFill>
                <ns1:schemeClr val="accent4"/>
              </ns1:solidFill>
              <ns1:latin typeface="BIZ UDPGothic"/>
              <ns1:ea typeface="BIZ UDPGothic"/>
              <ns1:cs typeface="BIZ UDPGothic"/>
              <ns1:sym typeface="BIZ UDPGothic"/>
            </ns1:endParaRPr>
          </ns1:p>
        </ns0:txBody>
      </ns0:sp>
      <ns0:sp>
        <ns0:nvSpPr>
          <ns0:cNvPr id="922" name="Google Shape;922;p34"/>
          <ns0:cNvSpPr/>
          <ns0:nvPr/>
        </ns0:nvSpPr>
        <ns0:spPr>
          <ns1:xfrm>
            <ns1:off x="3775491" y="2491250"/>
            <ns1:ext cx="3192900" cy="1228800"/>
          </ns1:xfrm>
          <ns1:prstGeom prst="roundRect">
            <ns1:avLst>
              <ns1:gd fmla="val 9184" name="adj"/>
            </ns1:avLst>
          </ns1:prstGeom>
          <ns1:solidFill>
            <ns1:srgbClr val="FCF6D8"/>
          </ns1:solidFill>
          <ns1:ln cap="flat" cmpd="sng" w="254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50000"/>
              </ns1:lnSpc>
              <ns1:spcBef>
                <ns1:spcPts val="0"/>
              </ns1:spcBef>
              <ns1:spcAft>
                <ns1:spcPts val="0"/>
              </ns1:spcAft>
              <ns1:buClr>
                <ns1:srgbClr val="000000"/>
              </ns1:buClr>
              <ns1:buSzPts val="2800"/>
              <ns1:buFont typeface="Arial"/>
              <ns1:buNone/>
            </ns1:pPr>
            <ns1:r>
              <ns1:rPr b="1" i="0" lang="ja-JP" sz="1800" u="none" cap="none" strike="noStrike">
                <ns1:solidFill>
                  <ns1:schemeClr val="accent4"/>
                </ns1:solidFill>
                <ns1:latin typeface="BIZ UDPGothic"/>
                <ns1:ea typeface="BIZ UDPGothic"/>
                <ns1:cs typeface="BIZ UDPGothic"/>
                <ns1:sym typeface="BIZ UDPGothic"/>
              </ns1:rPr>
              <ns1:t>Planning meeting</ns1:t>
            </ns1:r>
            <ns1:endParaRPr b="1" i="0" sz="20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Conduct a meeting for about one hour. Propose promotional angles and align details.</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923" name="Google Shape;923;p34"/>
          <ns0:cNvSpPr/>
          <ns0:nvPr/>
        </ns0:nvSpPr>
        <ns0:spPr>
          <ns1:xfrm>
            <ns1:off x="623300" y="4809895"/>
            <ns1:ext cx="2663400" cy="1284900"/>
          </ns1:xfrm>
          <ns1:prstGeom prst="roundRect">
            <ns1:avLst>
              <ns1:gd fmla="val 9184" name="adj"/>
            </ns1:avLst>
          </ns1:prstGeom>
          <ns1:solidFill>
            <ns1:srgbClr val="F2F2F2"/>
          </ns1:solidFill>
          <ns1:ln cap="flat" cmpd="sng" w="254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50000"/>
              </ns1:lnSpc>
              <ns1:spcBef>
                <ns1:spcPts val="0"/>
              </ns1:spcBef>
              <ns1:spcAft>
                <ns1:spcPts val="0"/>
              </ns1:spcAft>
              <ns1:buClr>
                <ns1:srgbClr val="000000"/>
              </ns1:buClr>
              <ns1:buSzPts val="2800"/>
              <ns1:buFont typeface="Arial"/>
              <ns1:buNone/>
            </ns1:pPr>
            <ns1:r>
              <ns1:rPr b="1" i="0" lang="ja-JP" sz="2000" u="none" cap="none" strike="noStrike">
                <ns1:solidFill>
                  <ns1:schemeClr val="accent4"/>
                </ns1:solidFill>
                <ns1:latin typeface="BIZ UDPGothic"/>
                <ns1:ea typeface="BIZ UDPGothic"/>
                <ns1:cs typeface="BIZ UDPGothic"/>
                <ns1:sym typeface="BIZ UDPGothic"/>
              </ns1:rPr>
              <ns1:t>Submit planning proposal</ns1:t>
            </ns1:r>
            <ns1:endParaRPr b="0" i="0" sz="1400" u="none" cap="none" strike="noStrike">
              <ns1:solidFill>
                <ns1:srgbClr val="000000"/>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After creating the proposal, the planning manager will submit it via email.</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800"/>
              <ns1:buFont typeface="Arial"/>
              <ns1:buNone/>
            </ns1:pPr>
            <ns1:r>
              <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924" name="Google Shape;924;p34"/>
          <ns0:cNvSpPr/>
          <ns0:nvPr/>
        </ns0:nvSpPr>
        <ns0:spPr>
          <ns1:xfrm rot="5400000">
            <ns1:off x="9658098" y="5294579"/>
            <ns1:ext cx="335400" cy="172800"/>
          </ns1:xfrm>
          <ns1:prstGeom prst="triangle">
            <ns1:avLst>
              <ns1:gd fmla="val 50000" name="adj"/>
            </ns1:avLst>
          </ns1:prstGeom>
          <ns1:solidFill>
            <ns1:srgbClr val="FFC000"/>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925" name="Google Shape;925;p34"/>
          <ns0:cNvSpPr txBox="1"/>
          <ns0:nvPr/>
        </ns0:nvSpPr>
        <ns0:spPr>
          <ns1:xfrm>
            <ns1:off x="10428204" y="170738"/>
            <ns1:ext cx="1542600" cy="4728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6000"/>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Arial"/>
                <ns1:ea typeface="Arial"/>
                <ns1:cs typeface="Arial"/>
                <ns1:sym typeface="Arial"/>
              </ns1:rPr>
              <ns1:t>Webinar</ns1:t>
            </ns1:r>
            <ns1:endParaRPr b="0" i="0" sz="1200" u="none" cap="none" strike="noStrike">
              <ns1:solidFill>
                <ns1:schemeClr val="accent4"/>
              </ns1:solidFill>
              <ns1:latin typeface="Arial"/>
              <ns1:ea typeface="Arial"/>
              <ns1:cs typeface="Arial"/>
              <ns1:sym typeface="Arial"/>
            </ns1:endParaRPr>
          </ns1:p>
          <ns1:p>
            <ns1:pPr indent="0" lvl="0" marL="0" marR="0" rtl="0" algn="r">
              <ns1:lnSpc>
                <ns1:spcPct val="106000"/>
              </ns1:lnSpc>
              <ns1:spcBef>
                <ns1:spcPts val="0"/>
              </ns1:spcBef>
              <ns1:spcAft>
                <ns1:spcPts val="0"/>
              </ns1:spcAft>
              <ns1:buClr>
                <ns1:srgbClr val="000000"/>
              </ns1:buClr>
              <ns1:buSzPts val="1800"/>
              <ns1:buFont typeface="Arial"/>
              <ns1:buNone/>
            </ns1:pPr>
            <ns1:r>
              <ns1:rPr b="0" i="0" lang="ja-JP" sz="1200" u="none" cap="none" strike="noStrike">
                <ns1:solidFill>
                  <ns1:srgbClr val="163F9B"/>
                </ns1:solidFill>
                <ns1:latin typeface="Arial"/>
                <ns1:ea typeface="Arial"/>
                <ns1:cs typeface="Arial"/>
                <ns1:sym typeface="Arial"/>
              </ns1:rPr>
              <ns1:t>as a Service</ns1:t>
            </ns1:r>
            <ns1:endParaRPr b="0" i="0" sz="1200" u="none" cap="none" strike="noStrike">
              <ns1:solidFill>
                <ns1:srgbClr val="163F9B"/>
              </ns1:solidFill>
              <ns1:latin typeface="Arial"/>
              <ns1:ea typeface="Arial"/>
              <ns1:cs typeface="Arial"/>
              <ns1:sym typeface="Arial"/>
            </ns1:endParaRPr>
          </ns1:p>
        </ns0:txBody>
      </ns0:sp>
      <ns0:sp>
        <ns0:nvSpPr>
          <ns0:cNvPr id="926" name="Google Shape;926;p34"/>
          <ns0:cNvSpPr txBox="1"/>
          <ns0:nvPr/>
        </ns0:nvSpPr>
        <ns0:spPr>
          <ns1:xfrm>
            <ns1:off x="10164033" y="6452965"/>
            <ns1:ext cx="1707600" cy="365100"/>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927" name="Google Shape;927;p34"/>
          <ns0:cNvSpPr txBox="1"/>
          <ns0:nvPr>
            <ns0:ph idx="12" type="sldNum"/>
          </ns0:nvPr>
        </ns0:nvSpPr>
        <ns0:spPr>
          <ns1:xfrm>
            <ns1:off x="11755464" y="6452966"/>
            <ns1:ext cx="386400" cy="365100"/>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Clr>
                <ns1:srgbClr val="000000"/>
              </ns1:buClr>
              <ns1:buSzPts val="1200"/>
              <ns1:buFont typeface="Arial"/>
              <ns1:buNone/>
            </ns1:pPr>
            <ns1:fld id="{00000000-1234-1234-1234-123412341234}" type="slidenum">
              <ns1:rPr lang="ja-JP"/>
              <ns1:t>‹#›</ns1:t>
            </ns1:fld>
            <ns1:endParaRPr/>
          </ns1:p>
        </ns0:txBody>
      </ns0:sp>
      <ns0:sp>
        <ns0:nvSpPr>
          <ns0:cNvPr id="928" name="Google Shape;928;p34"/>
          <ns0:cNvSpPr/>
          <ns0:nvPr/>
        </ns0:nvSpPr>
        <ns0:spPr>
          <ns1:xfrm>
            <ns1:off x="478800" y="2491335"/>
            <ns1:ext cx="2808600" cy="1228800"/>
          </ns1:xfrm>
          <ns1:prstGeom prst="roundRect">
            <ns1:avLst>
              <ns1:gd fmla="val 9184" name="adj"/>
            </ns1:avLst>
          </ns1:prstGeom>
          <ns1:solidFill>
            <ns1:srgbClr val="F2F2F2"/>
          </ns1:solidFill>
          <ns1:ln cap="flat" cmpd="sng" w="254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50000"/>
              </ns1:lnSpc>
              <ns1:spcBef>
                <ns1:spcPts val="0"/>
              </ns1:spcBef>
              <ns1:spcAft>
                <ns1:spcPts val="0"/>
              </ns1:spcAft>
              <ns1:buClr>
                <ns1:srgbClr val="000000"/>
              </ns1:buClr>
              <ns1:buSzPts val="2800"/>
              <ns1:buFont typeface="Arial"/>
              <ns1:buNone/>
            </ns1:pPr>
            <ns1:r>
              <ns1:rPr b="1" i="0" lang="ja-JP" sz="1800" u="none" cap="none" strike="noStrike">
                <ns1:solidFill>
                  <ns1:schemeClr val="accent4"/>
                </ns1:solidFill>
                <ns1:latin typeface="BIZ UDPGothic"/>
                <ns1:ea typeface="BIZ UDPGothic"/>
                <ns1:cs typeface="BIZ UDPGothic"/>
                <ns1:sym typeface="BIZ UDPGothic"/>
              </ns1:rPr>
              <ns1:t>Preliminary preparation</ns1:t>
            </ns1:r>
            <ns1:endParaRPr b="1"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The planning manager will gather information on the seminar theme you share in advance and create promotional angle proposals.</ns1:t>
            </ns1:r>
            <ns1:endParaRPr b="0" i="0" sz="1200" u="none" cap="none" strike="noStrike">
              <ns1:solidFill>
                <ns1:schemeClr val="accent4"/>
              </ns1:solidFill>
              <ns1:latin typeface="BIZ UDPGothic"/>
              <ns1:ea typeface="BIZ UDPGothic"/>
              <ns1:cs typeface="BIZ UDPGothic"/>
              <ns1:sym typeface="BIZ UDPGothic"/>
            </ns1:endParaRPr>
          </ns1:p>
        </ns0:txBody>
      </ns0:sp>
      <ns0:sp>
        <ns0:nvSpPr>
          <ns0:cNvPr id="929" name="Google Shape;929;p34"/>
          <ns0:cNvSpPr/>
          <ns0:nvPr/>
        </ns0:nvSpPr>
        <ns0:spPr>
          <ns1:xfrm>
            <ns1:off x="7450227" y="2491250"/>
            <ns1:ext cx="3192900" cy="1228800"/>
          </ns1:xfrm>
          <ns1:prstGeom prst="roundRect">
            <ns1:avLst>
              <ns1:gd fmla="val 9184" name="adj"/>
            </ns1:avLst>
          </ns1:prstGeom>
          <ns1:solidFill>
            <ns1:srgbClr val="F2F2F2"/>
          </ns1:solidFill>
          <ns1:ln cap="flat" cmpd="sng" w="254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50000"/>
              </ns1:lnSpc>
              <ns1:spcBef>
                <ns1:spcPts val="0"/>
              </ns1:spcBef>
              <ns1:spcAft>
                <ns1:spcPts val="0"/>
              </ns1:spcAft>
              <ns1:buClr>
                <ns1:srgbClr val="000000"/>
              </ns1:buClr>
              <ns1:buSzPts val="2800"/>
              <ns1:buFont typeface="Arial"/>
              <ns1:buNone/>
            </ns1:pPr>
            <ns1:r>
              <ns1:rPr b="1" i="0" lang="ja-JP" sz="1800" u="none" cap="none" strike="noStrike">
                <ns1:solidFill>
                  <ns1:schemeClr val="accent4"/>
                </ns1:solidFill>
                <ns1:latin typeface="BIZ UDPGothic"/>
                <ns1:ea typeface="BIZ UDPGothic"/>
                <ns1:cs typeface="BIZ UDPGothic"/>
                <ns1:sym typeface="BIZ UDPGothic"/>
              </ns1:rPr>
              <ns1:t>Create planning proposal</ns1:t>
            </ns1:r>
            <ns1:endParaRPr b="1" i="0" sz="20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Based on the details aligned in the meeting, the planning manager will draft the title and announcement text.</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800"/>
              <ns1:buFont typeface="Arial"/>
              <ns1:buNone/>
            </ns1:pPr>
            <ns1:r>
              <ns1:t/>
            </ns1:r>
            <ns1:endParaRPr b="0" i="0" sz="1200" u="none" cap="none" strike="noStrike">
              <ns1:solidFill>
                <ns1:schemeClr val="accent4"/>
              </ns1:solidFill>
              <ns1:latin typeface="BIZ UDPGothic"/>
              <ns1:ea typeface="BIZ UDPGothic"/>
              <ns1:cs typeface="BIZ UDPGothic"/>
              <ns1:sym typeface="BIZ UDPGothic"/>
            </ns1:endParaRPr>
          </ns1:p>
        </ns0:txBody>
      </ns0:sp>
      <ns0:sp>
        <ns0:nvSpPr>
          <ns0:cNvPr id="930" name="Google Shape;930;p34"/>
          <ns0:cNvSpPr/>
          <ns0:nvPr/>
        </ns0:nvSpPr>
        <ns0:spPr>
          <ns1:xfrm>
            <ns1:off x="3788142" y="4809895"/>
            <ns1:ext cx="2663400" cy="1284900"/>
          </ns1:xfrm>
          <ns1:prstGeom prst="roundRect">
            <ns1:avLst>
              <ns1:gd fmla="val 9184" name="adj"/>
            </ns1:avLst>
          </ns1:prstGeom>
          <ns1:solidFill>
            <ns1:srgbClr val="FCF6D8"/>
          </ns1:solidFill>
          <ns1:ln cap="flat" cmpd="sng" w="254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50000"/>
              </ns1:lnSpc>
              <ns1:spcBef>
                <ns1:spcPts val="0"/>
              </ns1:spcBef>
              <ns1:spcAft>
                <ns1:spcPts val="0"/>
              </ns1:spcAft>
              <ns1:buClr>
                <ns1:srgbClr val="000000"/>
              </ns1:buClr>
              <ns1:buSzPts val="2800"/>
              <ns1:buFont typeface="Arial"/>
              <ns1:buNone/>
            </ns1:pPr>
            <ns1:r>
              <ns1:rPr b="1" i="0" lang="ja-JP" sz="2000" u="none" cap="none" strike="noStrike">
                <ns1:solidFill>
                  <ns1:schemeClr val="accent4"/>
                </ns1:solidFill>
                <ns1:latin typeface="BIZ UDPGothic"/>
                <ns1:ea typeface="BIZ UDPGothic"/>
                <ns1:cs typeface="BIZ UDPGothic"/>
                <ns1:sym typeface="BIZ UDPGothic"/>
              </ns1:rPr>
              <ns1:t>Confirm planning content</ns1:t>
            </ns1:r>
            <ns1:endParaRPr b="0" i="0" sz="1400" u="none" cap="none" strike="noStrike">
              <ns1:solidFill>
                <ns1:srgbClr val="000000"/>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Please review the planning proposal and share any feedback you may have.</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931" name="Google Shape;931;p34"/>
          <ns0:cNvSpPr/>
          <ns0:nvPr/>
        </ns0:nvSpPr>
        <ns0:spPr>
          <ns1:xfrm>
            <ns1:off x="6958974" y="4723124"/>
            <ns1:ext cx="2663100" cy="1485300"/>
          </ns1:xfrm>
          <ns1:prstGeom prst="roundRect">
            <ns1:avLst>
              <ns1:gd fmla="val 9184" name="adj"/>
            </ns1:avLst>
          </ns1:prstGeom>
          <ns1:solidFill>
            <ns1:srgbClr val="FCF6D8"/>
          </ns1:solidFill>
          <ns1:ln cap="flat" cmpd="sng" w="254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50000"/>
              </ns1:lnSpc>
              <ns1:spcBef>
                <ns1:spcPts val="0"/>
              </ns1:spcBef>
              <ns1:spcAft>
                <ns1:spcPts val="0"/>
              </ns1:spcAft>
              <ns1:buClr>
                <ns1:srgbClr val="000000"/>
              </ns1:buClr>
              <ns1:buSzPts val="2800"/>
              <ns1:buFont typeface="Arial"/>
              <ns1:buNone/>
            </ns1:pPr>
            <ns1:r>
              <ns1:rPr b="1" i="0" lang="ja-JP" sz="2000" u="none" cap="none" strike="noStrike">
                <ns1:solidFill>
                  <ns1:schemeClr val="accent4"/>
                </ns1:solidFill>
                <ns1:latin typeface="BIZ UDPGothic"/>
                <ns1:ea typeface="BIZ UDPGothic"/>
                <ns1:cs typeface="BIZ UDPGothic"/>
                <ns1:sym typeface="BIZ UDPGothic"/>
              </ns1:rPr>
              <ns1:t>Finalize planning</ns1:t>
            </ns1:r>
            <ns1:endParaRPr b="0" i="0" sz="1400" u="none" cap="none" strike="noStrike">
              <ns1:solidFill>
                <ns1:srgbClr val="000000"/>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Once the content review and feedback revisions are complete, press the approval button in the management system to finalize the plan.</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932" name="Google Shape;932;p34"/>
          <ns0:cNvSpPr/>
          <ns0:nvPr/>
        </ns0:nvSpPr>
        <ns0:spPr>
          <ns1:xfrm>
            <ns1:off x="3359785" y="2992755"/>
            <ns1:ext cx="360000" cy="216000"/>
          </ns1:xfrm>
          <ns1:prstGeom prst="rightArrow">
            <ns1:avLst>
              <ns1:gd fmla="val 50000" name="adj1"/>
              <ns1:gd fmla="val 50000" name="adj2"/>
            </ns1:avLst>
          </ns1:prstGeom>
          <ns1:solidFill>
            <ns1:srgbClr val="88A8EF"/>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933" name="Google Shape;933;p34"/>
          <ns0:cNvSpPr/>
          <ns0:nvPr/>
        </ns0:nvSpPr>
        <ns0:spPr>
          <ns1:xfrm>
            <ns1:off x="7024370" y="2992755"/>
            <ns1:ext cx="360000" cy="216000"/>
          </ns1:xfrm>
          <ns1:prstGeom prst="rightArrow">
            <ns1:avLst>
              <ns1:gd fmla="val 50000" name="adj1"/>
              <ns1:gd fmla="val 50000" name="adj2"/>
            </ns1:avLst>
          </ns1:prstGeom>
          <ns1:solidFill>
            <ns1:srgbClr val="88A8EF"/>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934" name="Google Shape;934;p34"/>
          <ns0:cNvSpPr/>
          <ns0:nvPr/>
        </ns0:nvSpPr>
        <ns0:spPr>
          <ns1:xfrm>
            <ns1:off x="3359785" y="5332730"/>
            <ns1:ext cx="360000" cy="216000"/>
          </ns1:xfrm>
          <ns1:prstGeom prst="rightArrow">
            <ns1:avLst>
              <ns1:gd fmla="val 50000" name="adj1"/>
              <ns1:gd fmla="val 50000" name="adj2"/>
            </ns1:avLst>
          </ns1:prstGeom>
          <ns1:solidFill>
            <ns1:srgbClr val="88A8EF"/>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935" name="Google Shape;935;p34"/>
          <ns0:cNvSpPr/>
          <ns0:nvPr/>
        </ns0:nvSpPr>
        <ns0:spPr>
          <ns1:xfrm>
            <ns1:off x="6528435" y="5305425"/>
            <ns1:ext cx="360000" cy="216000"/>
          </ns1:xfrm>
          <ns1:prstGeom prst="rightArrow">
            <ns1:avLst>
              <ns1:gd fmla="val 50000" name="adj1"/>
              <ns1:gd fmla="val 50000" name="adj2"/>
            </ns1:avLst>
          </ns1:prstGeom>
          <ns1:solidFill>
            <ns1:srgbClr val="88A8EF"/>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pic>
        <ns0:nvPicPr>
          <ns0:cNvPr id="936" name="Google Shape;936;p34"/>
          <ns0:cNvPicPr preferRelativeResize="0"/>
          <ns0:nvPr/>
        </ns0:nvPicPr>
        <ns0:blipFill rotWithShape="1">
          <ns1:blip ns2:embed="rId3">
            <ns1:alphaModFix/>
          </ns1:blip>
          <ns1:srcRect b="0" l="0" r="0" t="0"/>
          <ns1:stretch/>
        </ns0:blipFill>
        <ns0:spPr>
          <ns1:xfrm>
            <ns1:off x="1847850" y="3932555"/>
            <ns1:ext cx="7338060" cy="716280"/>
          </ns1:xfrm>
          <ns1:prstGeom prst="rect">
            <ns1:avLst/>
          </ns1:prstGeom>
          <ns1:noFill/>
          <ns1:ln>
            <ns1:noFill/>
          </ns1:ln>
        </ns0:spPr>
      </ns0:pic>
    </ns0:spTree>
  </ns0:cSld>
  <ns0:clrMapOvr>
    <ns1:masterClrMapping/>
  </ns0:clrMapOvr>
</ns0:sld>
</file>

<file path=ppt/slides/slide35.xml><?xml version="1.0" encoding="utf-8"?>
<ns0:sld xmlns:ns0="http://schemas.openxmlformats.org/presentationml/2006/main" xmlns:ns1="http://schemas.openxmlformats.org/drawingml/2006/main">
  <ns0:cSld>
    <ns0:spTree>
      <ns0:nvGrpSpPr>
        <ns0:cNvPr id="940" name="Shape 940"/>
        <ns0:cNvGrpSpPr/>
        <ns0:nvPr/>
      </ns0:nvGrpSpPr>
      <ns0:grpSpPr>
        <ns1:xfrm>
          <ns1:off x="0" y="0"/>
          <ns1:ext cx="0" cy="0"/>
          <ns1:chOff x="0" y="0"/>
          <ns1:chExt cx="0" cy="0"/>
        </ns1:xfrm>
      </ns0:grpSpPr>
      <ns0:sp>
        <ns0:nvSpPr>
          <ns0:cNvPr id="941" name="Google Shape;941;p35"/>
          <ns0:cNvSpPr/>
          <ns0:nvPr/>
        </ns0:nvSpPr>
        <ns0:spPr>
          <ns1:xfrm>
            <ns1:off x="4250012" y="1051904"/>
            <ns1:ext cx="3691976" cy="5355766"/>
          </ns1:xfrm>
          <ns1:prstGeom prst="rect">
            <ns1:avLst/>
          </ns1:prstGeom>
          <ns1:noFill/>
          <ns1:ln cap="flat" cmpd="sng" w="127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BIZ UDPGothic"/>
              <ns1:ea typeface="BIZ UDPGothic"/>
              <ns1:cs typeface="BIZ UDPGothic"/>
              <ns1:sym typeface="BIZ UDPGothic"/>
            </ns1:endParaRPr>
          </ns1:p>
        </ns0:txBody>
      </ns0:sp>
      <ns0:sp>
        <ns0:nvSpPr>
          <ns0:cNvPr id="942" name="Google Shape;942;p35"/>
          <ns0:cNvSpPr/>
          <ns0:nvPr/>
        </ns0:nvSpPr>
        <ns0:spPr>
          <ns1:xfrm>
            <ns1:off x="4250013" y="1049700"/>
            <ns1:ext cx="3691975" cy="462988"/>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1" i="0" lang="ja-JP" sz="1800" u="none" cap="none" strike="noStrike">
                <ns1:solidFill>
                  <ns1:schemeClr val="lt1"/>
                </ns1:solidFill>
                <ns1:latin typeface="BIZ UDPGothic"/>
                <ns1:ea typeface="BIZ UDPGothic"/>
                <ns1:cs typeface="BIZ UDPGothic"/>
                <ns1:sym typeface="BIZ UDPGothic"/>
              </ns1:rPr>
              <ns1:t>Distribution tools</ns1:t>
            </ns1:r>
            <ns1:endParaRPr b="1" i="0" sz="1800" u="none" cap="none" strike="noStrike">
              <ns1:solidFill>
                <ns1:schemeClr val="lt1"/>
              </ns1:solidFill>
              <ns1:latin typeface="BIZ UDPGothic"/>
              <ns1:ea typeface="BIZ UDPGothic"/>
              <ns1:cs typeface="BIZ UDPGothic"/>
              <ns1:sym typeface="BIZ UDPGothic"/>
            </ns1:endParaRPr>
          </ns1:p>
        </ns0:txBody>
      </ns0:sp>
      <ns0:sp>
        <ns0:nvSpPr>
          <ns0:cNvPr id="943" name="Google Shape;943;p35"/>
          <ns0:cNvSpPr/>
          <ns0:nvPr/>
        </ns0:nvSpPr>
        <ns0:spPr>
          <ns1:xfrm>
            <ns1:off x="423395" y="1051904"/>
            <ns1:ext cx="3691976" cy="5355766"/>
          </ns1:xfrm>
          <ns1:prstGeom prst="rect">
            <ns1:avLst/>
          </ns1:prstGeom>
          <ns1:noFill/>
          <ns1:ln cap="flat" cmpd="sng" w="127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BIZ UDPGothic"/>
              <ns1:ea typeface="BIZ UDPGothic"/>
              <ns1:cs typeface="BIZ UDPGothic"/>
              <ns1:sym typeface="BIZ UDPGothic"/>
            </ns1:endParaRPr>
          </ns1:p>
        </ns0:txBody>
      </ns0:sp>
      <ns0:sp>
        <ns0:nvSpPr>
          <ns0:cNvPr id="944" name="Google Shape;944;p35"/>
          <ns0:cNvSpPr txBox="1"/>
          <ns0:nvPr/>
        </ns0:nvSpPr>
        <ns0:spPr>
          <ns1:xfrm>
            <ns1:off x="278775" y="1511271"/>
            <ns1:ext cx="3971400" cy="694500"/>
          </ns1:xfrm>
          <ns1:prstGeom prst="rect">
            <ns1:avLst/>
          </ns1:prstGeom>
          <ns1:noFill/>
          <ns1:ln>
            <ns1:noFill/>
          </ns1:ln>
        </ns0:spPr>
        <ns0:txBody>
          <ns1:bodyPr anchorCtr="0" anchor="t"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Choose from 5 slots</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chemeClr val="accent4"/>
                </ns1:solidFill>
                <ns1:latin typeface="BIZ UDPGothic"/>
                <ns1:ea typeface="BIZ UDPGothic"/>
                <ns1:cs typeface="BIZ UDPGothic"/>
                <ns1:sym typeface="BIZ UDPGothic"/>
              </ns1:rPr>
              <ns1:t>(Weekdays only *N</ns1:t>
            </ns1:r>
            <ns1:r>
              <ns1:rPr b="0" i="0" lang="ja-JP" sz="1100" u="none" cap="none" strike="noStrike">
                <ns1:solidFill>
                  <ns1:schemeClr val="accent4"/>
                </ns1:solidFill>
                <ns1:latin typeface="BIZ UDPGothic"/>
                <ns1:ea typeface="BIZ UDPGothic"/>
                <ns1:cs typeface="BIZ UDPGothic"/>
                <ns1:sym typeface="BIZ UDPGothic"/>
              </ns1:rPr>
              <ns1:t>o events on weeke</ns1:t>
            </ns1:r>
            <ns1:r>
              <ns1:rPr b="0" i="0" lang="ja-JP" sz="1400" u="none" cap="none" strike="noStrike">
                <ns1:solidFill>
                  <ns1:schemeClr val="accent4"/>
                </ns1:solidFill>
                <ns1:latin typeface="BIZ UDPGothic"/>
                <ns1:ea typeface="BIZ UDPGothic"/>
                <ns1:cs typeface="BIZ UDPGothic"/>
                <ns1:sym typeface="BIZ UDPGothic"/>
              </ns1:rPr>
              <ns1:t>nds or holidays)</ns1:t>
            </ns1:r>
            <ns1:endParaRPr b="0" i="0" sz="1400" u="none" cap="none" strike="noStrike">
              <ns1:solidFill>
                <ns1:schemeClr val="accent4"/>
              </ns1:solidFill>
              <ns1:latin typeface="BIZ UDPGothic"/>
              <ns1:ea typeface="BIZ UDPGothic"/>
              <ns1:cs typeface="BIZ UDPGothic"/>
              <ns1:sym typeface="BIZ UDPGothic"/>
            </ns1:endParaRPr>
          </ns1:p>
        </ns0:txBody>
      </ns0:sp>
      <ns0:cxnSp>
        <ns0:nvCxnSpPr>
          <ns0:cNvPr id="945" name="Google Shape;945;p35"/>
          <ns0:cNvCxnSpPr/>
          <ns0:nvPr/>
        </ns0:nvCxnSpPr>
        <ns0:spPr>
          <ns1:xfrm>
            <ns1:off x="6350" y="799793"/>
            <ns1:ext cx="1218565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946" name="Google Shape;946;p35"/>
          <ns0:cNvSpPr/>
          <ns0:nvPr/>
        </ns0:nvSpPr>
        <ns0:spPr>
          <ns1:xfrm>
            <ns1:off x="12028601" y="-536"/>
            <ns1:ext cx="163399" cy="800325"/>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947" name="Google Shape;947;p35"/>
          <ns0:cNvSpPr/>
          <ns0:nvPr/>
        </ns0:nvSpPr>
        <ns0:spPr>
          <ns1:xfrm>
            <ns1:off x="997968" y="2122806"/>
            <ns1:ext cx="2523281" cy="572883"/>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1" i="0" lang="ja-JP" sz="1400" u="none" cap="none" strike="noStrike">
                <ns1:solidFill>
                  <ns1:schemeClr val="lt1"/>
                </ns1:solidFill>
                <ns1:latin typeface="BIZ UDPGothic"/>
                <ns1:ea typeface="BIZ UDPGothic"/>
                <ns1:cs typeface="BIZ UDPGothic"/>
                <ns1:sym typeface="BIZ UDPGothic"/>
              </ns1:rPr>
              <ns1:t>10:00-11:00</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948" name="Google Shape;948;p35"/>
          <ns0:cNvSpPr/>
          <ns0:nvPr/>
        </ns0:nvSpPr>
        <ns0:spPr>
          <ns1:xfrm>
            <ns1:off x="997968" y="2794822"/>
            <ns1:ext cx="2523281" cy="572883"/>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1" i="0" lang="ja-JP" sz="1400" u="none" cap="none" strike="noStrike">
                <ns1:solidFill>
                  <ns1:schemeClr val="lt1"/>
                </ns1:solidFill>
                <ns1:latin typeface="BIZ UDPGothic"/>
                <ns1:ea typeface="BIZ UDPGothic"/>
                <ns1:cs typeface="BIZ UDPGothic"/>
                <ns1:sym typeface="BIZ UDPGothic"/>
              </ns1:rPr>
              <ns1:t>11:00-12:00</ns1:t>
            </ns1:r>
            <ns1:endParaRPr b="1" i="0" sz="1400" u="none" cap="none" strike="noStrike">
              <ns1:solidFill>
                <ns1:schemeClr val="lt1"/>
              </ns1:solidFill>
              <ns1:latin typeface="BIZ UDPGothic"/>
              <ns1:ea typeface="BIZ UDPGothic"/>
              <ns1:cs typeface="BIZ UDPGothic"/>
              <ns1:sym typeface="BIZ UDPGothic"/>
            </ns1:endParaRPr>
          </ns1:p>
        </ns0:txBody>
      </ns0:sp>
      <ns0:sp>
        <ns0:nvSpPr>
          <ns0:cNvPr id="949" name="Google Shape;949;p35"/>
          <ns0:cNvSpPr/>
          <ns0:nvPr/>
        </ns0:nvSpPr>
        <ns0:spPr>
          <ns1:xfrm>
            <ns1:off x="997968" y="3466838"/>
            <ns1:ext cx="2523281" cy="572883"/>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1" i="0" lang="ja-JP" sz="1400" u="none" cap="none" strike="noStrike">
                <ns1:solidFill>
                  <ns1:schemeClr val="lt1"/>
                </ns1:solidFill>
                <ns1:latin typeface="BIZ UDPGothic"/>
                <ns1:ea typeface="BIZ UDPGothic"/>
                <ns1:cs typeface="BIZ UDPGothic"/>
                <ns1:sym typeface="BIZ UDPGothic"/>
              </ns1:rPr>
              <ns1:t>13:00-14:00</ns1:t>
            </ns1:r>
            <ns1:endParaRPr b="1" i="0" sz="1400" u="none" cap="none" strike="noStrike">
              <ns1:solidFill>
                <ns1:schemeClr val="lt1"/>
              </ns1:solidFill>
              <ns1:latin typeface="BIZ UDPGothic"/>
              <ns1:ea typeface="BIZ UDPGothic"/>
              <ns1:cs typeface="BIZ UDPGothic"/>
              <ns1:sym typeface="BIZ UDPGothic"/>
            </ns1:endParaRPr>
          </ns1:p>
        </ns0:txBody>
      </ns0:sp>
      <ns0:sp>
        <ns0:nvSpPr>
          <ns0:cNvPr id="950" name="Google Shape;950;p35"/>
          <ns0:cNvSpPr/>
          <ns0:nvPr/>
        </ns0:nvSpPr>
        <ns0:spPr>
          <ns1:xfrm>
            <ns1:off x="997968" y="4138854"/>
            <ns1:ext cx="2523281" cy="572883"/>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1" i="0" lang="ja-JP" sz="1400" u="none" cap="none" strike="noStrike">
                <ns1:solidFill>
                  <ns1:schemeClr val="lt1"/>
                </ns1:solidFill>
                <ns1:latin typeface="BIZ UDPGothic"/>
                <ns1:ea typeface="BIZ UDPGothic"/>
                <ns1:cs typeface="BIZ UDPGothic"/>
                <ns1:sym typeface="BIZ UDPGothic"/>
              </ns1:rPr>
              <ns1:t>14:00-15:00</ns1:t>
            </ns1:r>
            <ns1:endParaRPr b="1" i="0" sz="1400" u="none" cap="none" strike="noStrike">
              <ns1:solidFill>
                <ns1:schemeClr val="lt1"/>
              </ns1:solidFill>
              <ns1:latin typeface="BIZ UDPGothic"/>
              <ns1:ea typeface="BIZ UDPGothic"/>
              <ns1:cs typeface="BIZ UDPGothic"/>
              <ns1:sym typeface="BIZ UDPGothic"/>
            </ns1:endParaRPr>
          </ns1:p>
        </ns0:txBody>
      </ns0:sp>
      <ns0:sp>
        <ns0:nvSpPr>
          <ns0:cNvPr id="951" name="Google Shape;951;p35"/>
          <ns0:cNvSpPr/>
          <ns0:nvPr/>
        </ns0:nvSpPr>
        <ns0:spPr>
          <ns1:xfrm>
            <ns1:off x="997968" y="4810869"/>
            <ns1:ext cx="2523281" cy="572883"/>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1" i="0" lang="ja-JP" sz="1400" u="none" cap="none" strike="noStrike">
                <ns1:solidFill>
                  <ns1:schemeClr val="lt1"/>
                </ns1:solidFill>
                <ns1:latin typeface="BIZ UDPGothic"/>
                <ns1:ea typeface="BIZ UDPGothic"/>
                <ns1:cs typeface="BIZ UDPGothic"/>
                <ns1:sym typeface="BIZ UDPGothic"/>
              </ns1:rPr>
              <ns1:t>3:00 PM - 4:00 PM</ns1:t>
            </ns1:r>
            <ns1:endParaRPr b="1" i="0" sz="1400" u="none" cap="none" strike="noStrike">
              <ns1:solidFill>
                <ns1:schemeClr val="lt1"/>
              </ns1:solidFill>
              <ns1:latin typeface="BIZ UDPGothic"/>
              <ns1:ea typeface="BIZ UDPGothic"/>
              <ns1:cs typeface="BIZ UDPGothic"/>
              <ns1:sym typeface="BIZ UDPGothic"/>
            </ns1:endParaRPr>
          </ns1:p>
        </ns0:txBody>
      </ns0:sp>
      <ns0:sp>
        <ns0:nvSpPr>
          <ns0:cNvPr id="952" name="Google Shape;952;p35"/>
          <ns0:cNvSpPr/>
          <ns0:nvPr/>
        </ns0:nvSpPr>
        <ns0:spPr>
          <ns1:xfrm>
            <ns1:off x="4435633" y="3241041"/>
            <ns1:ext cx="1596124" cy="1596124"/>
          </ns1:xfrm>
          <ns1:prstGeom prst="ellipse">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1" i="0" lang="ja-JP" sz="1800" u="none" cap="none" strike="noStrike">
                <ns1:solidFill>
                  <ns1:schemeClr val="lt1"/>
                </ns1:solidFill>
                <ns1:latin typeface="BIZ UDPGothic"/>
                <ns1:ea typeface="BIZ UDPGothic"/>
                <ns1:cs typeface="BIZ UDPGothic"/>
                <ns1:sym typeface="BIZ UDPGothic"/>
              </ns1:rPr>
              <ns1:t>Zoom</ns1:t>
            </ns1:r>
            <ns1:endParaRPr b="1" i="0" sz="1800" u="none" cap="none" strike="noStrike">
              <ns1:solidFill>
                <ns1:schemeClr val="lt1"/>
              </ns1:solidFill>
              <ns1:latin typeface="BIZ UDPGothic"/>
              <ns1:ea typeface="BIZ UDPGothic"/>
              <ns1:cs typeface="BIZ UDPGothic"/>
              <ns1:sym typeface="BIZ UDPGothic"/>
            </ns1:endParaRPr>
          </ns1:p>
        </ns0:txBody>
      </ns0:sp>
      <ns0:sp>
        <ns0:nvSpPr>
          <ns0:cNvPr id="953" name="Google Shape;953;p35"/>
          <ns0:cNvSpPr/>
          <ns0:nvPr/>
        </ns0:nvSpPr>
        <ns0:spPr>
          <ns1:xfrm>
            <ns1:off x="6166403" y="3241040"/>
            <ns1:ext cx="1596124" cy="1596124"/>
          </ns1:xfrm>
          <ns1:prstGeom prst="ellipse">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1" i="0" lang="ja-JP" sz="1800" u="none" cap="none" strike="noStrike">
                <ns1:solidFill>
                  <ns1:schemeClr val="lt1"/>
                </ns1:solidFill>
                <ns1:latin typeface="BIZ UDPGothic"/>
                <ns1:ea typeface="BIZ UDPGothic"/>
                <ns1:cs typeface="BIZ UDPGothic"/>
                <ns1:sym typeface="BIZ UDPGothic"/>
              </ns1:rPr>
              <ns1:t>Teams</ns1:t>
            </ns1:r>
            <ns1:endParaRPr b="1" i="0" sz="1800" u="none" cap="none" strike="noStrike">
              <ns1:solidFill>
                <ns1:schemeClr val="lt1"/>
              </ns1:solidFill>
              <ns1:latin typeface="BIZ UDPGothic"/>
              <ns1:ea typeface="BIZ UDPGothic"/>
              <ns1:cs typeface="BIZ UDPGothic"/>
              <ns1:sym typeface="BIZ UDPGothic"/>
            </ns1:endParaRPr>
          </ns1:p>
        </ns0:txBody>
      </ns0:sp>
      <ns0:sp>
        <ns0:nvSpPr>
          <ns0:cNvPr id="954" name="Google Shape;954;p35"/>
          <ns0:cNvSpPr txBox="1"/>
          <ns0:nvPr/>
        </ns0:nvSpPr>
        <ns0:spPr>
          <ns1:xfrm>
            <ns1:off x="4250000" y="1718000"/>
            <ns1:ext cx="3692100" cy="369300"/>
          </ns1:xfrm>
          <ns1:prstGeom prst="rect">
            <ns1:avLst/>
          </ns1:prstGeom>
          <ns1:noFill/>
          <ns1:ln>
            <ns1:noFill/>
          </ns1:ln>
        </ns0:spPr>
        <ns0:txBody>
          <ns1:bodyPr anchorCtr="0" anchor="t"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You can choose from 2 types</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100"/>
              <ns1:buFont typeface="Arial"/>
              <ns1:buNone/>
            </ns1:pPr>
            <ns1:r>
              <ns1:rPr b="0" i="0" lang="ja-JP" sz="1000" u="none" cap="none" strike="noStrike">
                <ns1:solidFill>
                  <ns1:schemeClr val="accent4"/>
                </ns1:solidFill>
                <ns1:latin typeface="BIZ UDPGothic"/>
                <ns1:ea typeface="BIZ UDPGothic"/>
                <ns1:cs typeface="BIZ UDPGothic"/>
                <ns1:sym typeface="BIZ UDPGothic"/>
              </ns1:rPr>
              <ns1:t>* We recommend Zoom for its features and streaming quality</ns1:t>
            </ns1:r>
            <ns1:endParaRPr b="0" i="0" sz="1100" u="none" cap="none" strike="noStrike">
              <ns1:solidFill>
                <ns1:schemeClr val="accent4"/>
              </ns1:solidFill>
              <ns1:latin typeface="BIZ UDPGothic"/>
              <ns1:ea typeface="BIZ UDPGothic"/>
              <ns1:cs typeface="BIZ UDPGothic"/>
              <ns1:sym typeface="BIZ UDPGothic"/>
            </ns1:endParaRPr>
          </ns1:p>
        </ns0:txBody>
      </ns0:sp>
      <ns0:sp>
        <ns0:nvSpPr>
          <ns0:cNvPr id="955" name="Google Shape;955;p35"/>
          <ns0:cNvSpPr/>
          <ns0:nvPr/>
        </ns0:nvSpPr>
        <ns0:spPr>
          <ns1:xfrm>
            <ns1:off x="8076630" y="1051904"/>
            <ns1:ext cx="3691976" cy="5355766"/>
          </ns1:xfrm>
          <ns1:prstGeom prst="rect">
            <ns1:avLst/>
          </ns1:prstGeom>
          <ns1:noFill/>
          <ns1:ln cap="flat" cmpd="sng" w="127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956" name="Google Shape;956;p35"/>
          <ns0:cNvSpPr/>
          <ns0:nvPr/>
        </ns0:nvSpPr>
        <ns0:spPr>
          <ns1:xfrm>
            <ns1:off x="423395" y="1046876"/>
            <ns1:ext cx="3691975" cy="462988"/>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1" i="0" lang="ja-JP" sz="1800" u="none" cap="none" strike="noStrike">
                <ns1:solidFill>
                  <ns1:schemeClr val="lt1"/>
                </ns1:solidFill>
                <ns1:latin typeface="BIZ UDPGothic"/>
                <ns1:ea typeface="BIZ UDPGothic"/>
                <ns1:cs typeface="BIZ UDPGothic"/>
                <ns1:sym typeface="BIZ UDPGothic"/>
              </ns1:rPr>
              <ns1:t>Event time</ns1:t>
            </ns1:r>
            <ns1:endParaRPr b="1" i="0" sz="1800" u="none" cap="none" strike="noStrike">
              <ns1:solidFill>
                <ns1:schemeClr val="lt1"/>
              </ns1:solidFill>
              <ns1:latin typeface="BIZ UDPGothic"/>
              <ns1:ea typeface="BIZ UDPGothic"/>
              <ns1:cs typeface="BIZ UDPGothic"/>
              <ns1:sym typeface="BIZ UDPGothic"/>
            </ns1:endParaRPr>
          </ns1:p>
        </ns0:txBody>
      </ns0:sp>
      <ns0:sp>
        <ns0:nvSpPr>
          <ns0:cNvPr id="957" name="Google Shape;957;p35"/>
          <ns0:cNvSpPr/>
          <ns0:nvPr/>
        </ns0:nvSpPr>
        <ns0:spPr>
          <ns1:xfrm>
            <ns1:off x="8069753" y="1046711"/>
            <ns1:ext cx="3701006" cy="462988"/>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1" i="0" lang="ja-JP" sz="1800" u="none" cap="none" strike="noStrike">
                <ns1:solidFill>
                  <ns1:schemeClr val="lt1"/>
                </ns1:solidFill>
                <ns1:latin typeface="BIZ UDPGothic"/>
                <ns1:ea typeface="BIZ UDPGothic"/>
                <ns1:cs typeface="BIZ UDPGothic"/>
                <ns1:sym typeface="BIZ UDPGothic"/>
              </ns1:rPr>
              <ns1:t>Typical seminar flow</ns1:t>
            </ns1:r>
            <ns1:endParaRPr b="1" i="0" sz="1800" u="none" cap="none" strike="noStrike">
              <ns1:solidFill>
                <ns1:schemeClr val="lt1"/>
              </ns1:solidFill>
              <ns1:latin typeface="BIZ UDPGothic"/>
              <ns1:ea typeface="BIZ UDPGothic"/>
              <ns1:cs typeface="BIZ UDPGothic"/>
              <ns1:sym typeface="BIZ UDPGothic"/>
            </ns1:endParaRPr>
          </ns1:p>
        </ns0:txBody>
      </ns0:sp>
      <ns0:sp>
        <ns0:nvSpPr>
          <ns0:cNvPr id="958" name="Google Shape;958;p35"/>
          <ns0:cNvSpPr txBox="1"/>
          <ns0:nvPr/>
        </ns0:nvSpPr>
        <ns0:spPr>
          <ns1:xfrm>
            <ns1:off x="571011" y="15500"/>
            <ns1:ext cx="4628400" cy="709500"/>
          </ns1:xfrm>
          <ns1:prstGeom prst="rect">
            <ns1:avLst/>
          </ns1:prstGeom>
          <ns1:noFill/>
          <ns1:ln>
            <ns1:noFill/>
          </ns1:ln>
        </ns0:spPr>
        <ns0:txBody>
          <ns1:bodyPr anchorCtr="0" anchor="t"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3600"/>
              <ns1:buFont typeface="Arial"/>
              <ns1:buNone/>
            </ns1:pPr>
            <ns1:r>
              <ns1:rPr b="0" i="0" lang="ja-JP" sz="3600" u="none" cap="none" strike="noStrike">
                <ns1:solidFill>
                  <ns1:schemeClr val="accent4"/>
                </ns1:solidFill>
                <ns1:latin typeface="BIZ UDPGothic"/>
                <ns1:ea typeface="BIZ UDPGothic"/>
                <ns1:cs typeface="BIZ UDPGothic"/>
                <ns1:sym typeface="BIZ UDPGothic"/>
              </ns1:rPr>
              <ns1:t>Event flow</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959" name="Google Shape;959;p35"/>
          <ns0:cNvSpPr/>
          <ns0:nvPr/>
        </ns0:nvSpPr>
        <ns0:spPr>
          <ns1:xfrm>
            <ns1:off x="3190952" y="223193"/>
            <ns1:ext cx="1834809" cy="461070"/>
          </ns1:xfrm>
          <ns1:prstGeom prst="roundRect">
            <ns1:avLst>
              <ns1:gd fmla="val 16667" name="adj"/>
            </ns1:avLst>
          </ns1:prstGeom>
          <ns1:solidFill>
            <ns1:schemeClr val="lt1"/>
          </ns1:solidFill>
          <ns1:ln cap="flat" cmpd="sng" w="127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On the day of the event</ns1:t>
            </ns1:r>
            <ns1:endParaRPr b="0" i="0" sz="1800" u="none" cap="none" strike="noStrike">
              <ns1:solidFill>
                <ns1:schemeClr val="accent4"/>
              </ns1:solidFill>
              <ns1:latin typeface="BIZ UDPGothic"/>
              <ns1:ea typeface="BIZ UDPGothic"/>
              <ns1:cs typeface="BIZ UDPGothic"/>
              <ns1:sym typeface="BIZ UDPGothic"/>
            </ns1:endParaRPr>
          </ns1:p>
        </ns0:txBody>
      </ns0:sp>
      <ns0:sp>
        <ns0:nvSpPr>
          <ns0:cNvPr id="960" name="Google Shape;960;p35"/>
          <ns0:cNvSpPr txBox="1"/>
          <ns0:nvPr/>
        </ns0:nvSpPr>
        <ns0:spPr>
          <ns1:xfrm>
            <ns1:off x="8429229" y="4412394"/>
            <ns1:ext cx="920768" cy="26161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0000"/>
              </ns1:lnSpc>
              <ns1:spcBef>
                <ns1:spcPts val="0"/>
              </ns1:spcBef>
              <ns1:spcAft>
                <ns1:spcPts val="0"/>
              </ns1:spcAft>
              <ns1:buClr>
                <ns1:srgbClr val="000000"/>
              </ns1:buClr>
              <ns1:buSzPts val="1100"/>
              <ns1:buFont typeface="Arial"/>
              <ns1:buNone/>
            </ns1:pPr>
            <ns1:r>
              <ns1:rPr b="1" i="0" lang="ja-JP" sz="1100" u="none" cap="none" strike="noStrike">
                <ns1:solidFill>
                  <ns1:schemeClr val="accent4"/>
                </ns1:solidFill>
                <ns1:latin typeface="BIZ UDPGothic"/>
                <ns1:ea typeface="BIZ UDPGothic"/>
                <ns1:cs typeface="BIZ UDPGothic"/>
                <ns1:sym typeface="BIZ UDPGothic"/>
              </ns1:rPr>
              <ns1:t>30-40 minutes</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961" name="Google Shape;961;p35"/>
          <ns0:cNvSpPr txBox="1"/>
          <ns0:nvPr/>
        </ns0:nvSpPr>
        <ns0:spPr>
          <ns1:xfrm>
            <ns1:off x="8411631" y="5556847"/>
            <ns1:ext cx="912600" cy="2616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0000"/>
              </ns1:lnSpc>
              <ns1:spcBef>
                <ns1:spcPts val="0"/>
              </ns1:spcBef>
              <ns1:spcAft>
                <ns1:spcPts val="0"/>
              </ns1:spcAft>
              <ns1:buClr>
                <ns1:srgbClr val="000000"/>
              </ns1:buClr>
              <ns1:buSzPts val="1100"/>
              <ns1:buFont typeface="Arial"/>
              <ns1:buNone/>
            </ns1:pPr>
            <ns1:r>
              <ns1:rPr b="1" i="0" lang="ja-JP" sz="1100" u="none" cap="none" strike="noStrike">
                <ns1:solidFill>
                  <ns1:schemeClr val="accent4"/>
                </ns1:solidFill>
                <ns1:latin typeface="BIZ UDPGothic"/>
                <ns1:ea typeface="BIZ UDPGothic"/>
                <ns1:cs typeface="BIZ UDPGothic"/>
                <ns1:sym typeface="BIZ UDPGothic"/>
              </ns1:rPr>
              <ns1:t>10-15 minutes</ns1:t>
            </ns1:r>
            <ns1:endParaRPr b="0" i="0" sz="1400" u="none" cap="none" strike="noStrike">
              <ns1:solidFill>
                <ns1:srgbClr val="000000"/>
              </ns1:solidFill>
              <ns1:latin typeface="BIZ UDPGothic"/>
              <ns1:ea typeface="BIZ UDPGothic"/>
              <ns1:cs typeface="BIZ UDPGothic"/>
              <ns1:sym typeface="BIZ UDPGothic"/>
            </ns1:endParaRPr>
          </ns1:p>
        </ns0:txBody>
      </ns0:sp>
      <ns0:grpSp>
        <ns0:nvGrpSpPr>
          <ns0:cNvPr id="962" name="Google Shape;962;p35"/>
          <ns0:cNvGrpSpPr/>
          <ns0:nvPr/>
        </ns0:nvGrpSpPr>
        <ns0:grpSpPr>
          <ns1:xfrm>
            <ns1:off x="8485506" y="2249538"/>
            <ns1:ext cx="3283453" cy="4041525"/>
            <ns1:chOff x="8639676" y="1727631"/>
            <ns1:chExt cx="1984777" cy="2443014"/>
          </ns1:xfrm>
        </ns0:grpSpPr>
        <ns0:cxnSp>
          <ns0:nvCxnSpPr>
            <ns0:cNvPr id="963" name="Google Shape;963;p35"/>
            <ns0:cNvCxnSpPr/>
            <ns0:nvPr/>
          </ns0:nvCxnSpPr>
          <ns0:spPr>
            <ns1:xfrm flipH="1">
              <ns1:off x="9185958" y="1940250"/>
              <ns1:ext cx="8090" cy="2124087"/>
            </ns1:xfrm>
            <ns1:prstGeom prst="straightConnector1">
              <ns1:avLst/>
            </ns1:prstGeom>
            <ns1:noFill/>
            <ns1:ln cap="flat" cmpd="sng" w="34925">
              <ns1:solidFill>
                <ns1:schemeClr val="accent4"/>
              </ns1:solidFill>
              <ns1:prstDash val="solid"/>
              <ns1:miter lim="800000"/>
              <ns1:headEnd len="sm" w="sm" type="none"/>
              <ns1:tailEnd len="sm" w="sm" type="none"/>
            </ns1:ln>
          </ns0:spPr>
        </ns0:cxnSp>
        <ns0:sp>
          <ns0:nvSpPr>
            <ns0:cNvPr id="964" name="Google Shape;964;p35"/>
            <ns0:cNvSpPr/>
            <ns0:nvPr/>
          </ns0:nvSpPr>
          <ns0:spPr>
            <ns1:xfrm>
              <ns1:off x="9083694" y="1727631"/>
              <ns1:ext cx="212618" cy="212618"/>
            </ns1:xfrm>
            <ns1:prstGeom prst="ellipse">
              <ns1:avLst/>
            </ns1:prstGeom>
            <ns1:solidFill>
              <ns1:schemeClr val="lt1"/>
            </ns1:solidFill>
            <ns1:ln cap="flat" cmpd="sng" w="34925">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accent4"/>
                </ns1:solidFill>
                <ns1:latin typeface="Arial"/>
                <ns1:ea typeface="Arial"/>
                <ns1:cs typeface="Arial"/>
                <ns1:sym typeface="Arial"/>
              </ns1:endParaRPr>
            </ns1:p>
          </ns0:txBody>
        </ns0:sp>
        <ns0:sp>
          <ns0:nvSpPr>
            <ns0:cNvPr id="965" name="Google Shape;965;p35"/>
            <ns0:cNvSpPr txBox="1"/>
            <ns0:nvPr/>
          </ns0:nvSpPr>
          <ns0:spPr>
            <ns1:xfrm>
              <ns1:off x="9293053" y="1736732"/>
              <ns1:ext cx="1162800" cy="1674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2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Registration starts</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966" name="Google Shape;966;p35"/>
            <ns0:cNvSpPr txBox="1"/>
            <ns0:nvPr/>
          </ns0:nvSpPr>
          <ns0:spPr>
            <ns1:xfrm>
              <ns1:off x="9293053" y="2162153"/>
              <ns1:ext cx="1162800" cy="2604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2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Opening</ns1:t>
              </ns1:r>
              <ns1:endParaRPr b="1" i="0" sz="12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000"/>
                <ns1:buFont typeface="Arial"/>
                <ns1:buNone/>
              </ns1:pPr>
              <ns1:r>
                <ns1:rPr b="0" i="0" lang="ja-JP" sz="1000" u="none" cap="none" strike="noStrike">
                  <ns1:solidFill>
                    <ns1:schemeClr val="accent4"/>
                  </ns1:solidFill>
                  <ns1:latin typeface="BIZ UDPGothic"/>
                  <ns1:ea typeface="BIZ UDPGothic"/>
                  <ns1:cs typeface="BIZ UDPGothic"/>
                  <ns1:sym typeface="BIZ UDPGothic"/>
                </ns1:rPr>
                <ns1:t>(Majisemi cast)</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967" name="Google Shape;967;p35"/>
            <ns0:cNvSpPr txBox="1"/>
            <ns0:nvPr/>
          </ns0:nvSpPr>
          <ns0:spPr>
            <ns1:xfrm>
              <ns1:off x="9293055" y="2582520"/>
              <ns1:ext cx="637800" cy="1674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2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Presentation</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968" name="Google Shape;968;p35"/>
            <ns0:cNvSpPr txBox="1"/>
            <ns0:nvPr/>
          </ns0:nvSpPr>
          <ns0:spPr>
            <ns1:xfrm>
              <ns1:off x="9293053" y="3470562"/>
              <ns1:ext cx="1331400" cy="2652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2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Q&amp;A</ns1:t>
              </ns1:r>
              <ns1:endParaRPr b="1" i="0" sz="12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050"/>
                <ns1:buFont typeface="Arial"/>
                <ns1:buNone/>
              </ns1:pPr>
              <ns1:r>
                <ns1:rPr b="0" i="0" lang="ja-JP" sz="1050" u="none" cap="none" strike="noStrike">
                  <ns1:solidFill>
                    <ns1:schemeClr val="accent4"/>
                  </ns1:solidFill>
                  <ns1:latin typeface="BIZ UDPGothic"/>
                  <ns1:ea typeface="BIZ UDPGothic"/>
                  <ns1:cs typeface="BIZ UDPGothic"/>
                  <ns1:sym typeface="BIZ UDPGothic"/>
                </ns1:rPr>
                <ns1:t>(Navigated by Majisemi cast)</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969" name="Google Shape;969;p35"/>
            <ns0:cNvSpPr/>
            <ns0:nvPr/>
          </ns0:nvSpPr>
          <ns0:spPr>
            <ns1:xfrm>
              <ns1:off x="9083694" y="2187640"/>
              <ns1:ext cx="212618" cy="212618"/>
            </ns1:xfrm>
            <ns1:prstGeom prst="ellipse">
              <ns1:avLst/>
            </ns1:prstGeom>
            <ns1:solidFill>
              <ns1:schemeClr val="lt1"/>
            </ns1:solidFill>
            <ns1:ln cap="flat" cmpd="sng" w="34925">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accent4"/>
                </ns1:solidFill>
                <ns1:latin typeface="Arial"/>
                <ns1:ea typeface="Arial"/>
                <ns1:cs typeface="Arial"/>
                <ns1:sym typeface="Arial"/>
              </ns1:endParaRPr>
            </ns1:p>
          </ns0:txBody>
        </ns0:sp>
        <ns0:sp>
          <ns0:nvSpPr>
            <ns0:cNvPr id="970" name="Google Shape;970;p35"/>
            <ns0:cNvSpPr/>
            <ns0:nvPr/>
          </ns0:nvSpPr>
          <ns0:spPr>
            <ns1:xfrm>
              <ns1:off x="9083694" y="2573577"/>
              <ns1:ext cx="212618" cy="212618"/>
            </ns1:xfrm>
            <ns1:prstGeom prst="ellipse">
              <ns1:avLst/>
            </ns1:prstGeom>
            <ns1:solidFill>
              <ns1:schemeClr val="lt1"/>
            </ns1:solidFill>
            <ns1:ln cap="flat" cmpd="sng" w="34925">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accent4"/>
                </ns1:solidFill>
                <ns1:latin typeface="Arial"/>
                <ns1:ea typeface="Arial"/>
                <ns1:cs typeface="Arial"/>
                <ns1:sym typeface="Arial"/>
              </ns1:endParaRPr>
            </ns1:p>
          </ns0:txBody>
        </ns0:sp>
        <ns0:sp>
          <ns0:nvSpPr>
            <ns0:cNvPr id="971" name="Google Shape;971;p35"/>
            <ns0:cNvSpPr/>
            <ns0:nvPr/>
          </ns0:nvSpPr>
          <ns0:spPr>
            <ns1:xfrm>
              <ns1:off x="9083694" y="3487398"/>
              <ns1:ext cx="212618" cy="212618"/>
            </ns1:xfrm>
            <ns1:prstGeom prst="ellipse">
              <ns1:avLst/>
            </ns1:prstGeom>
            <ns1:solidFill>
              <ns1:schemeClr val="lt1"/>
            </ns1:solidFill>
            <ns1:ln cap="flat" cmpd="sng" w="34925">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accent4"/>
                </ns1:solidFill>
                <ns1:latin typeface="Arial"/>
                <ns1:ea typeface="Arial"/>
                <ns1:cs typeface="Arial"/>
                <ns1:sym typeface="Arial"/>
              </ns1:endParaRPr>
            </ns1:p>
          </ns0:txBody>
        </ns0:sp>
        <ns0:sp>
          <ns0:nvSpPr>
            <ns0:cNvPr id="972" name="Google Shape;972;p35"/>
            <ns0:cNvSpPr/>
            <ns0:nvPr/>
          </ns0:nvSpPr>
          <ns0:spPr>
            <ns1:xfrm>
              <ns1:off x="9083694" y="3958027"/>
              <ns1:ext cx="212618" cy="212618"/>
            </ns1:xfrm>
            <ns1:prstGeom prst="ellipse">
              <ns1:avLst/>
            </ns1:prstGeom>
            <ns1:solidFill>
              <ns1:schemeClr val="lt1"/>
            </ns1:solidFill>
            <ns1:ln cap="flat" cmpd="sng" w="34925">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accent4"/>
                </ns1:solidFill>
                <ns1:latin typeface="Arial"/>
                <ns1:ea typeface="Arial"/>
                <ns1:cs typeface="Arial"/>
                <ns1:sym typeface="Arial"/>
              </ns1:endParaRPr>
            </ns1:p>
          </ns0:txBody>
        </ns0:sp>
        <ns0:sp>
          <ns0:nvSpPr>
            <ns0:cNvPr id="973" name="Google Shape;973;p35"/>
            <ns0:cNvSpPr txBox="1"/>
            <ns0:nvPr/>
          </ns0:nvSpPr>
          <ns0:spPr>
            <ns1:xfrm>
              <ns1:off x="8639676" y="1958148"/>
              <ns1:ext cx="538200" cy="1581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0000"/>
                </ns1:lnSpc>
                <ns1:spcBef>
                  <ns1:spcPts val="0"/>
                </ns1:spcBef>
                <ns1:spcAft>
                  <ns1:spcPts val="0"/>
                </ns1:spcAft>
                <ns1:buClr>
                  <ns1:srgbClr val="000000"/>
                </ns1:buClr>
                <ns1:buSzPts val="1100"/>
                <ns1:buFont typeface="Arial"/>
                <ns1:buNone/>
              </ns1:pPr>
              <ns1:r>
                <ns1:rPr b="1" i="0" lang="ja-JP" sz="1100" u="none" cap="none" strike="noStrike">
                  <ns1:solidFill>
                    <ns1:schemeClr val="accent4"/>
                  </ns1:solidFill>
                  <ns1:latin typeface="BIZ UDPGothic"/>
                  <ns1:ea typeface="BIZ UDPGothic"/>
                  <ns1:cs typeface="BIZ UDPGothic"/>
                  <ns1:sym typeface="BIZ UDPGothic"/>
                </ns1:rPr>
                <ns1:t>15 minutes</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974" name="Google Shape;974;p35"/>
            <ns0:cNvSpPr txBox="1"/>
            <ns0:nvPr/>
          </ns0:nvSpPr>
          <ns0:spPr>
            <ns1:xfrm>
              <ns1:off x="8643721" y="2412659"/>
              <ns1:ext cx="538200" cy="1581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0000"/>
                </ns1:lnSpc>
                <ns1:spcBef>
                  <ns1:spcPts val="0"/>
                </ns1:spcBef>
                <ns1:spcAft>
                  <ns1:spcPts val="0"/>
                </ns1:spcAft>
                <ns1:buClr>
                  <ns1:srgbClr val="000000"/>
                </ns1:buClr>
                <ns1:buSzPts val="1100"/>
                <ns1:buFont typeface="Arial"/>
                <ns1:buNone/>
              </ns1:pPr>
              <ns1:r>
                <ns1:rPr b="1" i="0" lang="ja-JP" sz="1100" u="none" cap="none" strike="noStrike">
                  <ns1:solidFill>
                    <ns1:schemeClr val="accent4"/>
                  </ns1:solidFill>
                  <ns1:latin typeface="BIZ UDPGothic"/>
                  <ns1:ea typeface="BIZ UDPGothic"/>
                  <ns1:cs typeface="BIZ UDPGothic"/>
                  <ns1:sym typeface="BIZ UDPGothic"/>
                </ns1:rPr>
                <ns1:t>5 minutes</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975" name="Google Shape;975;p35"/>
            <ns0:cNvSpPr txBox="1"/>
            <ns0:nvPr/>
          </ns0:nvSpPr>
          <ns0:spPr>
            <ns1:xfrm>
              <ns1:off x="9293053" y="3977846"/>
              <ns1:ext cx="1331400" cy="1674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2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End</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976" name="Google Shape;976;p35"/>
            <ns0:cNvSpPr/>
            <ns0:nvPr/>
          </ns0:nvSpPr>
          <ns0:spPr>
            <ns1:xfrm>
              <ns1:off x="9835413" y="2959741"/>
              <ns1:ext cx="509883" cy="339504"/>
            </ns1:xfrm>
            <ns1:prstGeom prst="wedgeRectCallout">
              <ns1:avLst>
                <ns1:gd fmla="val -107637" name="adj1"/>
                <ns1:gd fmla="val -2367" name="adj2"/>
              </ns1:avLst>
            </ns1:prstGeom>
            <ns1:noFill/>
            <ns1:ln cap="flat" cmpd="sng" w="127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2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Poll</ns1:t>
              </ns1:r>
              <ns1:endParaRPr b="0" i="0" sz="1200" u="none" cap="none" strike="noStrike">
                <ns1:solidFill>
                  <ns1:schemeClr val="accent4"/>
                </ns1:solidFill>
                <ns1:latin typeface="BIZ UDPGothic"/>
                <ns1:ea typeface="BIZ UDPGothic"/>
                <ns1:cs typeface="BIZ UDPGothic"/>
                <ns1:sym typeface="BIZ UDPGothic"/>
              </ns1:endParaRPr>
            </ns1:p>
          </ns0:txBody>
        </ns0:sp>
      </ns0:grpSp>
      <ns0:sp>
        <ns0:nvSpPr>
          <ns0:cNvPr id="977" name="Google Shape;977;p35"/>
          <ns0:cNvSpPr txBox="1"/>
          <ns0:nvPr/>
        </ns0:nvSpPr>
        <ns0:spPr>
          <ns1:xfrm>
            <ns1:off x="571010" y="5474311"/>
            <ns1:ext cx="3393865" cy="886901"/>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l">
              <ns1:lnSpc>
                <ns1:spcPct val="150000"/>
              </ns1:lnSpc>
              <ns1:spcBef>
                <ns1:spcPts val="0"/>
              </ns1:spcBef>
              <ns1:spcAft>
                <ns1:spcPts val="0"/>
              </ns1:spcAft>
              <ns1:buClr>
                <ns1:srgbClr val="000000"/>
              </ns1:buClr>
              <ns1:buSzPts val="1100"/>
              <ns1:buFont typeface="Arial"/>
              <ns1:buNone/>
            </ns1:pPr>
            <ns1:r>
              <ns1:rPr b="0" i="0" lang="ja-JP" sz="1100" u="none" cap="none" strike="noStrike">
                <ns1:solidFill>
                  <ns1:schemeClr val="accent4"/>
                </ns1:solidFill>
                <ns1:latin typeface="BIZ UDPGothic"/>
                <ns1:ea typeface="BIZ UDPGothic"/>
                <ns1:cs typeface="BIZ UDPGothic"/>
                <ns1:sym typeface="BIZ UDPGothic"/>
              </ns1:rPr>
              <ns1:t>* On Mondays, only the 2:00 PM and 3:00 PM sessions are available</ns1:t>
            </ns1:r>
            <ns1:endParaRPr b="0" i="0" sz="11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50000"/>
              </ns1:lnSpc>
              <ns1:spcBef>
                <ns1:spcPts val="0"/>
              </ns1:spcBef>
              <ns1:spcAft>
                <ns1:spcPts val="0"/>
              </ns1:spcAft>
              <ns1:buClr>
                <ns1:srgbClr val="000000"/>
              </ns1:buClr>
              <ns1:buSzPts val="1100"/>
              <ns1:buFont typeface="Arial"/>
              <ns1:buNone/>
            </ns1:pPr>
            <ns1:r>
              <ns1:rPr b="0" i="0" lang="ja-JP" sz="1100" u="none" cap="none" strike="noStrike">
                <ns1:solidFill>
                  <ns1:schemeClr val="accent4"/>
                </ns1:solidFill>
                <ns1:latin typeface="BIZ UDPGothic"/>
                <ns1:ea typeface="BIZ UDPGothic"/>
                <ns1:cs typeface="BIZ UDPGothic"/>
                <ns1:sym typeface="BIZ UDPGothic"/>
              </ns1:rPr>
              <ns1:t>* Majifolo is only conducted at the 10:00 AM and 11:00 AM sessions</ns1:t>
            </ns1:r>
            <ns1:endParaRPr b="0" i="0" sz="11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100"/>
              <ns1:buFont typeface="Arial"/>
              <ns1:buNone/>
            </ns1:pPr>
            <ns1:r>
              <ns1:rPr b="0" i="0" lang="ja-JP" sz="1100" u="none" cap="none" strike="noStrike">
                <ns1:solidFill>
                  <ns1:schemeClr val="accent4"/>
                </ns1:solidFill>
                <ns1:latin typeface="BIZ UDPGothic"/>
                <ns1:ea typeface="BIZ UDPGothic"/>
                <ns1:cs typeface="BIZ UDPGothic"/>
                <ns1:sym typeface="BIZ UDPGothic"/>
              </ns1:rPr>
              <ns1:t>* Seminars targeting the manufacturing industry are scheduled at 11:00 AM and 1:00 PM to avoid theme overlap</ns1:t>
            </ns1:r>
            <ns1:endParaRPr b="0" i="0" sz="1100" u="none" cap="none" strike="noStrike">
              <ns1:solidFill>
                <ns1:schemeClr val="accent4"/>
              </ns1:solidFill>
              <ns1:latin typeface="BIZ UDPGothic"/>
              <ns1:ea typeface="BIZ UDPGothic"/>
              <ns1:cs typeface="BIZ UDPGothic"/>
              <ns1:sym typeface="BIZ UDPGothic"/>
            </ns1:endParaRPr>
          </ns1:p>
        </ns0:txBody>
      </ns0:sp>
      <ns0:sp>
        <ns0:nvSpPr>
          <ns0:cNvPr id="978" name="Google Shape;978;p35"/>
          <ns0:cNvSpPr txBox="1"/>
          <ns0:nvPr/>
        </ns0:nvSpPr>
        <ns0:spPr>
          <ns1:xfrm>
            <ns1:off x="8312189" y="1559890"/>
            <ns1:ext cx="3177445" cy="369291"/>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1" i="0" lang="ja-JP" sz="1800" u="none" cap="none" strike="noStrike">
                <ns1:solidFill>
                  <ns1:schemeClr val="accent4"/>
                </ns1:solidFill>
                <ns1:latin typeface="BIZ UDPGothic"/>
                <ns1:ea typeface="BIZ UDPGothic"/>
                <ns1:cs typeface="BIZ UDPGothic"/>
                <ns1:sym typeface="BIZ UDPGothic"/>
              </ns1:rPr>
              <ns1:t>1 hour per seminar is the standard</ns1:t>
            </ns1:r>
            <ns1:endParaRPr b="1" i="0" sz="1800" u="none" cap="none" strike="noStrike">
              <ns1:solidFill>
                <ns1:schemeClr val="accent4"/>
              </ns1:solidFill>
              <ns1:latin typeface="BIZ UDPGothic"/>
              <ns1:ea typeface="BIZ UDPGothic"/>
              <ns1:cs typeface="BIZ UDPGothic"/>
              <ns1:sym typeface="BIZ UDPGothic"/>
            </ns1:endParaRPr>
          </ns1:p>
        </ns0:txBody>
      </ns0:sp>
      <ns0:sp>
        <ns0:nvSpPr>
          <ns0:cNvPr id="979" name="Google Shape;979;p35"/>
          <ns0:cNvSpPr txBox="1"/>
          <ns0:nvPr/>
        </ns0:nvSpPr>
        <ns0:spPr>
          <ns1:xfrm>
            <ns1:off x="10428204" y="170738"/>
            <ns1:ext cx="1542600" cy="4719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5555"/>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Webinar</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0" marR="0" rtl="0" algn="r">
              <ns1:lnSpc>
                <ns1:spcPct val="105555"/>
              </ns1:lnSpc>
              <ns1:spcBef>
                <ns1:spcPts val="0"/>
              </ns1:spcBef>
              <ns1:spcAft>
                <ns1:spcPts val="0"/>
              </ns1:spcAft>
              <ns1:buClr>
                <ns1:srgbClr val="000000"/>
              </ns1:buClr>
              <ns1:buSzPts val="1800"/>
              <ns1:buFont typeface="Arial"/>
              <ns1:buNone/>
            </ns1:pPr>
            <ns1:r>
              <ns1:rPr b="0" i="0" lang="ja-JP" sz="1200" u="none" cap="none" strike="noStrike">
                <ns1:solidFill>
                  <ns1:srgbClr val="163F9B"/>
                </ns1:solidFill>
                <ns1:latin typeface="BIZ UDPGothic"/>
                <ns1:ea typeface="BIZ UDPGothic"/>
                <ns1:cs typeface="BIZ UDPGothic"/>
                <ns1:sym typeface="BIZ UDPGothic"/>
              </ns1:rPr>
              <ns1:t>as a Service</ns1:t>
            </ns1:r>
            <ns1:endParaRPr b="0" i="0" sz="1200" u="none" cap="none" strike="noStrike">
              <ns1:solidFill>
                <ns1:srgbClr val="163F9B"/>
              </ns1:solidFill>
              <ns1:latin typeface="BIZ UDPGothic"/>
              <ns1:ea typeface="BIZ UDPGothic"/>
              <ns1:cs typeface="BIZ UDPGothic"/>
              <ns1:sym typeface="BIZ UDPGothic"/>
            </ns1:endParaRPr>
          </ns1:p>
        </ns0:txBody>
      </ns0:sp>
      <ns0:sp>
        <ns0:nvSpPr>
          <ns0:cNvPr id="980" name="Google Shape;980;p35"/>
          <ns0:cNvSpPr txBox="1"/>
          <ns0:nvPr/>
        </ns0:nvSpPr>
        <ns0:spPr>
          <ns1:xfrm>
            <ns1:off x="8219829" y="1841641"/>
            <ns1:ext cx="3463718" cy="369300"/>
          </ns1:xfrm>
          <ns1:prstGeom prst="rect">
            <ns1:avLst/>
          </ns1:prstGeom>
          <ns1:noFill/>
          <ns1:ln>
            <ns1:noFill/>
          </ns1:ln>
        </ns0:spPr>
        <ns0:txBody>
          <ns1:bodyPr anchorCtr="0" anchor="t"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100"/>
              <ns1:buFont typeface="Arial"/>
              <ns1:buNone/>
            </ns1:pPr>
            <ns1:r>
              <ns1:rPr b="0" i="0" lang="ja-JP" sz="1000" u="none" cap="none" strike="noStrike">
                <ns1:solidFill>
                  <ns1:schemeClr val="accent4"/>
                </ns1:solidFill>
                <ns1:latin typeface="BIZ UDPGothic"/>
                <ns1:ea typeface="BIZ UDPGothic"/>
                <ns1:cs typeface="BIZ UDPGothic"/>
                <ns1:sym typeface="BIZ UDPGothic"/>
              </ns1:rPr>
              <ns1:t>* For seminars hosted by Majisemi, an extension fee applies for events longer than 1 hour (150,000 JPY/hour)</ns1:t>
            </ns1:r>
            <ns1:endParaRPr b="0" i="0" sz="1100" u="none" cap="none" strike="noStrike">
              <ns1:solidFill>
                <ns1:schemeClr val="accent4"/>
              </ns1:solidFill>
              <ns1:latin typeface="BIZ UDPGothic"/>
              <ns1:ea typeface="BIZ UDPGothic"/>
              <ns1:cs typeface="BIZ UDPGothic"/>
              <ns1:sym typeface="BIZ UDPGothic"/>
            </ns1:endParaRPr>
          </ns1:p>
        </ns0:txBody>
      </ns0:sp>
      <ns0:sp>
        <ns0:nvSpPr>
          <ns0:cNvPr id="981" name="Google Shape;981;p35"/>
          <ns0:cNvSpPr txBox="1"/>
          <ns0:nvPr/>
        </ns0:nvSpPr>
        <ns0:spPr>
          <ns1:xfrm>
            <ns1:off x="10164033" y="6452965"/>
            <ns1:ext cx="1707670"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982" name="Google Shape;982;p35"/>
          <ns0:cNvSpPr txBox="1"/>
          <ns0:nvPr>
            <ns0:ph idx="12" type="sldNum"/>
          </ns0:nvPr>
        </ns0:nvSpPr>
        <ns0:spPr>
          <ns1:xfrm>
            <ns1:off x="11755464" y="6452966"/>
            <ns1:ext cx="386261"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36.xml><?xml version="1.0" encoding="utf-8"?>
<ns0:sld xmlns:ns0="http://schemas.openxmlformats.org/presentationml/2006/main" xmlns:ns1="http://schemas.openxmlformats.org/drawingml/2006/main" xmlns:ns2="http://schemas.openxmlformats.org/officeDocument/2006/relationships">
  <ns0:cSld>
    <ns0:spTree>
      <ns0:nvGrpSpPr>
        <ns0:cNvPr id="987" name="Shape 987"/>
        <ns0:cNvGrpSpPr/>
        <ns0:nvPr/>
      </ns0:nvGrpSpPr>
      <ns0:grpSpPr>
        <ns1:xfrm>
          <ns1:off x="0" y="0"/>
          <ns1:ext cx="0" cy="0"/>
          <ns1:chOff x="0" y="0"/>
          <ns1:chExt cx="0" cy="0"/>
        </ns1:xfrm>
      </ns0:grpSpPr>
      <ns0:cxnSp>
        <ns0:nvCxnSpPr>
          <ns0:cNvPr id="988" name="Google Shape;988;p36"/>
          <ns0:cNvCxnSpPr/>
          <ns0:nvPr/>
        </ns0:nvCxnSpPr>
        <ns0:spPr>
          <ns1:xfrm>
            <ns1:off x="6350" y="799793"/>
            <ns1:ext cx="1218565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989" name="Google Shape;989;p36"/>
          <ns0:cNvSpPr/>
          <ns0:nvPr/>
        </ns0:nvSpPr>
        <ns0:spPr>
          <ns1:xfrm>
            <ns1:off x="6203505" y="965555"/>
            <ns1:ext cx="5440895" cy="5514042"/>
          </ns1:xfrm>
          <ns1:prstGeom prst="rect">
            <ns1:avLst/>
          </ns1:prstGeom>
          <ns1:solidFill>
            <ns1:srgbClr val="C3D2F7"/>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990" name="Google Shape;990;p36"/>
          <ns0:cNvSpPr/>
          <ns0:nvPr/>
        </ns0:nvSpPr>
        <ns0:spPr>
          <ns1:xfrm>
            <ns1:off x="4504993" y="2038007"/>
            <ns1:ext cx="3783900" cy="4150500"/>
          </ns1:xfrm>
          <ns1:prstGeom prst="rect">
            <ns1:avLst/>
          </ns1:prstGeom>
          <ns1:solidFill>
            <ns1:srgbClr val="FCF6D8">
              <ns1:alpha val="40000"/>
            </ns1:srgbClr>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991" name="Google Shape;991;p36"/>
          <ns0:cNvSpPr/>
          <ns0:nvPr/>
        </ns0:nvSpPr>
        <ns0:spPr>
          <ns1:xfrm>
            <ns1:off x="339153" y="2168874"/>
            <ns1:ext cx="3812772" cy="1774078"/>
          </ns1:xfrm>
          <ns1:prstGeom prst="rightArrow">
            <ns1:avLst>
              <ns1:gd fmla="val 69889" name="adj1"/>
              <ns1:gd fmla="val 34324" name="adj2"/>
            </ns1:avLst>
          </ns1:prstGeom>
          <ns1:solidFill>
            <ns1:srgbClr val="4F7CE6"/>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grpSp>
        <ns0:nvGrpSpPr>
          <ns0:cNvPr id="992" name="Google Shape;992;p36"/>
          <ns0:cNvGrpSpPr/>
          <ns0:nvPr/>
        </ns0:nvGrpSpPr>
        <ns0:grpSpPr>
          <ns1:xfrm>
            <ns1:off x="2158581" y="2633459"/>
            <ns1:ext cx="1265476" cy="950768"/>
            <ns1:chOff x="2117335" y="2127289"/>
            <ns1:chExt cx="1265476" cy="950768"/>
          </ns1:xfrm>
        </ns0:grpSpPr>
        <ns0:pic>
          <ns0:nvPicPr>
            <ns0:cNvPr id="993" name="Google Shape;993;p36"/>
            <ns0:cNvPicPr preferRelativeResize="0"/>
            <ns0:nvPr/>
          </ns0:nvPicPr>
          <ns0:blipFill rotWithShape="1">
            <ns1:blip ns2:embed="rId3">
              <ns1:alphaModFix/>
            </ns1:blip>
            <ns1:srcRect b="0" l="0" r="0" t="0"/>
            <ns1:stretch/>
          </ns0:blipFill>
          <ns0:spPr>
            <ns1:xfrm>
              <ns1:off x="2117335" y="2127289"/>
              <ns1:ext cx="1265476" cy="712885"/>
            </ns1:xfrm>
            <ns1:prstGeom prst="rect">
              <ns1:avLst/>
            </ns1:prstGeom>
            <ns1:solidFill>
              <ns1:schemeClr val="lt1"/>
            </ns1:solidFill>
            <ns1:ln>
              <ns1:noFill/>
            </ns1:ln>
            <ns1:effectLst>
              <ns1:outerShdw blurRad="50800" rotWithShape="0" algn="t" dir="5400000" dist="38100">
                <ns1:srgbClr val="000000">
                  <ns1:alpha val="40000"/>
                </ns1:srgbClr>
              </ns1:outerShdw>
            </ns1:effectLst>
          </ns0:spPr>
        </ns0:pic>
        <ns0:sp>
          <ns0:nvSpPr>
            <ns0:cNvPr id="994" name="Google Shape;994;p36"/>
            <ns0:cNvSpPr txBox="1"/>
            <ns0:nvPr/>
          </ns0:nvSpPr>
          <ns0:spPr>
            <ns1:xfrm>
              <ns1:off x="2326878" y="2847225"/>
              <ns1:ext cx="846390" cy="230832"/>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900"/>
                <ns1:buFont typeface="Arial"/>
                <ns1:buNone/>
              </ns1:pPr>
              <ns1:r>
                <ns1:rPr b="0" i="0" lang="ja-JP" sz="900" u="none" cap="none" strike="noStrike">
                  <ns1:solidFill>
                    <ns1:schemeClr val="lt1"/>
                  </ns1:solidFill>
                  <ns1:latin typeface="BIZ UDPGothic"/>
                  <ns1:ea typeface="BIZ UDPGothic"/>
                  <ns1:cs typeface="BIZ UDPGothic"/>
                  <ns1:sym typeface="BIZ UDPGothic"/>
                </ns1:rPr>
                <ns1:t>Recorded video</ns1:t>
              </ns1:r>
              <ns1:endParaRPr b="0" i="0" sz="900" u="none" cap="none" strike="noStrike">
                <ns1:solidFill>
                  <ns1:schemeClr val="lt1"/>
                </ns1:solidFill>
                <ns1:latin typeface="BIZ UDPGothic"/>
                <ns1:ea typeface="BIZ UDPGothic"/>
                <ns1:cs typeface="BIZ UDPGothic"/>
                <ns1:sym typeface="BIZ UDPGothic"/>
              </ns1:endParaRPr>
            </ns1:p>
          </ns0:txBody>
        </ns0:sp>
      </ns0:grpSp>
      <ns0:cxnSp>
        <ns0:nvCxnSpPr>
          <ns0:cNvPr id="995" name="Google Shape;995;p36"/>
          <ns0:cNvCxnSpPr/>
          <ns0:nvPr/>
        </ns0:nvCxnSpPr>
        <ns0:spPr>
          <ns1:xfrm>
            <ns1:off x="4154690" y="2010729"/>
            <ns1:ext cx="0" cy="4355804"/>
          </ns1:xfrm>
          <ns1:prstGeom prst="straightConnector1">
            <ns1:avLst/>
          </ns1:prstGeom>
          <ns1:noFill/>
          <ns1:ln cap="flat" cmpd="sng" w="28575">
            <ns1:solidFill>
              <ns1:schemeClr val="accent4"/>
            </ns1:solidFill>
            <ns1:prstDash val="solid"/>
            <ns1:round/>
            <ns1:headEnd len="sm" w="sm" type="none"/>
            <ns1:tailEnd len="sm" w="sm" type="none"/>
          </ns1:ln>
        </ns0:spPr>
      </ns0:cxnSp>
      <ns0:cxnSp>
        <ns0:nvCxnSpPr>
          <ns0:cNvPr id="996" name="Google Shape;996;p36"/>
          <ns0:cNvCxnSpPr>
            <ns1:endCxn id="997" idx="1"/>
          </ns0:cNvCxnSpPr>
          <ns0:nvPr/>
        </ns0:nvCxnSpPr>
        <ns0:spPr>
          <ns1:xfrm>
            <ns1:off x="4154619" y="6354414"/>
            <ns1:ext cx="4312800" cy="0"/>
          </ns1:xfrm>
          <ns1:prstGeom prst="straightConnector1">
            <ns1:avLst/>
          </ns1:prstGeom>
          <ns1:noFill/>
          <ns1:ln cap="flat" cmpd="sng" w="28575">
            <ns1:solidFill>
              <ns1:schemeClr val="accent4"/>
            </ns1:solidFill>
            <ns1:prstDash val="solid"/>
            <ns1:round/>
            <ns1:headEnd len="sm" w="sm" type="none"/>
            <ns1:tailEnd len="sm" w="sm" type="none"/>
          </ns1:ln>
        </ns0:spPr>
      </ns0:cxnSp>
      <ns0:cxnSp>
        <ns0:nvCxnSpPr>
          <ns0:cNvPr id="998" name="Google Shape;998;p36"/>
          <ns0:cNvCxnSpPr/>
          <ns0:nvPr/>
        </ns0:nvCxnSpPr>
        <ns0:spPr>
          <ns1:xfrm>
            <ns1:off x="4154690" y="5157390"/>
            <ns1:ext cx="4798042" cy="0"/>
          </ns1:xfrm>
          <ns1:prstGeom prst="straightConnector1">
            <ns1:avLst/>
          </ns1:prstGeom>
          <ns1:noFill/>
          <ns1:ln cap="flat" cmpd="sng" w="28575">
            <ns1:solidFill>
              <ns1:schemeClr val="accent4"/>
            </ns1:solidFill>
            <ns1:prstDash val="solid"/>
            <ns1:round/>
            <ns1:headEnd len="sm" w="sm" type="none"/>
            <ns1:tailEnd len="sm" w="sm" type="none"/>
          </ns1:ln>
        </ns0:spPr>
      </ns0:cxnSp>
      <ns0:cxnSp>
        <ns0:nvCxnSpPr>
          <ns0:cNvPr id="999" name="Google Shape;999;p36"/>
          <ns0:cNvCxnSpPr/>
          <ns0:nvPr/>
        </ns0:nvCxnSpPr>
        <ns0:spPr>
          <ns1:xfrm>
            <ns1:off x="4154690" y="3064731"/>
            <ns1:ext cx="4798042" cy="0"/>
          </ns1:xfrm>
          <ns1:prstGeom prst="straightConnector1">
            <ns1:avLst/>
          </ns1:prstGeom>
          <ns1:noFill/>
          <ns1:ln cap="flat" cmpd="sng" w="28575">
            <ns1:solidFill>
              <ns1:schemeClr val="accent4"/>
            </ns1:solidFill>
            <ns1:prstDash val="solid"/>
            <ns1:round/>
            <ns1:headEnd len="sm" w="sm" type="none"/>
            <ns1:tailEnd len="sm" w="sm" type="none"/>
          </ns1:ln>
        </ns0:spPr>
      </ns0:cxnSp>
      <ns0:sp>
        <ns0:nvSpPr>
          <ns0:cNvPr id="1000" name="Google Shape;1000;p36"/>
          <ns0:cNvSpPr/>
          <ns0:nvPr/>
        </ns0:nvSpPr>
        <ns0:spPr>
          <ns1:xfrm>
            <ns1:off x="7767114" y="2711468"/>
            <ns1:ext cx="1695768" cy="712885"/>
          </ns1:xfrm>
          <ns1:prstGeom prst="roundRect">
            <ns1:avLst>
              <ns1:gd fmla="val 9231" name="adj"/>
            </ns1:avLst>
          </ns1:prstGeom>
          <ns1:solidFill>
            <ns1:schemeClr val="lt1"/>
          </ns1:solidFill>
          <ns1:ln cap="flat" cmpd="sng" w="25400">
            <ns1:solidFill>
              <ns1:schemeClr val="accent4"/>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600" u="none" cap="none" strike="noStrike">
                <ns1:solidFill>
                  <ns1:schemeClr val="accent4"/>
                </ns1:solidFill>
                <ns1:latin typeface="BIZ UDPGothic"/>
                <ns1:ea typeface="BIZ UDPGothic"/>
                <ns1:cs typeface="BIZ UDPGothic"/>
                <ns1:sym typeface="BIZ UDPGothic"/>
              </ns1:rPr>
              <ns1:t>Rebroadcast</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1001" name="Google Shape;1001;p36"/>
          <ns0:cNvSpPr/>
          <ns0:nvPr/>
        </ns0:nvSpPr>
        <ns0:spPr>
          <ns1:xfrm>
            <ns1:off x="8477601" y="4789373"/>
            <ns1:ext cx="1695768" cy="712885"/>
          </ns1:xfrm>
          <ns1:prstGeom prst="roundRect">
            <ns1:avLst>
              <ns1:gd fmla="val 9231" name="adj"/>
            </ns1:avLst>
          </ns1:prstGeom>
          <ns1:solidFill>
            <ns1:schemeClr val="lt1"/>
          </ns1:solidFill>
          <ns1:ln cap="flat" cmpd="sng" w="25400">
            <ns1:solidFill>
              <ns1:schemeClr val="accent4"/>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600" u="none" cap="none" strike="noStrike">
                <ns1:solidFill>
                  <ns1:schemeClr val="accent4"/>
                </ns1:solidFill>
                <ns1:latin typeface="BIZ UDPGothic"/>
                <ns1:ea typeface="BIZ UDPGothic"/>
                <ns1:cs typeface="BIZ UDPGothic"/>
                <ns1:sym typeface="BIZ UDPGothic"/>
              </ns1:rPr>
              <ns1:t>Full video
p</ns1:t>
            </ns1:r>
            <ns1:br>
              <ns1:rPr b="1" i="0" lang="ja-JP" sz="1600" u="none" cap="none" strike="noStrike">
                <ns1:solidFill>
                  <ns1:schemeClr val="accent4"/>
                </ns1:solidFill>
                <ns1:latin typeface="BIZ UDPGothic"/>
                <ns1:ea typeface="BIZ UDPGothic"/>
                <ns1:cs typeface="BIZ UDPGothic"/>
                <ns1:sym typeface="BIZ UDPGothic"/>
              </ns1:rPr>
            </ns1:br>
            <ns1:r>
              <ns1:rPr b="1" i="0" lang="ja-JP" sz="1600" u="none" cap="none" strike="noStrike">
                <ns1:solidFill>
                  <ns1:schemeClr val="accent4"/>
                </ns1:solidFill>
                <ns1:latin typeface="BIZ UDPGothic"/>
                <ns1:ea typeface="BIZ UDPGothic"/>
                <ns1:cs typeface="BIZ UDPGothic"/>
                <ns1:sym typeface="BIZ UDPGothic"/>
              </ns1:rPr>
              <ns1:t>rovided/sec</ns1:t>
            </ns1:r>
            <ns1:r>
              <ns1:rPr b="1" i="0" lang="ja-JP" sz="1000" u="none" cap="none" strike="noStrike">
                <ns1:solidFill>
                  <ns1:schemeClr val="accent4"/>
                </ns1:solidFill>
                <ns1:latin typeface="BIZ UDPGothic"/>
                <ns1:ea typeface="BIZ UDPGothic"/>
                <ns1:cs typeface="BIZ UDPGothic"/>
                <ns1:sym typeface="BIZ UDPGothic"/>
              </ns1:rPr>
              <ns1:t>ondary use*</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997" name="Google Shape;997;p36"/>
          <ns0:cNvSpPr/>
          <ns0:nvPr/>
        </ns0:nvSpPr>
        <ns0:spPr>
          <ns1:xfrm>
            <ns1:off x="8467419" y="5997971"/>
            <ns1:ext cx="1695768" cy="712885"/>
          </ns1:xfrm>
          <ns1:prstGeom prst="roundRect">
            <ns1:avLst>
              <ns1:gd fmla="val 9231" name="adj"/>
            </ns1:avLst>
          </ns1:prstGeom>
          <ns1:solidFill>
            <ns1:schemeClr val="lt1"/>
          </ns1:solidFill>
          <ns1:ln cap="flat" cmpd="sng" w="25400">
            <ns1:solidFill>
              <ns1:schemeClr val="accent4"/>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600" u="none" cap="none" strike="noStrike">
                <ns1:solidFill>
                  <ns1:schemeClr val="accent4"/>
                </ns1:solidFill>
                <ns1:latin typeface="BIZ UDPGothic"/>
                <ns1:ea typeface="BIZ UDPGothic"/>
                <ns1:cs typeface="BIZ UDPGothic"/>
                <ns1:sym typeface="BIZ UDPGothic"/>
              </ns1:rPr>
              <ns1:t>Majilead</ns1:t>
            </ns1:r>
            <ns1:endParaRPr b="0" i="0" sz="1400" u="none" cap="none" strike="noStrike">
              <ns1:solidFill>
                <ns1:srgbClr val="000000"/>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600" u="none" cap="none" strike="noStrike">
                <ns1:solidFill>
                  <ns1:schemeClr val="accent4"/>
                </ns1:solidFill>
                <ns1:latin typeface="BIZ UDPGothic"/>
                <ns1:ea typeface="BIZ UDPGothic"/>
                <ns1:cs typeface="BIZ UDPGothic"/>
                <ns1:sym typeface="BIZ UDPGothic"/>
              </ns1:rPr>
              <ns1:t>Material download</ns1:t>
            </ns1:r>
            <ns1:endParaRPr b="1" i="0" sz="1600" u="none" cap="none" strike="noStrike">
              <ns1:solidFill>
                <ns1:schemeClr val="accent4"/>
              </ns1:solidFill>
              <ns1:latin typeface="BIZ UDPGothic"/>
              <ns1:ea typeface="BIZ UDPGothic"/>
              <ns1:cs typeface="BIZ UDPGothic"/>
              <ns1:sym typeface="BIZ UDPGothic"/>
            </ns1:endParaRPr>
          </ns1:p>
        </ns0:txBody>
      </ns0:sp>
      <ns0:cxnSp>
        <ns0:nvCxnSpPr>
          <ns0:cNvPr id="1002" name="Google Shape;1002;p36"/>
          <ns0:cNvCxnSpPr>
            <ns1:endCxn id="1003" idx="1"/>
          </ns0:cNvCxnSpPr>
          <ns0:nvPr/>
        </ns0:nvCxnSpPr>
        <ns0:spPr>
          <ns1:xfrm>
            <ns1:off x="4154516" y="4032604"/>
            <ns1:ext cx="1758600" cy="0"/>
          </ns1:xfrm>
          <ns1:prstGeom prst="straightConnector1">
            <ns1:avLst/>
          </ns1:prstGeom>
          <ns1:noFill/>
          <ns1:ln cap="flat" cmpd="sng" w="28575">
            <ns1:solidFill>
              <ns1:schemeClr val="accent4"/>
            </ns1:solidFill>
            <ns1:prstDash val="solid"/>
            <ns1:round/>
            <ns1:headEnd len="sm" w="sm" type="none"/>
            <ns1:tailEnd len="sm" w="sm" type="none"/>
          </ns1:ln>
        </ns0:spPr>
      </ns0:cxnSp>
      <ns0:sp>
        <ns0:nvSpPr>
          <ns0:cNvPr id="1004" name="Google Shape;1004;p36"/>
          <ns0:cNvSpPr/>
          <ns0:nvPr/>
        </ns0:nvSpPr>
        <ns0:spPr>
          <ns1:xfrm>
            <ns1:off x="4766236" y="2700936"/>
            <ns1:ext cx="1695768" cy="712885"/>
          </ns1:xfrm>
          <ns1:prstGeom prst="roundRect">
            <ns1:avLst>
              <ns1:gd fmla="val 9231" name="adj"/>
            </ns1:avLst>
          </ns1:prstGeom>
          <ns1:solidFill>
            <ns1:schemeClr val="lt1"/>
          </ns1:solidFill>
          <ns1:ln cap="flat" cmpd="sng" w="25400">
            <ns1:solidFill>
              <ns1:schemeClr val="accent4"/>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600" u="none" cap="none" strike="noStrike">
                <ns1:solidFill>
                  <ns1:schemeClr val="accent4"/>
                </ns1:solidFill>
                <ns1:latin typeface="BIZ UDPGothic"/>
                <ns1:ea typeface="BIZ UDPGothic"/>
                <ns1:cs typeface="BIZ UDPGothic"/>
                <ns1:sym typeface="BIZ UDPGothic"/>
              </ns1:rPr>
              <ns1:t>Missed session streaming</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1003" name="Google Shape;1003;p36"/>
          <ns0:cNvSpPr/>
          <ns0:nvPr/>
        </ns0:nvSpPr>
        <ns0:spPr>
          <ns1:xfrm>
            <ns1:off x="5913116" y="3676161"/>
            <ns1:ext cx="1695768" cy="712885"/>
          </ns1:xfrm>
          <ns1:prstGeom prst="roundRect">
            <ns1:avLst>
              <ns1:gd fmla="val 9231" name="adj"/>
            </ns1:avLst>
          </ns1:prstGeom>
          <ns1:solidFill>
            <ns1:schemeClr val="lt1"/>
          </ns1:solidFill>
          <ns1:ln cap="flat" cmpd="sng" w="25400">
            <ns1:solidFill>
              <ns1:schemeClr val="accent4"/>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600" u="none" cap="none" strike="noStrike">
                <ns1:solidFill>
                  <ns1:schemeClr val="accent4"/>
                </ns1:solidFill>
                <ns1:latin typeface="BIZ UDPGothic"/>
                <ns1:ea typeface="BIZ UDPGothic"/>
                <ns1:cs typeface="BIZ UDPGothic"/>
                <ns1:sym typeface="BIZ UDPGothic"/>
              </ns1:rPr>
              <ns1:t>Summary vid</ns1:t>
            </ns1:r>
            <ns1:br>
              <ns1:rPr b="1" i="0" lang="ja-JP" sz="1600" u="none" cap="none" strike="noStrike">
                <ns1:solidFill>
                  <ns1:schemeClr val="accent4"/>
                </ns1:solidFill>
                <ns1:latin typeface="BIZ UDPGothic"/>
                <ns1:ea typeface="BIZ UDPGothic"/>
                <ns1:cs typeface="BIZ UDPGothic"/>
                <ns1:sym typeface="BIZ UDPGothic"/>
              </ns1:rPr>
            </ns1:br>
            <ns1:r>
              <ns1:rPr b="1" i="0" lang="ja-JP" sz="1600" u="none" cap="none" strike="noStrike">
                <ns1:solidFill>
                  <ns1:schemeClr val="accent4"/>
                </ns1:solidFill>
                <ns1:latin typeface="BIZ UDPGothic"/>
                <ns1:ea typeface="BIZ UDPGothic"/>
                <ns1:cs typeface="BIZ UDPGothic"/>
                <ns1:sym typeface="BIZ UDPGothic"/>
              </ns1:rPr>
              <ns1:t>eo
creation</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1005" name="Google Shape;1005;p36"/>
          <ns0:cNvSpPr/>
          <ns0:nvPr/>
        </ns0:nvSpPr>
        <ns0:spPr>
          <ns1:xfrm>
            <ns1:off x="4763685" y="4789372"/>
            <ns1:ext cx="1695768" cy="712885"/>
          </ns1:xfrm>
          <ns1:prstGeom prst="roundRect">
            <ns1:avLst>
              <ns1:gd fmla="val 9231" name="adj"/>
            </ns1:avLst>
          </ns1:prstGeom>
          <ns1:solidFill>
            <ns1:schemeClr val="lt1"/>
          </ns1:solidFill>
          <ns1:ln cap="flat" cmpd="sng" w="25400">
            <ns1:solidFill>
              <ns1:schemeClr val="accent4"/>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600" u="none" cap="none" strike="noStrike">
                <ns1:solidFill>
                  <ns1:schemeClr val="accent4"/>
                </ns1:solidFill>
                <ns1:latin typeface="BIZ UDPGothic"/>
                <ns1:ea typeface="BIZ UDPGothic"/>
                <ns1:cs typeface="BIZ UDPGothic"/>
                <ns1:sym typeface="BIZ UDPGothic"/>
              </ns1:rPr>
              <ns1:t>Full vide</ns1:t>
            </ns1:r>
            <ns1:br>
              <ns1:rPr b="1" i="0" lang="ja-JP" sz="1600" u="none" cap="none" strike="noStrike">
                <ns1:solidFill>
                  <ns1:schemeClr val="accent4"/>
                </ns1:solidFill>
                <ns1:latin typeface="BIZ UDPGothic"/>
                <ns1:ea typeface="BIZ UDPGothic"/>
                <ns1:cs typeface="BIZ UDPGothic"/>
                <ns1:sym typeface="BIZ UDPGothic"/>
              </ns1:rPr>
            </ns1:br>
            <ns1:r>
              <ns1:rPr b="1" i="0" lang="ja-JP" sz="1600" u="none" cap="none" strike="noStrike">
                <ns1:solidFill>
                  <ns1:schemeClr val="accent4"/>
                </ns1:solidFill>
                <ns1:latin typeface="BIZ UDPGothic"/>
                <ns1:ea typeface="BIZ UDPGothic"/>
                <ns1:cs typeface="BIZ UDPGothic"/>
                <ns1:sym typeface="BIZ UDPGothic"/>
              </ns1:rPr>
              <ns1:t>o
provid</ns1:t>
            </ns1:r>
            <ns1:r>
              <ns1:rPr b="1" i="0" lang="ja-JP" sz="1000" u="none" cap="none" strike="noStrike">
                <ns1:solidFill>
                  <ns1:schemeClr val="accent4"/>
                </ns1:solidFill>
                <ns1:latin typeface="BIZ UDPGothic"/>
                <ns1:ea typeface="BIZ UDPGothic"/>
                <ns1:cs typeface="BIZ UDPGothic"/>
                <ns1:sym typeface="BIZ UDPGothic"/>
              </ns1:rPr>
              <ns1:t>ed/free*</ns1:t>
            </ns1:r>
            <ns1:endParaRPr b="0" i="0" sz="1000" u="none" cap="none" strike="noStrike">
              <ns1:solidFill>
                <ns1:srgbClr val="000000"/>
              </ns1:solidFill>
              <ns1:latin typeface="BIZ UDPGothic"/>
              <ns1:ea typeface="BIZ UDPGothic"/>
              <ns1:cs typeface="BIZ UDPGothic"/>
              <ns1:sym typeface="BIZ UDPGothic"/>
            </ns1:endParaRPr>
          </ns1:p>
        </ns0:txBody>
      </ns0:sp>
      <ns0:sp>
        <ns0:nvSpPr>
          <ns0:cNvPr id="1006" name="Google Shape;1006;p36"/>
          <ns0:cNvSpPr txBox="1"/>
          <ns0:nvPr/>
        </ns0:nvSpPr>
        <ns0:spPr>
          <ns1:xfrm>
            <ns1:off x="4917403" y="2476097"/>
            <ns1:ext cx="1402635" cy="230792"/>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9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Distributed later exclusively to absentees</ns1:t>
            </ns1:r>
            <ns1:endParaRPr b="0" i="0" sz="900" u="none" cap="none" strike="noStrike">
              <ns1:solidFill>
                <ns1:schemeClr val="accent4"/>
              </ns1:solidFill>
              <ns1:latin typeface="BIZ UDPGothic"/>
              <ns1:ea typeface="BIZ UDPGothic"/>
              <ns1:cs typeface="BIZ UDPGothic"/>
              <ns1:sym typeface="BIZ UDPGothic"/>
            </ns1:endParaRPr>
          </ns1:p>
        </ns0:txBody>
      </ns0:sp>
      <ns0:sp>
        <ns0:nvSpPr>
          <ns0:cNvPr id="1007" name="Google Shape;1007;p36"/>
          <ns0:cNvSpPr txBox="1"/>
          <ns0:nvPr/>
        </ns0:nvSpPr>
        <ns0:spPr>
          <ns1:xfrm>
            <ns1:off x="5819294" y="3432433"/>
            <ns1:ext cx="1883411" cy="230792"/>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9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Upload to your website or YouTube</ns1:t>
            </ns1:r>
            <ns1:endParaRPr b="0" i="0" sz="900" u="none" cap="none" strike="noStrike">
              <ns1:solidFill>
                <ns1:schemeClr val="accent4"/>
              </ns1:solidFill>
              <ns1:latin typeface="BIZ UDPGothic"/>
              <ns1:ea typeface="BIZ UDPGothic"/>
              <ns1:cs typeface="BIZ UDPGothic"/>
              <ns1:sym typeface="BIZ UDPGothic"/>
            </ns1:endParaRPr>
          </ns1:p>
        </ns0:txBody>
      </ns0:sp>
      <ns0:sp>
        <ns0:nvSpPr>
          <ns0:cNvPr id="1008" name="Google Shape;1008;p36"/>
          <ns0:cNvSpPr txBox="1"/>
          <ns0:nvPr/>
        </ns0:nvSpPr>
        <ns0:spPr>
          <ns1:xfrm>
            <ns1:off x="4733901" y="4393163"/>
            <ns1:ext cx="1769637" cy="369291"/>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9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On your website or</ns1:t>
            </ns1:r>
            <ns1:endParaRPr b="0" i="0" sz="1400" u="none" cap="none" strike="noStrike">
              <ns1:solidFill>
                <ns1:srgbClr val="000000"/>
              </ns1:solidFill>
              <ns1:latin typeface="Arial"/>
              <ns1:ea typeface="Arial"/>
              <ns1:cs typeface="Arial"/>
              <ns1:sym typeface="Arial"/>
            </ns1:endParaRPr>
          </ns1:p>
          <ns1:p>
            <ns1:pPr indent="0" lvl="0" marL="0" marR="0" rtl="0" algn="ctr">
              <ns1:lnSpc>
                <ns1:spcPct val="100000"/>
              </ns1:lnSpc>
              <ns1:spcBef>
                <ns1:spcPts val="0"/>
              </ns1:spcBef>
              <ns1:spcAft>
                <ns1:spcPts val="0"/>
              </ns1:spcAft>
              <ns1:buClr>
                <ns1:srgbClr val="000000"/>
              </ns1:buClr>
              <ns1:buSzPts val="9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Post on your company-operated SNS</ns1:t>
            </ns1:r>
            <ns1:endParaRPr b="0" i="0" sz="900" u="none" cap="none" strike="noStrike">
              <ns1:solidFill>
                <ns1:schemeClr val="accent4"/>
              </ns1:solidFill>
              <ns1:latin typeface="BIZ UDPGothic"/>
              <ns1:ea typeface="BIZ UDPGothic"/>
              <ns1:cs typeface="BIZ UDPGothic"/>
              <ns1:sym typeface="BIZ UDPGothic"/>
            </ns1:endParaRPr>
          </ns1:p>
        </ns0:txBody>
      </ns0:sp>
      <ns0:sp>
        <ns0:nvSpPr>
          <ns0:cNvPr id="1009" name="Google Shape;1009;p36"/>
          <ns0:cNvSpPr txBox="1"/>
          <ns0:nvPr/>
        </ns0:nvSpPr>
        <ns0:spPr>
          <ns1:xfrm>
            <ns1:off x="7624928" y="2371099"/>
            <ns1:ext cx="1769637" cy="369291"/>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9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Rebroadcast past Majisemi event videos</ns1:t>
            </ns1:r>
            <ns1:endParaRPr b="0" i="0" sz="1400" u="none" cap="none" strike="noStrike">
              <ns1:solidFill>
                <ns1:srgbClr val="000000"/>
              </ns1:solidFill>
              <ns1:latin typeface="Arial"/>
              <ns1:ea typeface="Arial"/>
              <ns1:cs typeface="Arial"/>
              <ns1:sym typeface="Arial"/>
            </ns1:endParaRPr>
          </ns1:p>
          <ns1:p>
            <ns1:pPr indent="0" lvl="0" marL="0" marR="0" rtl="0" algn="ctr">
              <ns1:lnSpc>
                <ns1:spcPct val="100000"/>
              </ns1:lnSpc>
              <ns1:spcBef>
                <ns1:spcPts val="0"/>
              </ns1:spcBef>
              <ns1:spcAft>
                <ns1:spcPts val="0"/>
              </ns1:spcAft>
              <ns1:buClr>
                <ns1:srgbClr val="000000"/>
              </ns1:buClr>
              <ns1:buSzPts val="9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Effortless hosting without live presentation</ns1:t>
            </ns1:r>
            <ns1:endParaRPr b="0" i="0" sz="900" u="none" cap="none" strike="noStrike">
              <ns1:solidFill>
                <ns1:schemeClr val="accent4"/>
              </ns1:solidFill>
              <ns1:latin typeface="BIZ UDPGothic"/>
              <ns1:ea typeface="BIZ UDPGothic"/>
              <ns1:cs typeface="BIZ UDPGothic"/>
              <ns1:sym typeface="BIZ UDPGothic"/>
            </ns1:endParaRPr>
          </ns1:p>
        </ns0:txBody>
      </ns0:sp>
      <ns0:sp>
        <ns0:nvSpPr>
          <ns0:cNvPr id="1010" name="Google Shape;1010;p36"/>
          <ns0:cNvSpPr txBox="1"/>
          <ns0:nvPr/>
        </ns0:nvSpPr>
        <ns0:spPr>
          <ns1:xfrm>
            <ns1:off x="8394442" y="4400355"/>
            <ns1:ext cx="1910948" cy="369291"/>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9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Webinars or videos other than Majisemi</ns1:t>
            </ns1:r>
            <ns1:endParaRPr b="0" i="0" sz="1400" u="none" cap="none" strike="noStrike">
              <ns1:solidFill>
                <ns1:srgbClr val="000000"/>
              </ns1:solidFill>
              <ns1:latin typeface="Arial"/>
              <ns1:ea typeface="Arial"/>
              <ns1:cs typeface="Arial"/>
              <ns1:sym typeface="Arial"/>
            </ns1:endParaRPr>
          </ns1:p>
          <ns1:p>
            <ns1:pPr indent="0" lvl="0" marL="0" marR="0" rtl="0" algn="ctr">
              <ns1:lnSpc>
                <ns1:spcPct val="100000"/>
              </ns1:lnSpc>
              <ns1:spcBef>
                <ns1:spcPts val="0"/>
              </ns1:spcBef>
              <ns1:spcAft>
                <ns1:spcPts val="0"/>
              </ns1:spcAft>
              <ns1:buClr>
                <ns1:srgbClr val="000000"/>
              </ns1:buClr>
              <ns1:buSzPts val="9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Secondary use on portals and advertising media</ns1:t>
            </ns1:r>
            <ns1:endParaRPr b="0" i="0" sz="900" u="none" cap="none" strike="noStrike">
              <ns1:solidFill>
                <ns1:schemeClr val="accent4"/>
              </ns1:solidFill>
              <ns1:latin typeface="BIZ UDPGothic"/>
              <ns1:ea typeface="BIZ UDPGothic"/>
              <ns1:cs typeface="BIZ UDPGothic"/>
              <ns1:sym typeface="BIZ UDPGothic"/>
            </ns1:endParaRPr>
          </ns1:p>
        </ns0:txBody>
      </ns0:sp>
      <ns0:sp>
        <ns0:nvSpPr>
          <ns0:cNvPr id="1011" name="Google Shape;1011;p36"/>
          <ns0:cNvSpPr txBox="1"/>
          <ns0:nvPr/>
        </ns0:nvSpPr>
        <ns0:spPr>
          <ns1:xfrm>
            <ns1:off x="8358639" y="5511871"/>
            <ns1:ext cx="1910948" cy="507791"/>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9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Posted on majisemi.com</ns1:t>
            </ns1:r>
            <ns1:endParaRPr b="0" i="0" sz="1400" u="none" cap="none" strike="noStrike">
              <ns1:solidFill>
                <ns1:srgbClr val="000000"/>
              </ns1:solidFill>
              <ns1:latin typeface="Arial"/>
              <ns1:ea typeface="Arial"/>
              <ns1:cs typeface="Arial"/>
              <ns1:sym typeface="Arial"/>
            </ns1:endParaRPr>
          </ns1:p>
          <ns1:p>
            <ns1:pPr indent="0" lvl="0" marL="0" marR="0" rtl="0" algn="ctr">
              <ns1:lnSpc>
                <ns1:spcPct val="100000"/>
              </ns1:lnSpc>
              <ns1:spcBef>
                <ns1:spcPts val="0"/>
              </ns1:spcBef>
              <ns1:spcAft>
                <ns1:spcPts val="0"/>
              </ns1:spcAft>
              <ns1:buClr>
                <ns1:srgbClr val="000000"/>
              </ns1:buClr>
              <ns1:buSzPts val="9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Acquire new leads</ns1:t>
            </ns1:r>
            <ns1:endParaRPr b="0" i="0" sz="9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900"/>
              <ns1:buFont typeface="Arial"/>
              <ns1:buNone/>
            </ns1:pPr>
            <ns1:r>
              <ns1:rPr b="0" i="0" lang="ja-JP" sz="900" u="none" cap="none" strike="noStrike">
                <ns1:solidFill>
                  <ns1:srgbClr val="FF0000"/>
                </ns1:solidFill>
                <ns1:latin typeface="BIZ UDPGothic"/>
                <ns1:ea typeface="BIZ UDPGothic"/>
                <ns1:cs typeface="BIZ UDPGothic"/>
                <ns1:sym typeface="BIZ UDPGothic"/>
              </ns1:rPr>
              <ns1:t>Majisemi Club benefits</ns1:t>
            </ns1:r>
            <ns1:endParaRPr b="0" i="0" sz="900" u="none" cap="none" strike="noStrike">
              <ns1:solidFill>
                <ns1:srgbClr val="FF0000"/>
              </ns1:solidFill>
              <ns1:latin typeface="BIZ UDPGothic"/>
              <ns1:ea typeface="BIZ UDPGothic"/>
              <ns1:cs typeface="BIZ UDPGothic"/>
              <ns1:sym typeface="BIZ UDPGothic"/>
            </ns1:endParaRPr>
          </ns1:p>
        </ns0:txBody>
      </ns0:sp>
      <ns0:sp>
        <ns0:nvSpPr>
          <ns0:cNvPr id="1012" name="Google Shape;1012;p36"/>
          <ns0:cNvSpPr/>
          <ns0:nvPr/>
        </ns0:nvSpPr>
        <ns0:spPr>
          <ns1:xfrm>
            <ns1:off x="595695" y="2699470"/>
            <ns1:ext cx="1351175" cy="712885"/>
          </ns1:xfrm>
          <ns1:prstGeom prst="roundRect">
            <ns1:avLst>
              <ns1:gd fmla="val 9231" name="adj"/>
            </ns1:avLst>
          </ns1:prstGeom>
          <ns1:noFill/>
          <ns1:ln cap="flat" cmpd="sng" w="25400">
            <ns1:solidFill>
              <ns1:schemeClr val="lt1"/>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Webinar
</ns1:t>
            </ns1:r>
            <ns1:br>
              <ns1:rPr b="1" i="0" lang="ja-JP" sz="1600" u="none" cap="none" strike="noStrike">
                <ns1:solidFill>
                  <ns1:schemeClr val="lt1"/>
                </ns1:solidFill>
                <ns1:latin typeface="BIZ UDPGothic"/>
                <ns1:ea typeface="BIZ UDPGothic"/>
                <ns1:cs typeface="BIZ UDPGothic"/>
                <ns1:sym typeface="BIZ UDPGothic"/>
              </ns1:rPr>
            </ns1:br>
            <ns1:r>
              <ns1:rPr b="1" i="0" lang="ja-JP" sz="1600" u="none" cap="none" strike="noStrike">
                <ns1:solidFill>
                  <ns1:schemeClr val="lt1"/>
                </ns1:solidFill>
                <ns1:latin typeface="BIZ UDPGothic"/>
                <ns1:ea typeface="BIZ UDPGothic"/>
                <ns1:cs typeface="BIZ UDPGothic"/>
                <ns1:sym typeface="BIZ UDPGothic"/>
              </ns1:rPr>
              <ns1:t>hosting</ns1:t>
            </ns1:r>
            <ns1:endParaRPr b="0" i="0" sz="1400" u="none" cap="none" strike="noStrike">
              <ns1:solidFill>
                <ns1:srgbClr val="000000"/>
              </ns1:solidFill>
              <ns1:latin typeface="Arial"/>
              <ns1:ea typeface="Arial"/>
              <ns1:cs typeface="Arial"/>
              <ns1:sym typeface="Arial"/>
            </ns1:endParaRPr>
          </ns1:p>
        </ns0:txBody>
      </ns0:sp>
      <ns0:sp>
        <ns0:nvSpPr>
          <ns0:cNvPr id="1013" name="Google Shape;1013;p36"/>
          <ns0:cNvSpPr/>
          <ns0:nvPr/>
        </ns0:nvSpPr>
        <ns0:spPr>
          <ns1:xfrm>
            <ns1:off x="4756117" y="5643916"/>
            <ns1:ext cx="2794121" cy="353858"/>
          </ns1:xfrm>
          <ns1:prstGeom prst="roundRect">
            <ns1:avLst>
              <ns1:gd fmla="val 9231" name="adj"/>
            </ns1:avLst>
          </ns1:prstGeom>
          <ns1:solidFill>
            <ns1:schemeClr val="accent5"/>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600" u="none" cap="none" strike="noStrike">
                <ns1:solidFill>
                  <ns1:schemeClr val="accent4"/>
                </ns1:solidFill>
                <ns1:latin typeface="BIZ UDPGothic"/>
                <ns1:ea typeface="BIZ UDPGothic"/>
                <ns1:cs typeface="BIZ UDPGothic"/>
                <ns1:sym typeface="BIZ UDPGothic"/>
              </ns1:rPr>
              <ns1:t>Lead nurturing</ns1:t>
            </ns1:r>
            <ns1:endParaRPr b="0" i="0" sz="1400" u="none" cap="none" strike="noStrike">
              <ns1:solidFill>
                <ns1:srgbClr val="000000"/>
              </ns1:solidFill>
              <ns1:latin typeface="Arial"/>
              <ns1:ea typeface="Arial"/>
              <ns1:cs typeface="Arial"/>
              <ns1:sym typeface="Arial"/>
            </ns1:endParaRPr>
          </ns1:p>
        </ns0:txBody>
      </ns0:sp>
      <ns0:sp>
        <ns0:nvSpPr>
          <ns0:cNvPr id="1014" name="Google Shape;1014;p36"/>
          <ns0:cNvSpPr/>
          <ns0:nvPr/>
        </ns0:nvSpPr>
        <ns0:spPr>
          <ns1:xfrm>
            <ns1:off x="7840009" y="1139786"/>
            <ns1:ext cx="3344076" cy="353858"/>
          </ns1:xfrm>
          <ns1:prstGeom prst="roundRect">
            <ns1:avLst>
              <ns1:gd fmla="val 9231" name="adj"/>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Branding &amp; new lead acquisition</ns1:t>
            </ns1:r>
            <ns1:endParaRPr b="0" i="0" sz="1400" u="none" cap="none" strike="noStrike">
              <ns1:solidFill>
                <ns1:srgbClr val="000000"/>
              </ns1:solidFill>
              <ns1:latin typeface="Arial"/>
              <ns1:ea typeface="Arial"/>
              <ns1:cs typeface="Arial"/>
              <ns1:sym typeface="Arial"/>
            </ns1:endParaRPr>
          </ns1:p>
        </ns0:txBody>
      </ns0:sp>
      <ns0:sp>
        <ns0:nvSpPr>
          <ns0:cNvPr id="1015" name="Google Shape;1015;p36"/>
          <ns0:cNvSpPr/>
          <ns0:nvPr/>
        </ns0:nvSpPr>
        <ns0:spPr>
          <ns1:xfrm>
            <ns1:off x="9657698" y="1678321"/>
            <ns1:ext cx="2141217" cy="2195915"/>
          </ns1:xfrm>
          <ns1:prstGeom prst="ellipse">
            <ns1:avLst/>
          </ns1:prstGeom>
          <ns1:solidFill>
            <ns1:schemeClr val="accent5"/>
          </ns1:solidFill>
          <ns1:ln>
            <ns1:noFill/>
          </ns1:ln>
          <ns1:effectLst>
            <ns1:outerShdw blurRad="139700" sx="102000" rotWithShape="0" algn="tr" dir="8100000" dist="38100" sy="102000">
              <ns1:srgbClr val="000000">
                <ns1:alpha val="2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016" name="Google Shape;1016;p36"/>
          <ns0:cNvSpPr txBox="1"/>
          <ns0:nvPr/>
        </ns0:nvSpPr>
        <ns0:spPr>
          <ns1:xfrm>
            <ns1:off x="9709010" y="2181631"/>
            <ns1:ext cx="2026521" cy="1123344"/>
          </ns1:xfrm>
          <ns1:prstGeom prst="rect">
            <ns1:avLst/>
          </ns1:prstGeom>
          <ns1:noFill/>
          <ns1:ln>
            <ns1:noFill/>
          </ns1:ln>
        </ns0:spPr>
        <ns0:txBody>
          <ns1:bodyPr anchorCtr="0" anchor="ctr"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0" i="0" lang="ja-JP" sz="1100" u="none" cap="none" strike="noStrike">
                <ns1:solidFill>
                  <ns1:srgbClr val="0A1F4D"/>
                </ns1:solidFill>
                <ns1:latin typeface="BIZ UDPGothic"/>
                <ns1:ea typeface="BIZ UDPGothic"/>
                <ns1:cs typeface="BIZ UDPGothic"/>
                <ns1:sym typeface="BIZ UDPGothic"/>
              </ns1:rPr>
              <ns1:t>When hosting a webinar</ns1:t>
            </ns1:r>
            <ns1:endParaRPr b="0" i="0" sz="1100" u="none" cap="none" strike="noStrike">
              <ns1:solidFill>
                <ns1:srgbClr val="0A1F4D"/>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600"/>
              <ns1:buFont typeface="Arial"/>
              <ns1:buNone/>
            </ns1:pPr>
            <ns1:r>
              <ns1:rPr b="0" i="0" lang="ja-JP" sz="1100" u="none" cap="none" strike="noStrike">
                <ns1:solidFill>
                  <ns1:srgbClr val="0A1F4D"/>
                </ns1:solidFill>
                <ns1:latin typeface="BIZ UDPGothic"/>
                <ns1:ea typeface="BIZ UDPGothic"/>
                <ns1:cs typeface="BIZ UDPGothic"/>
                <ns1:sym typeface="BIZ UDPGothic"/>
              </ns1:rPr>
              <ns1:t>Reuse content to</ns1:t>
            </ns1:r>
            <ns1:endParaRPr b="0" i="0" sz="1100" u="none" cap="none" strike="noStrike">
              <ns1:solidFill>
                <ns1:srgbClr val="0A1F4D"/>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1500" u="none" cap="none" strike="noStrike">
                <ns1:solidFill>
                  <ns1:srgbClr val="102F74"/>
                </ns1:solidFill>
                <ns1:latin typeface="BIZ UDPGothic"/>
                <ns1:ea typeface="BIZ UDPGothic"/>
                <ns1:cs typeface="BIZ UDPGothic"/>
                <ns1:sym typeface="BIZ UDPGothic"/>
              </ns1:rPr>
              <ns1:t>Continue lead nurturi</ns1:t>
            </ns1:r>
            <ns1:br>
              <ns1:rPr b="1" i="0" lang="ja-JP" sz="1500" u="none" cap="none" strike="noStrike">
                <ns1:solidFill>
                  <ns1:srgbClr val="102F74"/>
                </ns1:solidFill>
                <ns1:latin typeface="BIZ UDPGothic"/>
                <ns1:ea typeface="BIZ UDPGothic"/>
                <ns1:cs typeface="BIZ UDPGothic"/>
                <ns1:sym typeface="BIZ UDPGothic"/>
              </ns1:rPr>
            </ns1:br>
            <ns1:r>
              <ns1:rPr b="1" i="0" lang="ja-JP" sz="1500" u="none" cap="none" strike="noStrike">
                <ns1:solidFill>
                  <ns1:srgbClr val="102F74"/>
                </ns1:solidFill>
                <ns1:latin typeface="BIZ UDPGothic"/>
                <ns1:ea typeface="BIZ UDPGothic"/>
                <ns1:cs typeface="BIZ UDPGothic"/>
                <ns1:sym typeface="BIZ UDPGothic"/>
              </ns1:rPr>
              <ns1:t>ng
and new lead acqui</ns1:t>
            </ns1:r>
            <ns1:br>
              <ns1:rPr b="1" i="0" lang="ja-JP" sz="1500" u="none" cap="none" strike="noStrike">
                <ns1:solidFill>
                  <ns1:srgbClr val="102F74"/>
                </ns1:solidFill>
                <ns1:latin typeface="BIZ UDPGothic"/>
                <ns1:ea typeface="BIZ UDPGothic"/>
                <ns1:cs typeface="BIZ UDPGothic"/>
                <ns1:sym typeface="BIZ UDPGothic"/>
              </ns1:rPr>
            </ns1:br>
            <ns1:r>
              <ns1:rPr b="1" i="0" lang="ja-JP" sz="1500" u="none" cap="none" strike="noStrike">
                <ns1:solidFill>
                  <ns1:srgbClr val="102F74"/>
                </ns1:solidFill>
                <ns1:latin typeface="BIZ UDPGothic"/>
                <ns1:ea typeface="BIZ UDPGothic"/>
                <ns1:cs typeface="BIZ UDPGothic"/>
                <ns1:sym typeface="BIZ UDPGothic"/>
              </ns1:rPr>
              <ns1:t>sition
after hosting</ns1:t>
            </ns1:r>
            <ns1:endParaRPr b="0" i="0" sz="1400" u="none" cap="none" strike="noStrike">
              <ns1:solidFill>
                <ns1:srgbClr val="000000"/>
              </ns1:solidFill>
              <ns1:latin typeface="Arial"/>
              <ns1:ea typeface="Arial"/>
              <ns1:cs typeface="Arial"/>
              <ns1:sym typeface="Arial"/>
            </ns1:endParaRPr>
          </ns1:p>
        </ns0:txBody>
      </ns0:sp>
      <ns0:sp>
        <ns0:nvSpPr>
          <ns0:cNvPr id="1017" name="Google Shape;1017;p36"/>
          <ns0:cNvSpPr/>
          <ns0:nvPr/>
        </ns0:nvSpPr>
        <ns0:spPr>
          <ns1:xfrm>
            <ns1:off x="267871" y="1381321"/>
            <ns1:ext cx="3542892" cy="259796"/>
          </ns1:xfrm>
          <ns1:prstGeom prst="rect">
            <ns1:avLst/>
          </ns1:prstGeom>
          <ns1:solidFill>
            <ns1:srgbClr val="C3D2F7"/>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100"/>
              <ns1:buFont typeface="Arial"/>
              <ns1:buNone/>
            </ns1:pPr>
            <ns1:r>
              <ns1:t/>
            </ns1:r>
            <ns1:endParaRPr b="0" i="0" sz="1100" u="none" cap="none" strike="noStrike">
              <ns1:solidFill>
                <ns1:schemeClr val="lt1"/>
              </ns1:solidFill>
              <ns1:latin typeface="Arial"/>
              <ns1:ea typeface="Arial"/>
              <ns1:cs typeface="Arial"/>
              <ns1:sym typeface="Arial"/>
            </ns1:endParaRPr>
          </ns1:p>
        </ns0:txBody>
      </ns0:sp>
      <ns0:sp>
        <ns0:nvSpPr>
          <ns0:cNvPr id="1018" name="Google Shape;1018;p36"/>
          <ns0:cNvSpPr txBox="1"/>
          <ns0:nvPr/>
        </ns0:nvSpPr>
        <ns0:spPr>
          <ns1:xfrm>
            <ns1:off x="221196" y="101835"/>
            <ns1:ext cx="6302099" cy="586088"/>
          </ns1:xfrm>
          <ns1:prstGeom prst="rect">
            <ns1:avLst/>
          </ns1:prstGeom>
          <ns1:noFill/>
          <ns1:ln>
            <ns1:noFill/>
          </ns1:ln>
        </ns0:spPr>
        <ns0:txBody>
          <ns1:bodyPr anchorCtr="0" anchor="ctr"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2800" u="none" cap="none" strike="noStrike">
                <ns1:solidFill>
                  <ns1:schemeClr val="accent4"/>
                </ns1:solidFill>
                <ns1:latin typeface="BIZ UDPGothic"/>
                <ns1:ea typeface="BIZ UDPGothic"/>
                <ns1:cs typeface="BIZ UDPGothic"/>
                <ns1:sym typeface="BIZ UDPGothic"/>
              </ns1:rPr>
              <ns1:t>Reasons to use Majisemi</ns1:t>
            </ns1:r>
            <ns1:endParaRPr b="0" i="0" sz="1400" u="none" cap="none" strike="noStrike">
              <ns1:solidFill>
                <ns1:srgbClr val="000000"/>
              </ns1:solidFill>
              <ns1:latin typeface="Arial"/>
              <ns1:ea typeface="Arial"/>
              <ns1:cs typeface="Arial"/>
              <ns1:sym typeface="Arial"/>
            </ns1:endParaRPr>
          </ns1:p>
        </ns0:txBody>
      </ns0:sp>
      <ns0:sp>
        <ns0:nvSpPr>
          <ns0:cNvPr id="1019" name="Google Shape;1019;p36"/>
          <ns0:cNvSpPr txBox="1"/>
          <ns0:nvPr/>
        </ns0:nvSpPr>
        <ns0:spPr>
          <ns1:xfrm>
            <ns1:off x="218900" y="965555"/>
            <ns1:ext cx="3659232" cy="586088"/>
          </ns1:xfrm>
          <ns1:prstGeom prst="rect">
            <ns1:avLst/>
          </ns1:prstGeom>
          <ns1:noFill/>
          <ns1:ln>
            <ns1:noFill/>
          </ns1:ln>
        </ns0:spPr>
        <ns0:txBody>
          <ns1:bodyPr anchorCtr="0" anchor="ctr"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2800" u="none" cap="none" strike="noStrike">
                <ns1:solidFill>
                  <ns1:schemeClr val="accent4"/>
                </ns1:solidFill>
                <ns1:latin typeface="BIZ UDPGothic"/>
                <ns1:ea typeface="BIZ UDPGothic"/>
                <ns1:cs typeface="BIZ UDPGothic"/>
                <ns1:sym typeface="BIZ UDPGothic"/>
              </ns1:rPr>
              <ns1:t>Effective use of content</ns1:t>
            </ns1:r>
            <ns1:endParaRPr b="0" i="0" sz="1400" u="none" cap="none" strike="noStrike">
              <ns1:solidFill>
                <ns1:srgbClr val="000000"/>
              </ns1:solidFill>
              <ns1:latin typeface="Arial"/>
              <ns1:ea typeface="Arial"/>
              <ns1:cs typeface="Arial"/>
              <ns1:sym typeface="Arial"/>
            </ns1:endParaRPr>
          </ns1:p>
        </ns0:txBody>
      </ns0:sp>
      <ns0:sp>
        <ns0:nvSpPr>
          <ns0:cNvPr id="1020" name="Google Shape;1020;p36"/>
          <ns0:cNvSpPr/>
          <ns0:nvPr/>
        </ns0:nvSpPr>
        <ns0:spPr>
          <ns1:xfrm>
            <ns1:off x="12028601" y="-536"/>
            <ns1:ext cx="163399" cy="800325"/>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021" name="Google Shape;1021;p36"/>
          <ns0:cNvSpPr txBox="1"/>
          <ns0:nvPr/>
        </ns0:nvSpPr>
        <ns0:spPr>
          <ns1:xfrm>
            <ns1:off x="10428204" y="170738"/>
            <ns1:ext cx="1542600" cy="4719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5555"/>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Webinar</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0" marR="0" rtl="0" algn="r">
              <ns1:lnSpc>
                <ns1:spcPct val="105555"/>
              </ns1:lnSpc>
              <ns1:spcBef>
                <ns1:spcPts val="0"/>
              </ns1:spcBef>
              <ns1:spcAft>
                <ns1:spcPts val="0"/>
              </ns1:spcAft>
              <ns1:buClr>
                <ns1:srgbClr val="000000"/>
              </ns1:buClr>
              <ns1:buSzPts val="1800"/>
              <ns1:buFont typeface="Arial"/>
              <ns1:buNone/>
            </ns1:pPr>
            <ns1:r>
              <ns1:rPr b="0" i="0" lang="ja-JP" sz="1200" u="none" cap="none" strike="noStrike">
                <ns1:solidFill>
                  <ns1:srgbClr val="163F9B"/>
                </ns1:solidFill>
                <ns1:latin typeface="BIZ UDPGothic"/>
                <ns1:ea typeface="BIZ UDPGothic"/>
                <ns1:cs typeface="BIZ UDPGothic"/>
                <ns1:sym typeface="BIZ UDPGothic"/>
              </ns1:rPr>
              <ns1:t>as a Service</ns1:t>
            </ns1:r>
            <ns1:endParaRPr b="0" i="0" sz="1200" u="none" cap="none" strike="noStrike">
              <ns1:solidFill>
                <ns1:srgbClr val="163F9B"/>
              </ns1:solidFill>
              <ns1:latin typeface="BIZ UDPGothic"/>
              <ns1:ea typeface="BIZ UDPGothic"/>
              <ns1:cs typeface="BIZ UDPGothic"/>
              <ns1:sym typeface="BIZ UDPGothic"/>
            </ns1:endParaRPr>
          </ns1:p>
        </ns0:txBody>
      </ns0:sp>
      <ns0:sp>
        <ns0:nvSpPr>
          <ns0:cNvPr id="1022" name="Google Shape;1022;p36"/>
          <ns0:cNvSpPr/>
          <ns0:nvPr/>
        </ns0:nvSpPr>
        <ns0:spPr>
          <ns1:xfrm>
            <ns1:off x="5944535" y="1654287"/>
            <ns1:ext cx="1695768" cy="712885"/>
          </ns1:xfrm>
          <ns1:prstGeom prst="roundRect">
            <ns1:avLst>
              <ns1:gd fmla="val 9231" name="adj"/>
            </ns1:avLst>
          </ns1:prstGeom>
          <ns1:solidFill>
            <ns1:schemeClr val="lt1"/>
          </ns1:solidFill>
          <ns1:ln cap="flat" cmpd="sng" w="25400">
            <ns1:solidFill>
              <ns1:schemeClr val="accent4"/>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600" u="none" cap="none" strike="noStrike">
                <ns1:solidFill>
                  <ns1:schemeClr val="accent4"/>
                </ns1:solidFill>
                <ns1:latin typeface="BIZ UDPGothic"/>
                <ns1:ea typeface="BIZ UDPGothic"/>
                <ns1:cs typeface="BIZ UDPGothic"/>
                <ns1:sym typeface="BIZ UDPGothic"/>
              </ns1:rPr>
              <ns1:t>SEO article</ns1:t>
            </ns1:r>
            <ns1:endParaRPr b="1" i="0" sz="16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600" u="none" cap="none" strike="noStrike">
                <ns1:solidFill>
                  <ns1:schemeClr val="accent4"/>
                </ns1:solidFill>
                <ns1:latin typeface="BIZ UDPGothic"/>
                <ns1:ea typeface="BIZ UDPGothic"/>
                <ns1:cs typeface="BIZ UDPGothic"/>
                <ns1:sym typeface="BIZ UDPGothic"/>
              </ns1:rPr>
              <ns1:t>Create (blog)</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1023" name="Google Shape;1023;p36"/>
          <ns0:cNvSpPr txBox="1"/>
          <ns0:nvPr/>
        </ns0:nvSpPr>
        <ns0:spPr>
          <ns1:xfrm>
            <ns1:off x="5878753" y="1289346"/>
            <ns1:ext cx="1826791" cy="369291"/>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9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Create articles from presentation content</ns1:t>
            </ns1:r>
            <ns1:endParaRPr b="0" i="0" sz="9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9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Register on your website, also for SEO measures</ns1:t>
            </ns1:r>
            <ns1:endParaRPr b="0" i="0" sz="900" u="none" cap="none" strike="noStrike">
              <ns1:solidFill>
                <ns1:schemeClr val="accent4"/>
              </ns1:solidFill>
              <ns1:latin typeface="BIZ UDPGothic"/>
              <ns1:ea typeface="BIZ UDPGothic"/>
              <ns1:cs typeface="BIZ UDPGothic"/>
              <ns1:sym typeface="BIZ UDPGothic"/>
            </ns1:endParaRPr>
          </ns1:p>
        </ns0:txBody>
      </ns0:sp>
      <ns0:cxnSp>
        <ns0:nvCxnSpPr>
          <ns0:cNvPr id="1024" name="Google Shape;1024;p36"/>
          <ns0:cNvCxnSpPr>
            <ns1:endCxn id="1022" idx="1"/>
          </ns0:cNvCxnSpPr>
          <ns0:nvPr/>
        </ns0:nvCxnSpPr>
        <ns0:spPr>
          <ns1:xfrm>
            <ns1:off x="4154435" y="2010730"/>
            <ns1:ext cx="1790100" cy="0"/>
          </ns1:xfrm>
          <ns1:prstGeom prst="straightConnector1">
            <ns1:avLst/>
          </ns1:prstGeom>
          <ns1:noFill/>
          <ns1:ln cap="flat" cmpd="sng" w="28575">
            <ns1:solidFill>
              <ns1:schemeClr val="accent4"/>
            </ns1:solidFill>
            <ns1:prstDash val="solid"/>
            <ns1:round/>
            <ns1:headEnd len="sm" w="sm" type="none"/>
            <ns1:tailEnd len="sm" w="sm" type="none"/>
          </ns1:ln>
        </ns0:spPr>
      </ns0:cxnSp>
      <ns0:sp>
        <ns0:nvSpPr>
          <ns0:cNvPr id="1025" name="Google Shape;1025;p36"/>
          <ns0:cNvSpPr txBox="1"/>
          <ns0:nvPr/>
        </ns0:nvSpPr>
        <ns0:spPr>
          <ns1:xfrm>
            <ns1:off x="251888" y="6119125"/>
            <ns1:ext cx="3987300" cy="3693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9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*In the trial, we do not provide full videos, whether free or paid. However, a</ns1:t>
            </ns1:r>
            <ns1:br>
              <ns1:rPr b="0" i="0" lang="ja-JP" sz="900" u="none" cap="none" strike="noStrike">
                <ns1:solidFill>
                  <ns1:schemeClr val="accent4"/>
                </ns1:solidFill>
                <ns1:latin typeface="BIZ UDPGothic"/>
                <ns1:ea typeface="BIZ UDPGothic"/>
                <ns1:cs typeface="BIZ UDPGothic"/>
                <ns1:sym typeface="BIZ UDPGothic"/>
              </ns1:rPr>
            </ns1:br>
            <ns1:r>
              <ns1:rPr b="0" i="0" lang="ja-JP" sz="900" u="none" cap="none" strike="noStrike">
                <ns1:solidFill>
                  <ns1:schemeClr val="accent4"/>
                </ns1:solidFill>
                <ns1:latin typeface="BIZ UDPGothic"/>
                <ns1:ea typeface="BIZ UDPGothic"/>
                <ns1:cs typeface="BIZ UDPGothic"/>
                <ns1:sym typeface="BIZ UDPGothic"/>
              </ns1:rPr>
              <ns1:t>fter the main contract, past sessions can be provided regardless of the plan.</ns1:t>
            </ns1:r>
            <ns1:endParaRPr b="0" i="0" sz="900" u="none" cap="none" strike="noStrike">
              <ns1:solidFill>
                <ns1:schemeClr val="accent4"/>
              </ns1:solidFill>
              <ns1:latin typeface="BIZ UDPGothic"/>
              <ns1:ea typeface="BIZ UDPGothic"/>
              <ns1:cs typeface="BIZ UDPGothic"/>
              <ns1:sym typeface="BIZ UDPGothic"/>
            </ns1:endParaRPr>
          </ns1:p>
        </ns0:txBody>
      </ns0:sp>
      <ns0:sp>
        <ns0:nvSpPr>
          <ns0:cNvPr id="1026" name="Google Shape;1026;p36"/>
          <ns0:cNvSpPr txBox="1"/>
          <ns0:nvPr/>
        </ns0:nvSpPr>
        <ns0:spPr>
          <ns1:xfrm>
            <ns1:off x="10164033" y="6452965"/>
            <ns1:ext cx="1707670"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1027" name="Google Shape;1027;p36"/>
          <ns0:cNvSpPr txBox="1"/>
          <ns0:nvPr>
            <ns0:ph idx="12" type="sldNum"/>
          </ns0:nvPr>
        </ns0:nvSpPr>
        <ns0:spPr>
          <ns1:xfrm>
            <ns1:off x="11755464" y="6452966"/>
            <ns1:ext cx="386261"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37.xml><?xml version="1.0" encoding="utf-8"?>
<ns0:sld xmlns:ns0="http://schemas.openxmlformats.org/presentationml/2006/main" xmlns:ns1="http://schemas.openxmlformats.org/drawingml/2006/main" xmlns:ns2="http://schemas.openxmlformats.org/officeDocument/2006/relationships">
  <ns0:cSld>
    <ns0:spTree>
      <ns0:nvGrpSpPr>
        <ns0:cNvPr id="1031" name="Shape 1031"/>
        <ns0:cNvGrpSpPr/>
        <ns0:nvPr/>
      </ns0:nvGrpSpPr>
      <ns0:grpSpPr>
        <ns1:xfrm>
          <ns1:off x="0" y="0"/>
          <ns1:ext cx="0" cy="0"/>
          <ns1:chOff x="0" y="0"/>
          <ns1:chExt cx="0" cy="0"/>
        </ns1:xfrm>
      </ns0:grpSpPr>
      <ns0:sp>
        <ns0:nvSpPr>
          <ns0:cNvPr id="1032" name="Google Shape;1032;p37"/>
          <ns0:cNvSpPr/>
          <ns0:nvPr/>
        </ns0:nvSpPr>
        <ns0:spPr>
          <ns1:xfrm>
            <ns1:off x="12026675" y="-525"/>
            <ns1:ext cx="173100" cy="753600"/>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033" name="Google Shape;1033;p37"/>
          <ns0:cNvSpPr txBox="1"/>
          <ns0:nvPr/>
        </ns0:nvSpPr>
        <ns0:spPr>
          <ns1:xfrm>
            <ns1:off x="7062974" y="5578875"/>
            <ns1:ext cx="4855500" cy="3387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200"/>
              <ns1:buFont typeface="Arial"/>
              <ns1:buNone/>
            </ns1:pPr>
            <ns1:r>
              <ns1:rPr b="0" i="0" lang="ja-JP" sz="800" u="none" cap="none" strike="noStrike">
                <ns1:solidFill>
                  <ns1:schemeClr val="accent4"/>
                </ns1:solidFill>
                <ns1:latin typeface="BIZ UDPGothic"/>
                <ns1:ea typeface="BIZ UDPGothic"/>
                <ns1:cs typeface="BIZ UDPGothic"/>
                <ns1:sym typeface="BIZ UDPGothic"/>
              </ns1:rPr>
              <ns1:t>*To accommodate applicants, we cannot refuse participation for those who apply within 2 business days before the event. </ns1:t>
            </ns1:r>
            <ns1:endParaRPr b="0" i="0" sz="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200"/>
              <ns1:buFont typeface="Arial"/>
              <ns1:buNone/>
            </ns1:pPr>
            <ns1:r>
              <ns1:rPr b="0" i="0" lang="ja-JP" sz="800" u="none" cap="none" strike="noStrike">
                <ns1:solidFill>
                  <ns1:schemeClr val="accent4"/>
                </ns1:solidFill>
                <ns1:latin typeface="BIZ UDPGothic"/>
                <ns1:ea typeface="BIZ UDPGothic"/>
                <ns1:cs typeface="BIZ UDPGothic"/>
                <ns1:sym typeface="BIZ UDPGothic"/>
              </ns1:rPr>
              <ns1:t>If you want to ensure competitors are excluded, set the application deadline 3 business days prior.</ns1:t>
            </ns1:r>
            <ns1:endParaRPr b="0" i="0" sz="800" u="none" cap="none" strike="noStrike">
              <ns1:solidFill>
                <ns1:schemeClr val="accent4"/>
              </ns1:solidFill>
              <ns1:latin typeface="BIZ UDPGothic"/>
              <ns1:ea typeface="BIZ UDPGothic"/>
              <ns1:cs typeface="BIZ UDPGothic"/>
              <ns1:sym typeface="BIZ UDPGothic"/>
            </ns1:endParaRPr>
          </ns1:p>
        </ns0:txBody>
      </ns0:sp>
      <ns0:sp>
        <ns0:nvSpPr>
          <ns0:cNvPr id="1034" name="Google Shape;1034;p37"/>
          <ns0:cNvSpPr txBox="1"/>
          <ns0:nvPr/>
        </ns0:nvSpPr>
        <ns0:spPr>
          <ns1:xfrm>
            <ns1:off x="10428204" y="170738"/>
            <ns1:ext cx="1542600" cy="4719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5555"/>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Webinar</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0" marR="0" rtl="0" algn="r">
              <ns1:lnSpc>
                <ns1:spcPct val="105555"/>
              </ns1:lnSpc>
              <ns1:spcBef>
                <ns1:spcPts val="0"/>
              </ns1:spcBef>
              <ns1:spcAft>
                <ns1:spcPts val="0"/>
              </ns1:spcAft>
              <ns1:buClr>
                <ns1:srgbClr val="000000"/>
              </ns1:buClr>
              <ns1:buSzPts val="1800"/>
              <ns1:buFont typeface="Arial"/>
              <ns1:buNone/>
            </ns1:pPr>
            <ns1:r>
              <ns1:rPr b="0" i="0" lang="ja-JP" sz="1200" u="none" cap="none" strike="noStrike">
                <ns1:solidFill>
                  <ns1:srgbClr val="163F9B"/>
                </ns1:solidFill>
                <ns1:latin typeface="BIZ UDPGothic"/>
                <ns1:ea typeface="BIZ UDPGothic"/>
                <ns1:cs typeface="BIZ UDPGothic"/>
                <ns1:sym typeface="BIZ UDPGothic"/>
              </ns1:rPr>
              <ns1:t>as a Service</ns1:t>
            </ns1:r>
            <ns1:endParaRPr b="0" i="0" sz="1200" u="none" cap="none" strike="noStrike">
              <ns1:solidFill>
                <ns1:srgbClr val="163F9B"/>
              </ns1:solidFill>
              <ns1:latin typeface="BIZ UDPGothic"/>
              <ns1:ea typeface="BIZ UDPGothic"/>
              <ns1:cs typeface="BIZ UDPGothic"/>
              <ns1:sym typeface="BIZ UDPGothic"/>
            </ns1:endParaRPr>
          </ns1:p>
        </ns0:txBody>
      </ns0:sp>
      <ns0:sp>
        <ns0:nvSpPr>
          <ns0:cNvPr id="1035" name="Google Shape;1035;p37"/>
          <ns0:cNvSpPr txBox="1"/>
          <ns0:nvPr/>
        </ns0:nvSpPr>
        <ns0:spPr>
          <ns1:xfrm>
            <ns1:off x="3964875" y="6479600"/>
            <ns1:ext cx="4493700" cy="365100"/>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b="0" i="0" lang="ja-JP" sz="1000" u="none" cap="none" strike="noStrike">
                <ns1:solidFill>
                  <ns1:srgbClr val="D8D8D8"/>
                </ns1:solidFill>
                <ns1:latin typeface="Arial"/>
                <ns1:ea typeface="Arial"/>
                <ns1:cs typeface="Arial"/>
                <ns1:sym typeface="Arial"/>
              </ns1:rPr>
              <ns1:t>©2018-2024 MAJISEMI Inc.</ns1:t>
            </ns1:r>
            <ns1:endParaRPr b="0" i="0" sz="1000" u="none" cap="none" strike="noStrike">
              <ns1:solidFill>
                <ns1:srgbClr val="D8D8D8"/>
              </ns1:solidFill>
              <ns1:latin typeface="Arial"/>
              <ns1:ea typeface="Arial"/>
              <ns1:cs typeface="Arial"/>
              <ns1:sym typeface="Arial"/>
            </ns1:endParaRPr>
          </ns1:p>
        </ns0:txBody>
      </ns0:sp>
      <ns0:pic>
        <ns0:nvPicPr>
          <ns0:cNvPr descr="グラフィカル ユーザー インターフェイス&#10;&#10;中程度の精度で自動的に生成された説明" id="1036" name="Google Shape;1036;p37"/>
          <ns0:cNvPicPr preferRelativeResize="0"/>
          <ns0:nvPr/>
        </ns0:nvPicPr>
        <ns0:blipFill rotWithShape="1">
          <ns1:blip ns2:embed="rId3">
            <ns1:alphaModFix/>
          </ns1:blip>
          <ns1:srcRect b="0" l="0" r="0" t="0"/>
          <ns1:stretch/>
        </ns0:blipFill>
        <ns0:spPr>
          <ns1:xfrm>
            <ns1:off x="0" y="0"/>
            <ns1:ext cx="12192000" cy="6858000"/>
          </ns1:xfrm>
          <ns1:prstGeom prst="rect">
            <ns1:avLst/>
          </ns1:prstGeom>
          <ns1:noFill/>
          <ns1:ln>
            <ns1:noFill/>
          </ns1:ln>
        </ns0:spPr>
      </ns0:pic>
      <ns0:sp>
        <ns0:nvSpPr>
          <ns0:cNvPr id="1037" name="Google Shape;1037;p37"/>
          <ns0:cNvSpPr txBox="1"/>
          <ns0:nvPr/>
        </ns0:nvSpPr>
        <ns0:spPr>
          <ns1:xfrm>
            <ns1:off x="10164033" y="6452965"/>
            <ns1:ext cx="1707670"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1038" name="Google Shape;1038;p37"/>
          <ns0:cNvSpPr txBox="1"/>
          <ns0:nvPr>
            <ns0:ph idx="12" type="sldNum"/>
          </ns0:nvPr>
        </ns0:nvSpPr>
        <ns0:spPr>
          <ns1:xfrm>
            <ns1:off x="11755464" y="6452966"/>
            <ns1:ext cx="386261"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38.xml><?xml version="1.0" encoding="utf-8"?>
<ns0:sld xmlns:ns0="http://schemas.openxmlformats.org/presentationml/2006/main" xmlns:ns1="http://schemas.openxmlformats.org/drawingml/2006/main">
  <ns0:cSld>
    <ns0:spTree>
      <ns0:nvGrpSpPr>
        <ns0:cNvPr id="1042" name="Shape 1042"/>
        <ns0:cNvGrpSpPr/>
        <ns0:nvPr/>
      </ns0:nvGrpSpPr>
      <ns0:grpSpPr>
        <ns1:xfrm>
          <ns1:off x="0" y="0"/>
          <ns1:ext cx="0" cy="0"/>
          <ns1:chOff x="0" y="0"/>
          <ns1:chExt cx="0" cy="0"/>
        </ns1:xfrm>
      </ns0:grpSpPr>
      <ns0:sp>
        <ns0:nvSpPr>
          <ns0:cNvPr id="1043" name="Google Shape;1043;p38"/>
          <ns0:cNvSpPr/>
          <ns0:nvPr/>
        </ns0:nvSpPr>
        <ns0:spPr>
          <ns1:xfrm rot="-5400000">
            <ns1:off x="375235" y="793424"/>
            <ns1:ext cx="2742300" cy="3102600"/>
          </ns1:xfrm>
          <ns1:prstGeom prst="round2SameRect">
            <ns1:avLst>
              <ns1:gd fmla="val 3710" name="adj1"/>
              <ns1:gd fmla="val 0" name="adj2"/>
            </ns1:avLst>
          </ns1:prstGeom>
          <ns1:solidFill>
            <ns1:srgbClr val="C3D2F7"/>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700"/>
              <ns1:buFont typeface="Arial"/>
              <ns1:buNone/>
            </ns1:pPr>
            <ns1:r>
              <ns1:t/>
            </ns1:r>
            <ns1:endParaRPr b="0" i="0" sz="700" u="none" cap="none" strike="noStrike">
              <ns1:solidFill>
                <ns1:schemeClr val="accent4"/>
              </ns1:solidFill>
              <ns1:latin typeface="Arial"/>
              <ns1:ea typeface="Arial"/>
              <ns1:cs typeface="Arial"/>
              <ns1:sym typeface="Arial"/>
            </ns1:endParaRPr>
          </ns1:p>
        </ns0:txBody>
      </ns0:sp>
      <ns0:sp>
        <ns0:nvSpPr>
          <ns0:cNvPr id="1044" name="Google Shape;1044;p38"/>
          <ns0:cNvSpPr/>
          <ns0:nvPr/>
        </ns0:nvSpPr>
        <ns0:spPr>
          <ns1:xfrm>
            <ns1:off x="195083" y="970448"/>
            <ns1:ext cx="11755200" cy="2745300"/>
          </ns1:xfrm>
          <ns1:prstGeom prst="roundRect">
            <ns1:avLst>
              <ns1:gd fmla="val 3256" name="adj"/>
            </ns1:avLst>
          </ns1:prstGeom>
          <ns1:noFill/>
          <ns1:ln cap="flat" cmpd="sng" w="12700">
            <ns1:solidFill>
              <ns1:srgbClr val="163F9B"/>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accent4"/>
              </ns1:solidFill>
              <ns1:latin typeface="Arial"/>
              <ns1:ea typeface="Arial"/>
              <ns1:cs typeface="Arial"/>
              <ns1:sym typeface="Arial"/>
            </ns1:endParaRPr>
          </ns1:p>
        </ns0:txBody>
      </ns0:sp>
      <ns0:sp>
        <ns0:nvSpPr>
          <ns0:cNvPr id="1045" name="Google Shape;1045;p38"/>
          <ns0:cNvSpPr txBox="1"/>
          <ns0:nvPr/>
        </ns0:nvSpPr>
        <ns0:spPr>
          <ns1:xfrm>
            <ns1:off x="292432" y="6893"/>
            <ns1:ext cx="2414400" cy="709500"/>
          </ns1:xfrm>
          <ns1:prstGeom prst="rect">
            <ns1:avLst/>
          </ns1:prstGeom>
          <ns1:noFill/>
          <ns1:ln>
            <ns1:noFill/>
          </ns1:ln>
        </ns0:spPr>
        <ns0:txBody>
          <ns1:bodyPr anchorCtr="0" anchor="t"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3600"/>
              <ns1:buFont typeface="Arial"/>
              <ns1:buNone/>
            </ns1:pPr>
            <ns1:r>
              <ns1:rPr b="0" i="0" lang="ja-JP" sz="3600" u="none" cap="none" strike="noStrike">
                <ns1:solidFill>
                  <ns1:schemeClr val="accent4"/>
                </ns1:solidFill>
                <ns1:latin typeface="BIZ UDPGothic"/>
                <ns1:ea typeface="BIZ UDPGothic"/>
                <ns1:cs typeface="BIZ UDPGothic"/>
                <ns1:sym typeface="BIZ UDPGothic"/>
              </ns1:rPr>
              <ns1:t>Basic plan</ns1:t>
            </ns1:r>
            <ns1:endParaRPr b="0" i="0" sz="2400" u="none" cap="none" strike="noStrike">
              <ns1:solidFill>
                <ns1:schemeClr val="accent4"/>
              </ns1:solidFill>
              <ns1:latin typeface="BIZ UDPGothic"/>
              <ns1:ea typeface="BIZ UDPGothic"/>
              <ns1:cs typeface="BIZ UDPGothic"/>
              <ns1:sym typeface="BIZ UDPGothic"/>
            </ns1:endParaRPr>
          </ns1:p>
        </ns0:txBody>
      </ns0:sp>
      <ns0:sp>
        <ns0:nvSpPr>
          <ns0:cNvPr id="1046" name="Google Shape;1046;p38"/>
          <ns0:cNvSpPr txBox="1"/>
          <ns0:nvPr/>
        </ns0:nvSpPr>
        <ns0:spPr>
          <ns1:xfrm>
            <ns1:off x="447608" y="1517794"/>
            <ns1:ext cx="2597400" cy="13467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50000"/>
              </ns1:lnSpc>
              <ns1:spcBef>
                <ns1:spcPts val="0"/>
              </ns1:spcBef>
              <ns1:spcAft>
                <ns1:spcPts val="0"/>
              </ns1:spcAft>
              <ns1:buClr>
                <ns1:srgbClr val="000000"/>
              </ns1:buClr>
              <ns1:buSzPts val="1400"/>
              <ns1:buFont typeface="Arial"/>
              <ns1:buNone/>
            </ns1:pPr>
            <ns1:r>
              <ns1:rPr b="1" i="0" lang="ja-JP" sz="1400" u="none" cap="none" strike="noStrike">
                <ns1:solidFill>
                  <ns1:schemeClr val="accent4"/>
                </ns1:solidFill>
                <ns1:latin typeface="BIZ UDPGothic"/>
                <ns1:ea typeface="BIZ UDPGothic"/>
                <ns1:cs typeface="BIZ UDPGothic"/>
                <ns1:sym typeface="BIZ UDPGothic"/>
              </ns1:rPr>
              <ns1:t>14,500 JPY per applic</ns1:t>
            </ns1:r>
            <ns1:r>
              <ns1:rPr b="1" i="0" lang="ja-JP" sz="800" u="none" cap="none" strike="noStrike">
                <ns1:solidFill>
                  <ns1:schemeClr val="accent4"/>
                </ns1:solidFill>
                <ns1:latin typeface="BIZ UDPGothic"/>
                <ns1:ea typeface="BIZ UDPGothic"/>
                <ns1:cs typeface="BIZ UDPGothic"/>
                <ns1:sym typeface="BIZ UDPGothic"/>
              </ns1:rPr>
              <ns1:t>ation (excluding tax)</ns1:t>
            </ns1:r>
            <ns1:endParaRPr b="0" i="0" sz="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50000"/>
              </ns1:lnSpc>
              <ns1:spcBef>
                <ns1:spcPts val="0"/>
              </ns1:spcBef>
              <ns1:spcAft>
                <ns1:spcPts val="0"/>
              </ns1:spcAft>
              <ns1:buClr>
                <ns1:srgbClr val="000000"/>
              </ns1:buClr>
              <ns1:buSzPts val="1100"/>
              <ns1:buFont typeface="Arial"/>
              <ns1:buNone/>
            </ns1:pPr>
            <ns1:r>
              <ns1:rPr b="0" i="0" lang="ja-JP" sz="1100" u="none" cap="none" strike="noStrike">
                <ns1:solidFill>
                  <ns1:schemeClr val="accent4"/>
                </ns1:solidFill>
                <ns1:latin typeface="BIZ UDPGothic"/>
                <ns1:ea typeface="BIZ UDPGothic"/>
                <ns1:cs typeface="BIZ UDPGothic"/>
                <ns1:sym typeface="BIZ UDPGothic"/>
              </ns1:rPr>
              <ns1:t>・ Host and apply each time</ns1:t>
            </ns1:r>
            <ns1:endParaRPr b="0" i="0" sz="1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50000"/>
              </ns1:lnSpc>
              <ns1:spcBef>
                <ns1:spcPts val="0"/>
              </ns1:spcBef>
              <ns1:spcAft>
                <ns1:spcPts val="0"/>
              </ns1:spcAft>
              <ns1:buClr>
                <ns1:srgbClr val="000000"/>
              </ns1:buClr>
              <ns1:buSzPts val="1100"/>
              <ns1:buFont typeface="Arial"/>
              <ns1:buNone/>
            </ns1:pPr>
            <ns1:r>
              <ns1:rPr b="0" i="0" lang="ja-JP" sz="1100" u="none" cap="none" strike="noStrike">
                <ns1:solidFill>
                  <ns1:schemeClr val="accent4"/>
                </ns1:solidFill>
                <ns1:latin typeface="BIZ UDPGothic"/>
                <ns1:ea typeface="BIZ UDPGothic"/>
                <ns1:cs typeface="BIZ UDPGothic"/>
                <ns1:sym typeface="BIZ UDPGothic"/>
              </ns1:rPr>
              <ns1:t>・ Performance-based billing according to the number of attendees</ns1:t>
            </ns1:r>
            <ns1:endParaRPr b="0" i="0" sz="1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50000"/>
              </ns1:lnSpc>
              <ns1:spcBef>
                <ns1:spcPts val="0"/>
              </ns1:spcBef>
              <ns1:spcAft>
                <ns1:spcPts val="0"/>
              </ns1:spcAft>
              <ns1:buClr>
                <ns1:srgbClr val="000000"/>
              </ns1:buClr>
              <ns1:buSzPts val="1100"/>
              <ns1:buFont typeface="Arial"/>
              <ns1:buNone/>
            </ns1:pPr>
            <ns1:r>
              <ns1:rPr b="0" i="0" lang="ja-JP" sz="1100" u="none" cap="none" strike="noStrike">
                <ns1:solidFill>
                  <ns1:schemeClr val="accent4"/>
                </ns1:solidFill>
                <ns1:latin typeface="BIZ UDPGothic"/>
                <ns1:ea typeface="BIZ UDPGothic"/>
                <ns1:cs typeface="BIZ UDPGothic"/>
                <ns1:sym typeface="BIZ UDPGothic"/>
              </ns1:rPr>
              <ns1:t>・ Applications from 20 or more people</ns1:t>
            </ns1:r>
            <ns1:endParaRPr b="0" i="0" sz="11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50000"/>
              </ns1:lnSpc>
              <ns1:spcBef>
                <ns1:spcPts val="0"/>
              </ns1:spcBef>
              <ns1:spcAft>
                <ns1:spcPts val="0"/>
              </ns1:spcAft>
              <ns1:buClr>
                <ns1:srgbClr val="000000"/>
              </ns1:buClr>
              <ns1:buSzPts val="1100"/>
              <ns1:buFont typeface="Arial"/>
              <ns1:buNone/>
            </ns1:pPr>
            <ns1:r>
              <ns1:rPr b="0" i="0" lang="ja-JP" sz="1100" u="none" cap="none" strike="noStrike">
                <ns1:solidFill>
                  <ns1:schemeClr val="accent4"/>
                </ns1:solidFill>
                <ns1:latin typeface="BIZ UDPGothic"/>
                <ns1:ea typeface="BIZ UDPGothic"/>
                <ns1:cs typeface="BIZ UDPGothic"/>
                <ns1:sym typeface="BIZ UDPGothic"/>
              </ns1:rPr>
              <ns1:t> (Billing is only for the number of attendees)</ns1:t>
            </ns1:r>
            <ns1:endParaRPr b="0" i="0" sz="1400" u="none" cap="none" strike="noStrike">
              <ns1:solidFill>
                <ns1:schemeClr val="accent4"/>
              </ns1:solidFill>
              <ns1:latin typeface="BIZ UDPGothic"/>
              <ns1:ea typeface="BIZ UDPGothic"/>
              <ns1:cs typeface="BIZ UDPGothic"/>
              <ns1:sym typeface="BIZ UDPGothic"/>
            </ns1:endParaRPr>
          </ns1:p>
        </ns0:txBody>
      </ns0:sp>
      <ns0:sp>
        <ns0:nvSpPr>
          <ns0:cNvPr id="1047" name="Google Shape;1047;p38"/>
          <ns0:cNvSpPr txBox="1"/>
          <ns0:nvPr/>
        </ns0:nvSpPr>
        <ns0:spPr>
          <ns1:xfrm>
            <ns1:off x="3634850" y="2158684"/>
            <ns1:ext cx="8299500" cy="1464000"/>
          </ns1:xfrm>
          <ns1:prstGeom prst="rect">
            <ns1:avLst/>
          </ns1:prstGeom>
          <ns1:noFill/>
          <ns1:ln>
            <ns1:noFill/>
          </ns1:ln>
        </ns0:spPr>
        <ns0:txBody>
          <ns1:bodyPr anchorCtr="0" anchor="t" bIns="45700" lIns="91425" spcFirstLastPara="1" rIns="91425" wrap="square" tIns="45700">
            <ns1:noAutofit/>
          </ns1:bodyPr>
          <ns1:lstStyle/>
          <ns1:p>
            <ns1:pPr indent="0" lvl="0" marL="0" marR="0" rtl="0" algn="l">
              <ns1:lnSpc>
                <ns1:spcPct val="140000"/>
              </ns1:lnSpc>
              <ns1:spcBef>
                <ns1:spcPts val="0"/>
              </ns1:spcBef>
              <ns1:spcAft>
                <ns1:spcPts val="0"/>
              </ns1:spcAft>
              <ns1:buClr>
                <ns1:srgbClr val="000000"/>
              </ns1:buClr>
              <ns1:buSzPts val="1000"/>
              <ns1:buFont typeface="Arial"/>
              <ns1:buNone/>
            </ns1:pPr>
            <ns1:r>
              <ns1:rPr b="0" i="0" lang="ja-JP" sz="1000" u="none" cap="none" strike="noStrike">
                <ns1:solidFill>
                  <ns1:schemeClr val="accent4"/>
                </ns1:solidFill>
                <ns1:latin typeface="BIZ UDPGothic"/>
                <ns1:ea typeface="BIZ UDPGothic"/>
                <ns1:cs typeface="BIZ UDPGothic"/>
                <ns1:sym typeface="BIZ UDPGothic"/>
              </ns1:rPr>
              <ns1:t>*To accurately track the number of attendees, we will prepare the application page and provide the list to your company.</ns1:t>
            </ns1:r>
            <ns1:endParaRPr b="0" i="0" sz="1400" u="none" cap="none" strike="noStrike">
              <ns1:solidFill>
                <ns1:srgbClr val="000000"/>
              </ns1:solidFill>
              <ns1:latin typeface="BIZ UDPGothic"/>
              <ns1:ea typeface="BIZ UDPGothic"/>
              <ns1:cs typeface="BIZ UDPGothic"/>
              <ns1:sym typeface="BIZ UDPGothic"/>
            </ns1:endParaRPr>
          </ns1:p>
          <ns1:p>
            <ns1:pPr indent="0" lvl="0" marL="0" marR="0" rtl="0" algn="l">
              <ns1:lnSpc>
                <ns1:spcPct val="140000"/>
              </ns1:lnSpc>
              <ns1:spcBef>
                <ns1:spcPts val="0"/>
              </ns1:spcBef>
              <ns1:spcAft>
                <ns1:spcPts val="0"/>
              </ns1:spcAft>
              <ns1:buClr>
                <ns1:srgbClr val="000000"/>
              </ns1:buClr>
              <ns1:buSzPts val="1000"/>
              <ns1:buFont typeface="Arial"/>
              <ns1:buNone/>
            </ns1:pPr>
            <ns1:r>
              <ns1:rPr b="0" i="0" lang="ja-JP" sz="1000" u="none" cap="none" strike="noStrike">
                <ns1:solidFill>
                  <ns1:schemeClr val="accent4"/>
                </ns1:solidFill>
                <ns1:latin typeface="BIZ UDPGothic"/>
                <ns1:ea typeface="BIZ UDPGothic"/>
                <ns1:cs typeface="BIZ UDPGothic"/>
                <ns1:sym typeface="BIZ UDPGothic"/>
              </ns1:rPr>
              <ns1:t>*Actual billing will be based on the number of applicants up to the maximum number above. If capacity is reached, application acceptance will stop.</ns1:t>
            </ns1:r>
            <ns1:endParaRPr b="0" i="0" sz="1400" u="none" cap="none" strike="noStrike">
              <ns1:solidFill>
                <ns1:srgbClr val="000000"/>
              </ns1:solidFill>
              <ns1:latin typeface="BIZ UDPGothic"/>
              <ns1:ea typeface="BIZ UDPGothic"/>
              <ns1:cs typeface="BIZ UDPGothic"/>
              <ns1:sym typeface="BIZ UDPGothic"/>
            </ns1:endParaRPr>
          </ns1:p>
          <ns1:p>
            <ns1:pPr indent="0" lvl="0" marL="0" marR="0" rtl="0" algn="l">
              <ns1:lnSpc>
                <ns1:spcPct val="140000"/>
              </ns1:lnSpc>
              <ns1:spcBef>
                <ns1:spcPts val="0"/>
              </ns1:spcBef>
              <ns1:spcAft>
                <ns1:spcPts val="0"/>
              </ns1:spcAft>
              <ns1:buClr>
                <ns1:srgbClr val="000000"/>
              </ns1:buClr>
              <ns1:buSzPts val="1000"/>
              <ns1:buFont typeface="Arial"/>
              <ns1:buNone/>
            </ns1:pPr>
            <ns1:r>
              <ns1:rPr b="0" i="0" lang="ja-JP" sz="1000" u="none" cap="none" strike="noStrike">
                <ns1:solidFill>
                  <ns1:schemeClr val="accent4"/>
                </ns1:solidFill>
                <ns1:latin typeface="BIZ UDPGothic"/>
                <ns1:ea typeface="BIZ UDPGothic"/>
                <ns1:cs typeface="BIZ UDPGothic"/>
                <ns1:sym typeface="BIZ UDPGothic"/>
              </ns1:rPr>
              <ns1:t>*For privacy protection, the list will be delivered directly to the seminar organizer.</ns1:t>
            </ns1:r>
            <ns1:endParaRPr b="0" i="0" sz="1400" u="none" cap="none" strike="noStrike">
              <ns1:solidFill>
                <ns1:srgbClr val="000000"/>
              </ns1:solidFill>
              <ns1:latin typeface="BIZ UDPGothic"/>
              <ns1:ea typeface="BIZ UDPGothic"/>
              <ns1:cs typeface="BIZ UDPGothic"/>
              <ns1:sym typeface="BIZ UDPGothic"/>
            </ns1:endParaRPr>
          </ns1:p>
          <ns1:p>
            <ns1:pPr indent="0" lvl="0" marL="0" marR="0" rtl="0" algn="l">
              <ns1:lnSpc>
                <ns1:spcPct val="140000"/>
              </ns1:lnSpc>
              <ns1:spcBef>
                <ns1:spcPts val="0"/>
              </ns1:spcBef>
              <ns1:spcAft>
                <ns1:spcPts val="0"/>
              </ns1:spcAft>
              <ns1:buClr>
                <ns1:srgbClr val="000000"/>
              </ns1:buClr>
              <ns1:buSzPts val="1000"/>
              <ns1:buFont typeface="Arial"/>
              <ns1:buNone/>
            </ns1:pPr>
            <ns1:r>
              <ns1:rPr b="0" i="0" lang="ja-JP" sz="1000" u="none" cap="none" strike="noStrike">
                <ns1:solidFill>
                  <ns1:schemeClr val="accent4"/>
                </ns1:solidFill>
                <ns1:latin typeface="BIZ UDPGothic"/>
                <ns1:ea typeface="BIZ UDPGothic"/>
                <ns1:cs typeface="BIZ UDPGothic"/>
                <ns1:sym typeface="BIZ UDPGothic"/>
              </ns1:rPr>
              <ns1:t>*Billing includes not only participants but also absentees (cancellations before or on the day).</ns1:t>
            </ns1:r>
            <ns1:endParaRPr b="0" i="0" sz="1400" u="none" cap="none" strike="noStrike">
              <ns1:solidFill>
                <ns1:srgbClr val="000000"/>
              </ns1:solidFill>
              <ns1:latin typeface="BIZ UDPGothic"/>
              <ns1:ea typeface="BIZ UDPGothic"/>
              <ns1:cs typeface="BIZ UDPGothic"/>
              <ns1:sym typeface="BIZ UDPGothic"/>
            </ns1:endParaRPr>
          </ns1:p>
          <ns1:p>
            <ns1:pPr indent="0" lvl="0" marL="0" marR="0" rtl="0" algn="l">
              <ns1:lnSpc>
                <ns1:spcPct val="140000"/>
              </ns1:lnSpc>
              <ns1:spcBef>
                <ns1:spcPts val="0"/>
              </ns1:spcBef>
              <ns1:spcAft>
                <ns1:spcPts val="0"/>
              </ns1:spcAft>
              <ns1:buClr>
                <ns1:srgbClr val="000000"/>
              </ns1:buClr>
              <ns1:buSzPts val="1000"/>
              <ns1:buFont typeface="Arial"/>
              <ns1:buNone/>
            </ns1:pPr>
            <ns1:r>
              <ns1:rPr b="0" i="0" lang="ja-JP" sz="1000" u="none" cap="none" strike="noStrike">
                <ns1:solidFill>
                  <ns1:schemeClr val="accent4"/>
                </ns1:solidFill>
                <ns1:latin typeface="BIZ UDPGothic"/>
                <ns1:ea typeface="BIZ UDPGothic"/>
                <ns1:cs typeface="BIZ UDPGothic"/>
                <ns1:sym typeface="BIZ UDPGothic"/>
              </ns1:rPr>
              <ns1:t>*We will strive to attract as many attendees as possible, but attendance is not guaranteed.</ns1:t>
            </ns1:r>
            <ns1:endParaRPr b="0" i="0" sz="1400" u="none" cap="none" strike="noStrike">
              <ns1:solidFill>
                <ns1:srgbClr val="000000"/>
              </ns1:solidFill>
              <ns1:latin typeface="BIZ UDPGothic"/>
              <ns1:ea typeface="BIZ UDPGothic"/>
              <ns1:cs typeface="BIZ UDPGothic"/>
              <ns1:sym typeface="BIZ UDPGothic"/>
            </ns1:endParaRPr>
          </ns1:p>
          <ns1:p>
            <ns1:pPr indent="0" lvl="0" marL="0" marR="0" rtl="0" algn="l">
              <ns1:lnSpc>
                <ns1:spcPct val="140000"/>
              </ns1:lnSpc>
              <ns1:spcBef>
                <ns1:spcPts val="0"/>
              </ns1:spcBef>
              <ns1:spcAft>
                <ns1:spcPts val="0"/>
              </ns1:spcAft>
              <ns1:buClr>
                <ns1:srgbClr val="000000"/>
              </ns1:buClr>
              <ns1:buSzPts val="1000"/>
              <ns1:buFont typeface="Arial"/>
              <ns1:buNone/>
            </ns1:pPr>
            <ns1:r>
              <ns1:rPr b="0" i="0" lang="ja-JP" sz="1000" u="none" cap="none" strike="noStrike">
                <ns1:solidFill>
                  <ns1:schemeClr val="accent4"/>
                </ns1:solidFill>
                <ns1:latin typeface="BIZ UDPGothic"/>
                <ns1:ea typeface="BIZ UDPGothic"/>
                <ns1:cs typeface="BIZ UDPGothic"/>
                <ns1:sym typeface="BIZ UDPGothic"/>
              </ns1:rPr>
              <ns1:t>*Due to the seminar theme or other concurrent events, there may be cases where no attendees are attracted.</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1048" name="Google Shape;1048;p38"/>
          <ns0:cNvSpPr txBox="1"/>
          <ns0:nvPr/>
        </ns0:nvSpPr>
        <ns0:spPr>
          <ns1:xfrm>
            <ns1:off x="3634850" y="1056334"/>
            <ns1:ext cx="7842300" cy="1102500"/>
          </ns1:xfrm>
          <ns1:prstGeom prst="rect">
            <ns1:avLst/>
          </ns1:prstGeom>
          <ns1:noFill/>
          <ns1:ln>
            <ns1:noFill/>
          </ns1:ln>
        </ns0:spPr>
        <ns0:txBody>
          <ns1:bodyPr anchorCtr="0" anchor="t" bIns="45700" lIns="91425" spcFirstLastPara="1" rIns="91425" wrap="square" tIns="45700">
            <ns1:noAutofit/>
          </ns1:bodyPr>
          <ns1:lstStyle/>
          <ns1:p>
            <ns1:pPr indent="-285750" lvl="0" marL="285750" marR="0" rtl="0" algn="l">
              <ns1:lnSpc>
                <ns1:spcPct val="115000"/>
              </ns1:lnSpc>
              <ns1:spcBef>
                <ns1:spcPts val="0"/>
              </ns1:spcBef>
              <ns1:spcAft>
                <ns1:spcPts val="0"/>
              </ns1:spcAft>
              <ns1:buClr>
                <ns1:schemeClr val="accent4"/>
              </ns1:buClr>
              <ns1:buSzPts val="1400"/>
              <ns1:buFont typeface="BIZ UDPGothic"/>
              <ns1:buChar char="•"/>
            </ns1:pPr>
            <ns1:r>
              <ns1:rPr b="0" i="0" lang="ja-JP" sz="1400" u="none" cap="none" strike="noStrike">
                <ns1:solidFill>
                  <ns1:schemeClr val="accent4"/>
                </ns1:solidFill>
                <ns1:latin typeface="BIZ UDPGothic"/>
                <ns1:ea typeface="BIZ UDPGothic"/>
                <ns1:cs typeface="BIZ UDPGothic"/>
                <ns1:sym typeface="BIZ UDPGothic"/>
              </ns1:rPr>
              <ns1:t>A fully performance-based plan for hosting a one-time webinar.</ns1:t>
            </ns1:r>
            <ns1:endParaRPr b="0" i="0" sz="1400" u="none" cap="none" strike="noStrike">
              <ns1:solidFill>
                <ns1:schemeClr val="accent4"/>
              </ns1:solidFill>
              <ns1:latin typeface="BIZ UDPGothic"/>
              <ns1:ea typeface="BIZ UDPGothic"/>
              <ns1:cs typeface="BIZ UDPGothic"/>
              <ns1:sym typeface="BIZ UDPGothic"/>
            </ns1:endParaRPr>
          </ns1:p>
          <ns1:p>
            <ns1:pPr indent="-285750" lvl="0" marL="285750" marR="0" rtl="0" algn="l">
              <ns1:lnSpc>
                <ns1:spcPct val="115000"/>
              </ns1:lnSpc>
              <ns1:spcBef>
                <ns1:spcPts val="0"/>
              </ns1:spcBef>
              <ns1:spcAft>
                <ns1:spcPts val="0"/>
              </ns1:spcAft>
              <ns1:buClr>
                <ns1:schemeClr val="accent4"/>
              </ns1:buClr>
              <ns1:buSzPts val="1400"/>
              <ns1:buFont typeface="BIZ UDPGothic"/>
              <ns1:buChar char="•"/>
            </ns1:pPr>
            <ns1:r>
              <ns1:rPr b="0" i="0" lang="ja-JP" sz="1400" u="none" cap="none" strike="noStrike">
                <ns1:solidFill>
                  <ns1:schemeClr val="accent4"/>
                </ns1:solidFill>
                <ns1:latin typeface="BIZ UDPGothic"/>
                <ns1:ea typeface="BIZ UDPGothic"/>
                <ns1:cs typeface="BIZ UDPGothic"/>
                <ns1:sym typeface="BIZ UDPGothic"/>
              </ns1:rPr>
              <ns1:t>Choose from 4 types depending on how much you want to delegate.</ns1:t>
            </ns1:r>
            <ns1:endParaRPr b="0" i="0" sz="1400" u="none" cap="none" strike="noStrike">
              <ns1:solidFill>
                <ns1:schemeClr val="accent4"/>
              </ns1:solidFill>
              <ns1:latin typeface="BIZ UDPGothic"/>
              <ns1:ea typeface="BIZ UDPGothic"/>
              <ns1:cs typeface="BIZ UDPGothic"/>
              <ns1:sym typeface="BIZ UDPGothic"/>
            </ns1:endParaRPr>
          </ns1:p>
          <ns1:p>
            <ns1:pPr indent="-285750" lvl="0" marL="285750" marR="0" rtl="0" algn="l">
              <ns1:lnSpc>
                <ns1:spcPct val="115000"/>
              </ns1:lnSpc>
              <ns1:spcBef>
                <ns1:spcPts val="0"/>
              </ns1:spcBef>
              <ns1:spcAft>
                <ns1:spcPts val="0"/>
              </ns1:spcAft>
              <ns1:buClr>
                <ns1:schemeClr val="accent4"/>
              </ns1:buClr>
              <ns1:buSzPts val="1400"/>
              <ns1:buFont typeface="BIZ UDPGothic"/>
              <ns1:buChar char="•"/>
            </ns1:pPr>
            <ns1:r>
              <ns1:rPr b="0" i="0" lang="ja-JP" sz="1400" u="none" cap="none" strike="noStrike">
                <ns1:solidFill>
                  <ns1:schemeClr val="accent4"/>
                </ns1:solidFill>
                <ns1:latin typeface="BIZ UDPGothic"/>
                <ns1:ea typeface="BIZ UDPGothic"/>
                <ns1:cs typeface="BIZ UDPGothic"/>
                <ns1:sym typeface="BIZ UDPGothic"/>
              </ns1:rPr>
              <ns1:t>We accept applications from 20 people.</ns1:t>
            </ns1:r>
            <ns1:endParaRPr b="0" i="0" sz="1400" u="none" cap="none" strike="noStrike">
              <ns1:solidFill>
                <ns1:schemeClr val="accent4"/>
              </ns1:solidFill>
              <ns1:latin typeface="BIZ UDPGothic"/>
              <ns1:ea typeface="BIZ UDPGothic"/>
              <ns1:cs typeface="BIZ UDPGothic"/>
              <ns1:sym typeface="BIZ UDPGothic"/>
            </ns1:endParaRPr>
          </ns1:p>
          <ns1:p>
            <ns1:pPr indent="-285750" lvl="0" marL="285750" marR="0" rtl="0" algn="l">
              <ns1:lnSpc>
                <ns1:spcPct val="115000"/>
              </ns1:lnSpc>
              <ns1:spcBef>
                <ns1:spcPts val="0"/>
              </ns1:spcBef>
              <ns1:spcAft>
                <ns1:spcPts val="0"/>
              </ns1:spcAft>
              <ns1:buClr>
                <ns1:schemeClr val="accent4"/>
              </ns1:buClr>
              <ns1:buSzPts val="1400"/>
              <ns1:buFont typeface="BIZ UDPGothic"/>
              <ns1:buChar char="•"/>
            </ns1:pPr>
            <ns1:r>
              <ns1:rPr b="0" i="0" lang="ja-JP" sz="1400" u="none" cap="none" strike="noStrike">
                <ns1:solidFill>
                  <ns1:schemeClr val="accent4"/>
                </ns1:solidFill>
                <ns1:latin typeface="BIZ UDPGothic"/>
                <ns1:ea typeface="BIZ UDPGothic"/>
                <ns1:cs typeface="BIZ UDPGothic"/>
                <ns1:sym typeface="BIZ UDPGothic"/>
              </ns1:rPr>
              <ns1:t>If there are only 10 applications, billing will be for 10 people only.</ns1:t>
            </ns1:r>
            <ns1:endParaRPr b="0" i="0" sz="1400" u="none" cap="none" strike="noStrike">
              <ns1:solidFill>
                <ns1:schemeClr val="accent4"/>
              </ns1:solidFill>
              <ns1:latin typeface="BIZ UDPGothic"/>
              <ns1:ea typeface="BIZ UDPGothic"/>
              <ns1:cs typeface="BIZ UDPGothic"/>
              <ns1:sym typeface="BIZ UDPGothic"/>
            </ns1:endParaRPr>
          </ns1:p>
        </ns0:txBody>
      </ns0:sp>
      <ns0:graphicFrame>
        <ns0:nvGraphicFramePr>
          <ns0:cNvPr id="1049" name="Google Shape;1049;p38"/>
          <ns0:cNvGraphicFramePr/>
          <ns0:nvPr/>
        </ns0:nvGraphicFramePr>
        <ns0:xfrm>
          <ns1:off x="6486861" y="4119208"/>
          <ns1:ext cx="3000000" cy="3000000"/>
        </ns0:xfrm>
        <ns1:graphic>
          <ns1:graphicData uri="http://schemas.openxmlformats.org/drawingml/2006/table">
            <ns1:tbl>
              <ns1:tblPr bandRow="1" firstRow="1">
                <ns1:noFill/>
                <ns1:tableStyleId>{DE458228-4A23-4751-AD18-C8A8BBD7AB6F}</ns1:tableStyleId>
              </ns1:tblPr>
              <ns1:tblGrid>
                <ns1:gridCol w="1453200"/>
                <ns1:gridCol w="1299300"/>
                <ns1:gridCol w="851225"/>
                <ns1:gridCol w="801000"/>
                <ns1:gridCol w="1042675"/>
              </ns1:tblGrid>
              <ns1:tr h="334400">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lt1"/>
                          </ns1:solidFill>
                          <ns1:latin typeface="BIZ UDPGothic"/>
                          <ns1:ea typeface="BIZ UDPGothic"/>
                          <ns1:cs typeface="BIZ UDPGothic"/>
                          <ns1:sym typeface="BIZ UDPGothic"/>
                        </ns1:rPr>
                        <ns1:t>Product name</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4F7CE6"/>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lt1"/>
                          </ns1:solidFill>
                          <ns1:latin typeface="BIZ UDPGothic"/>
                          <ns1:ea typeface="BIZ UDPGothic"/>
                          <ns1:cs typeface="BIZ UDPGothic"/>
                          <ns1:sym typeface="BIZ UDPGothic"/>
                        </ns1:rPr>
                        <ns1:t>Description</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4F7CE6"/>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lt1"/>
                          </ns1:solidFill>
                          <ns1:latin typeface="BIZ UDPGothic"/>
                          <ns1:ea typeface="BIZ UDPGothic"/>
                          <ns1:cs typeface="BIZ UDPGothic"/>
                          <ns1:sym typeface="BIZ UDPGothic"/>
                        </ns1:rPr>
                        <ns1:t>Quantity</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4F7CE6"/>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lt1"/>
                          </ns1:solidFill>
                          <ns1:latin typeface="BIZ UDPGothic"/>
                          <ns1:ea typeface="BIZ UDPGothic"/>
                          <ns1:cs typeface="BIZ UDPGothic"/>
                          <ns1:sym typeface="BIZ UDPGothic"/>
                        </ns1:rPr>
                        <ns1:t>Unit price (¥)</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4F7CE6"/>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lt1"/>
                          </ns1:solidFill>
                          <ns1:latin typeface="BIZ UDPGothic"/>
                          <ns1:ea typeface="BIZ UDPGothic"/>
                          <ns1:cs typeface="BIZ UDPGothic"/>
                          <ns1:sym typeface="BIZ UDPGothic"/>
                        </ns1:rPr>
                        <ns1:t>Amount (¥)</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4F7CE6"/>
                    </ns1:solidFill>
                  </ns1:tcPr>
                </ns1:tc>
              </ns1:tr>
              <ns1:tr h="716475">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Majisemi Visitor</ns1:t>
                      </ns1:r>
                      <ns1:endParaRPr sz="10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(20 pe</ns1:t>
                      </ns1:r>
                      <ns1:r>
                        <ns1:rPr lang="ja-JP" sz="1000" u="none" cap="none" strike="noStrike">
                          <ns1:solidFill>
                            <ns1:schemeClr val="lt1"/>
                          </ns1:solidFill>
                          <ns1:latin typeface="BIZ UDPGothic"/>
                          <ns1:ea typeface="BIZ UDPGothic"/>
                          <ns1:cs typeface="BIZ UDPGothic"/>
                          <ns1:sym typeface="BIZ UDPGothic"/>
                        </ns1:rPr>
                        <ns1:t>ople)</ns1:t>
                      </ns1:r>
                      <ns1:endParaRPr sz="1400" u="none" cap="none" strike="noStrike">
                        <ns1:solidFill>
                          <ns1:schemeClr val="lt1"/>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Webinar</ns1:t>
                      </ns1:r>
                      <ns1:endParaRPr sz="10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Planning, attracting attendees, and management</ns1:t>
                      </ns1:r>
                      <ns1:endParaRPr sz="14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20</ns1:t>
                      </ns1:r>
                      <ns1:endParaRPr sz="1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14,500</ns1:t>
                      </ns1:r>
                      <ns1:endParaRPr sz="1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290,000</ns1:t>
                      </ns1:r>
                      <ns1:endParaRPr sz="1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r>
              <ns1:tr h="334400">
                <ns1:tc gridSpan="2" rowSpan="3">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chemeClr val="accent4"/>
                          </ns1:solidFill>
                          <ns1:latin typeface="BIZ UDPGothic"/>
                          <ns1:ea typeface="BIZ UDPGothic"/>
                          <ns1:cs typeface="BIZ UDPGothic"/>
                          <ns1:sym typeface="BIZ UDPGothic"/>
                        </ns1:rPr>
                        <ns1:t>Visitor plan</ns1:t>
                      </ns1:r>
                      <ns1:endParaRPr sz="15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chemeClr val="accent4"/>
                          </ns1:solidFill>
                          <ns1:latin typeface="BIZ UDPGothic"/>
                          <ns1:ea typeface="BIZ UDPGothic"/>
                          <ns1:cs typeface="BIZ UDPGothic"/>
                          <ns1:sym typeface="BIZ UDPGothic"/>
                        </ns1:rPr>
                        <ns1:t>Reference plan for 20 people</ns1:t>
                      </ns1:r>
                      <ns1:endParaRPr sz="15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rowSpan="3" hMerge="1"/>
                <ns1:tc gridSpan="2">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Subtotal</ns1:t>
                      </ns1:r>
                      <ns1:endParaRPr sz="14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hMerge="1"/>
                <ns1:tc>
                  <ns1:txBody>
                    <ns1:bodyPr/>
                    <ns1:lstStyle/>
                    <ns1:p>
                      <ns1:pPr indent="0" lvl="0" marL="0" marR="0" rtl="0" algn="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290,000</ns1:t>
                      </ns1:r>
                      <ns1:endParaRPr sz="14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r>
              <ns1:tr h="334400">
                <ns1:tc gridSpan="2" vMerge="1"/>
                <ns1:tc hMerge="1" vMerge="1"/>
                <ns1:tc gridSpan="2">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Consumption tax (10%)</ns1:t>
                      </ns1:r>
                      <ns1:endParaRPr sz="14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hMerge="1"/>
                <ns1:tc>
                  <ns1:txBody>
                    <ns1:bodyPr/>
                    <ns1:lstStyle/>
                    <ns1:p>
                      <ns1:pPr indent="0" lvl="0" marL="0" marR="0" rtl="0" algn="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29,000</ns1:t>
                      </ns1:r>
                      <ns1:endParaRPr sz="1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r>
              <ns1:tr h="358525">
                <ns1:tc gridSpan="2" vMerge="1"/>
                <ns1:tc hMerge="1" vMerge="1"/>
                <ns1:tc gridSpan="2">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Total (including tax)</ns1:t>
                      </ns1:r>
                      <ns1:endParaRPr sz="14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hMerge="1"/>
                <ns1:tc>
                  <ns1:txBody>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lang="ja-JP" sz="1400" u="none" cap="none" strike="noStrike">
                          <ns1:solidFill>
                            <ns1:schemeClr val="accent4"/>
                          </ns1:solidFill>
                          <ns1:latin typeface="BIZ UDPGothic"/>
                          <ns1:ea typeface="BIZ UDPGothic"/>
                          <ns1:cs typeface="BIZ UDPGothic"/>
                          <ns1:sym typeface="BIZ UDPGothic"/>
                        </ns1:rPr>
                        <ns1:t>319,000</ns1:t>
                      </ns1:r>
                      <ns1:endParaRPr sz="14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r>
            </ns1:tbl>
          </ns1:graphicData>
        </ns1:graphic>
      </ns0:graphicFrame>
      <ns0:cxnSp>
        <ns0:nvCxnSpPr>
          <ns0:cNvPr id="1050" name="Google Shape;1050;p38"/>
          <ns0:cNvCxnSpPr/>
          <ns0:nvPr/>
        </ns0:nvCxnSpPr>
        <ns0:spPr>
          <ns1:xfrm>
            <ns1:off x="6350" y="799793"/>
            <ns1:ext cx="12185700" cy="0"/>
          </ns1:xfrm>
          <ns1:prstGeom prst="straightConnector1">
            <ns1:avLst/>
          </ns1:prstGeom>
          <ns1:noFill/>
          <ns1:ln cap="flat" cmpd="sng" w="9525">
            <ns1:solidFill>
              <ns1:schemeClr val="lt1"/>
            </ns1:solidFill>
            <ns1:prstDash val="solid"/>
            <ns1:miter lim="800000"/>
            <ns1:headEnd len="sm" w="sm" type="none"/>
            <ns1:tailEnd len="sm" w="sm" type="none"/>
          </ns1:ln>
        </ns0:spPr>
      </ns0:cxnSp>
      <ns0:sp>
        <ns0:nvSpPr>
          <ns0:cNvPr id="1051" name="Google Shape;1051;p38"/>
          <ns0:cNvSpPr/>
          <ns0:nvPr/>
        </ns0:nvSpPr>
        <ns0:spPr>
          <ns1:xfrm>
            <ns1:off x="5354675" y="227019"/>
            <ns1:ext cx="1604400" cy="461100"/>
          </ns1:xfrm>
          <ns1:prstGeom prst="roundRect">
            <ns1:avLst>
              <ns1:gd fmla="val 16667" name="adj"/>
            </ns1:avLst>
          </ns1:prstGeom>
          <ns1:solidFill>
            <ns1:schemeClr val="lt1"/>
          </ns1:solidFill>
          <ns1:ln cap="flat" cmpd="sng" w="127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Plan details</ns1:t>
            </ns1:r>
            <ns1:endParaRPr b="0" i="0" sz="1800" u="none" cap="none" strike="noStrike">
              <ns1:solidFill>
                <ns1:schemeClr val="accent4"/>
              </ns1:solidFill>
              <ns1:latin typeface="BIZ UDPGothic"/>
              <ns1:ea typeface="BIZ UDPGothic"/>
              <ns1:cs typeface="BIZ UDPGothic"/>
              <ns1:sym typeface="BIZ UDPGothic"/>
            </ns1:endParaRPr>
          </ns1:p>
        </ns0:txBody>
      </ns0:sp>
      <ns0:sp>
        <ns0:nvSpPr>
          <ns0:cNvPr id="1052" name="Google Shape;1052;p38"/>
          <ns0:cNvSpPr/>
          <ns0:nvPr/>
        </ns0:nvSpPr>
        <ns0:spPr>
          <ns1:xfrm>
            <ns1:off x="7058691" y="226536"/>
            <ns1:ext cx="1604400" cy="461100"/>
          </ns1:xfrm>
          <ns1:prstGeom prst="roundRect">
            <ns1:avLst>
              <ns1:gd fmla="val 16667" name="adj"/>
            </ns1:avLst>
          </ns1:prstGeom>
          <ns1:solidFill>
            <ns1:schemeClr val="lt1"/>
          </ns1:solidFill>
          <ns1:ln cap="flat" cmpd="sng" w="127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Reference plan</ns1:t>
            </ns1:r>
            <ns1:endParaRPr b="0" i="0" sz="1800" u="none" cap="none" strike="noStrike">
              <ns1:solidFill>
                <ns1:schemeClr val="accent4"/>
              </ns1:solidFill>
              <ns1:latin typeface="BIZ UDPGothic"/>
              <ns1:ea typeface="BIZ UDPGothic"/>
              <ns1:cs typeface="BIZ UDPGothic"/>
              <ns1:sym typeface="BIZ UDPGothic"/>
            </ns1:endParaRPr>
          </ns1:p>
        </ns0:txBody>
      </ns0:sp>
      <ns0:cxnSp>
        <ns0:nvCxnSpPr>
          <ns0:cNvPr id="1053" name="Google Shape;1053;p38"/>
          <ns0:cNvCxnSpPr/>
          <ns0:nvPr/>
        </ns0:nvCxnSpPr>
        <ns0:spPr>
          <ns1:xfrm>
            <ns1:off x="6350" y="799793"/>
            <ns1:ext cx="12185700" cy="0"/>
          </ns1:xfrm>
          <ns1:prstGeom prst="straightConnector1">
            <ns1:avLst/>
          </ns1:prstGeom>
          <ns1:noFill/>
          <ns1:ln cap="flat" cmpd="sng" w="9525">
            <ns1:solidFill>
              <ns1:schemeClr val="lt1"/>
            </ns1:solidFill>
            <ns1:prstDash val="solid"/>
            <ns1:miter lim="800000"/>
            <ns1:headEnd len="sm" w="sm" type="none"/>
            <ns1:tailEnd len="sm" w="sm" type="none"/>
          </ns1:ln>
        </ns0:spPr>
      </ns0:cxnSp>
      <ns0:cxnSp>
        <ns0:nvCxnSpPr>
          <ns0:cNvPr id="1054" name="Google Shape;1054;p38"/>
          <ns0:cNvCxnSpPr/>
          <ns0:nvPr/>
        </ns0:nvCxnSpPr>
        <ns0:spPr>
          <ns1:xfrm>
            <ns1:off x="6350" y="786145"/>
            <ns1:ext cx="1218570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1055" name="Google Shape;1055;p38"/>
          <ns0:cNvSpPr/>
          <ns0:nvPr/>
        </ns0:nvSpPr>
        <ns0:spPr>
          <ns1:xfrm>
            <ns1:off x="2856621" y="227019"/>
            <ns1:ext cx="2414400" cy="461100"/>
          </ns1:xfrm>
          <ns1:prstGeom prst="roundRect">
            <ns1:avLst>
              <ns1:gd fmla="val 16667" name="adj"/>
            </ns1:avLst>
          </ns1:prstGeom>
          <ns1:solidFill>
            <ns1:srgbClr val="4F7CE6"/>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lt1"/>
                </ns1:solidFill>
                <ns1:latin typeface="BIZ UDPGothic"/>
                <ns1:ea typeface="BIZ UDPGothic"/>
                <ns1:cs typeface="BIZ UDPGothic"/>
                <ns1:sym typeface="BIZ UDPGothic"/>
              </ns1:rPr>
              <ns1:t>Majisemi Visitor</ns1:t>
            </ns1:r>
            <ns1:endParaRPr b="0" i="0" sz="1800" u="none" cap="none" strike="noStrike">
              <ns1:solidFill>
                <ns1:schemeClr val="lt1"/>
              </ns1:solidFill>
              <ns1:latin typeface="BIZ UDPGothic"/>
              <ns1:ea typeface="BIZ UDPGothic"/>
              <ns1:cs typeface="BIZ UDPGothic"/>
              <ns1:sym typeface="BIZ UDPGothic"/>
            </ns1:endParaRPr>
          </ns1:p>
        </ns0:txBody>
      </ns0:sp>
      <ns0:sp>
        <ns0:nvSpPr>
          <ns0:cNvPr id="1056" name="Google Shape;1056;p38"/>
          <ns0:cNvSpPr/>
          <ns0:nvPr/>
        </ns0:nvSpPr>
        <ns0:spPr>
          <ns1:xfrm>
            <ns1:off x="12032139" y="-7626"/>
            <ns1:ext cx="163500" cy="800400"/>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057" name="Google Shape;1057;p38"/>
          <ns0:cNvSpPr txBox="1"/>
          <ns0:nvPr/>
        </ns0:nvSpPr>
        <ns0:spPr>
          <ns1:xfrm>
            <ns1:off x="10249634" y="222167"/>
            <ns1:ext cx="1697100" cy="2769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0000"/>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Pricing </ns1:t>
            </ns1:r>
            <ns1:r>
              <ns1:rPr b="0" i="0" lang="ja-JP" sz="1200" u="none" cap="none" strike="noStrike">
                <ns1:solidFill>
                  <ns1:schemeClr val="accent4"/>
                </ns1:solidFill>
                <ns1:latin typeface="BIZ UDPGothic"/>
                <ns1:ea typeface="BIZ UDPGothic"/>
                <ns1:cs typeface="BIZ UDPGothic"/>
                <ns1:sym typeface="BIZ UDPGothic"/>
              </ns1:rPr>
              <ns1:t>Plans</ns1:t>
            </ns1:r>
            <ns1:endParaRPr b="0" i="0" sz="1200" u="none" cap="none" strike="noStrike">
              <ns1:solidFill>
                <ns1:schemeClr val="accent4"/>
              </ns1:solidFill>
              <ns1:latin typeface="BIZ UDPGothic"/>
              <ns1:ea typeface="BIZ UDPGothic"/>
              <ns1:cs typeface="BIZ UDPGothic"/>
              <ns1:sym typeface="BIZ UDPGothic"/>
            </ns1:endParaRPr>
          </ns1:p>
        </ns0:txBody>
      </ns0:sp>
      <ns0:graphicFrame>
        <ns0:nvGraphicFramePr>
          <ns0:cNvPr id="1058" name="Google Shape;1058;p38"/>
          <ns0:cNvGraphicFramePr/>
          <ns0:nvPr/>
        </ns0:nvGraphicFramePr>
        <ns0:xfrm>
          <ns1:off x="195083" y="4119209"/>
          <ns1:ext cx="3000000" cy="3000000"/>
        </ns0:xfrm>
        <ns1:graphic>
          <ns1:graphicData uri="http://schemas.openxmlformats.org/drawingml/2006/table">
            <ns1:tbl>
              <ns1:tblPr>
                <ns1:noFill/>
                <ns1:tableStyleId>{3467832D-9DE1-49CC-B827-7DFF1556ED4D}</ns1:tableStyleId>
              </ns1:tblPr>
              <ns1:tblGrid>
                <ns1:gridCol w="805375"/>
                <ns1:gridCol w="796075"/>
                <ns1:gridCol w="505425"/>
                <ns1:gridCol w="605675"/>
                <ns1:gridCol w="454300"/>
                <ns1:gridCol w="800425"/>
                <ns1:gridCol w="735525"/>
                <ns1:gridCol w="594900"/>
                <ns1:gridCol w="775175"/>
              </ns1:tblGrid>
              <ns1:tr h="423075">
                <ns1:tc gridSpan="2">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lt1"/>
                          </ns1:solidFill>
                          <ns1:latin typeface="BIZ UDPGothic"/>
                          <ns1:ea typeface="BIZ UDPGothic"/>
                          <ns1:cs typeface="BIZ UDPGothic"/>
                          <ns1:sym typeface="BIZ UDPGothic"/>
                        </ns1:rPr>
                        <ns1:t>Menu</ns1:t>
                      </ns1:r>
                      <ns1:endParaRPr sz="1400" u="none" cap="none" strike="noStrike">
                        <ns1:solidFill>
                          <ns1:schemeClr val="lt1"/>
                        </ns1:solidFill>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chemeClr val="accent4"/>
                    </ns1:solidFill>
                  </ns1:tcPr>
                </ns1:tc>
                <ns1:tc hMerge="1"/>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lt1"/>
                          </ns1:solidFill>
                          <ns1:latin typeface="BIZ UDPGothic"/>
                          <ns1:ea typeface="BIZ UDPGothic"/>
                          <ns1:cs typeface="BIZ UDPGothic"/>
                          <ns1:sym typeface="BIZ UDPGothic"/>
                        </ns1:rPr>
                        <ns1:t>Planning</ns1:t>
                      </ns1:r>
                      <ns1:endParaRPr sz="1000" u="none" cap="none" strike="noStrike">
                        <ns1:solidFill>
                          <ns1:schemeClr val="lt1"/>
                        </ns1:solidFill>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chemeClr val="accent4"/>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lt1"/>
                          </ns1:solidFill>
                          <ns1:latin typeface="BIZ UDPGothic"/>
                          <ns1:ea typeface="BIZ UDPGothic"/>
                          <ns1:cs typeface="BIZ UDPGothic"/>
                          <ns1:sym typeface="BIZ UDPGothic"/>
                        </ns1:rPr>
                        <ns1:t>Attracting attendees</ns1:t>
                      </ns1:r>
                      <ns1:endParaRPr sz="10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lt1"/>
                          </ns1:solidFill>
                          <ns1:latin typeface="BIZ UDPGothic"/>
                          <ns1:ea typeface="BIZ UDPGothic"/>
                          <ns1:cs typeface="BIZ UDPGothic"/>
                          <ns1:sym typeface="BIZ UDPGothic"/>
                        </ns1:rPr>
                        <ns1:t>LP setup</ns1:t>
                      </ns1:r>
                      <ns1:endParaRPr sz="1400" u="none" cap="none" strike="noStrike">
                        <ns1:solidFill>
                          <ns1:schemeClr val="lt1"/>
                        </ns1:solidFill>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chemeClr val="accent4"/>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lt1"/>
                          </ns1:solidFill>
                          <ns1:latin typeface="BIZ UDPGothic"/>
                          <ns1:ea typeface="BIZ UDPGothic"/>
                          <ns1:cs typeface="BIZ UDPGothic"/>
                          <ns1:sym typeface="BIZ UDPGothic"/>
                        </ns1:rPr>
                        <ns1:t>Moderator</ns1:t>
                      </ns1:r>
                      <ns1:endParaRPr sz="1400" u="none" cap="none" strike="noStrike">
                        <ns1:solidFill>
                          <ns1:schemeClr val="lt1"/>
                        </ns1:solidFill>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chemeClr val="accent4"/>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lt1"/>
                          </ns1:solidFill>
                          <ns1:latin typeface="BIZ UDPGothic"/>
                          <ns1:ea typeface="BIZ UDPGothic"/>
                          <ns1:cs typeface="BIZ UDPGothic"/>
                          <ns1:sym typeface="BIZ UDPGothic"/>
                        </ns1:rPr>
                        <ns1:t>Other media</ns1:t>
                      </ns1:r>
                      <ns1:endParaRPr sz="10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lt1"/>
                          </ns1:solidFill>
                          <ns1:latin typeface="BIZ UDPGothic"/>
                          <ns1:ea typeface="BIZ UDPGothic"/>
                          <ns1:cs typeface="BIZ UDPGothic"/>
                          <ns1:sym typeface="BIZ UDPGothic"/>
                        </ns1:rPr>
                        <ns1:t>Import</ns1:t>
                      </ns1:r>
                      <ns1:endParaRPr sz="1400" u="none" cap="none" strike="noStrike">
                        <ns1:solidFill>
                          <ns1:schemeClr val="lt1"/>
                        </ns1:solidFill>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chemeClr val="accent4"/>
                    </ns1:solidFill>
                  </ns1:tcPr>
                </ns1:tc>
                <ns1:tc>
                  <ns1:txBody>
                    <ns1:bodyPr/>
                    <ns1:lstStyle/>
                    <ns1:p>
                      <ns1:pPr indent="0" lvl="0" marL="0" marR="0" rtl="0" algn="ctr">
                        <ns1:lnSpc>
                          <ns1:spcPct val="100000"/>
                        </ns1:lnSpc>
                        <ns1:spcBef>
                          <ns1:spcPts val="0"/>
                        </ns1:spcBef>
                        <ns1:spcAft>
                          <ns1:spcPts val="0"/>
                        </ns1:spcAft>
                        <ns1:buClr>
                          <ns1:schemeClr val="accent4"/>
                        </ns1:buClr>
                        <ns1:buSzPts val="1000"/>
                        <ns1:buFont typeface="Arial"/>
                        <ns1:buNone/>
                      </ns1:pPr>
                      <ns1:r>
                        <ns1:rPr lang="ja-JP" sz="1000" u="none" cap="none" strike="noStrike">
                          <ns1:solidFill>
                            <ns1:schemeClr val="lt1"/>
                          </ns1:solidFill>
                          <ns1:latin typeface="BIZ UDPGothic"/>
                          <ns1:ea typeface="BIZ UDPGothic"/>
                          <ns1:cs typeface="BIZ UDPGothic"/>
                          <ns1:sym typeface="BIZ UDPGothic"/>
                        </ns1:rPr>
                        <ns1:t>URL delivery</ns1:t>
                      </ns1:r>
                      <ns1:endParaRPr sz="10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chemeClr val="accent4"/>
                        </ns1:buClr>
                        <ns1:buSzPts val="1000"/>
                        <ns1:buFont typeface="Arial"/>
                        <ns1:buNone/>
                      </ns1:pPr>
                      <ns1:r>
                        <ns1:rPr lang="ja-JP" sz="1000" u="none" cap="none" strike="noStrike">
                          <ns1:solidFill>
                            <ns1:schemeClr val="lt1"/>
                          </ns1:solidFill>
                          <ns1:latin typeface="BIZ UDPGothic"/>
                          <ns1:ea typeface="BIZ UDPGothic"/>
                          <ns1:cs typeface="BIZ UDPGothic"/>
                          <ns1:sym typeface="BIZ UDPGothic"/>
                        </ns1:rPr>
                        <ns1:t>Reminder</ns1:t>
                      </ns1:r>
                      <ns1:endParaRPr sz="1400" u="none" cap="none" strike="noStrike">
                        <ns1:solidFill>
                          <ns1:schemeClr val="lt1"/>
                        </ns1:solidFill>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chemeClr val="accent4"/>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lt1"/>
                          </ns1:solidFill>
                          <ns1:latin typeface="BIZ UDPGothic"/>
                          <ns1:ea typeface="BIZ UDPGothic"/>
                          <ns1:cs typeface="BIZ UDPGothic"/>
                          <ns1:sym typeface="BIZ UDPGothic"/>
                        </ns1:rPr>
                        <ns1:t>Zoom</ns1:t>
                      </ns1:r>
                      <ns1:endParaRPr sz="14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lt1"/>
                          </ns1:solidFill>
                          <ns1:latin typeface="BIZ UDPGothic"/>
                          <ns1:ea typeface="BIZ UDPGothic"/>
                          <ns1:cs typeface="BIZ UDPGothic"/>
                          <ns1:sym typeface="BIZ UDPGothic"/>
                        </ns1:rPr>
                        <ns1:t>Provision</ns1:t>
                      </ns1:r>
                      <ns1:endParaRPr sz="1400" u="none" cap="none" strike="noStrike">
                        <ns1:solidFill>
                          <ns1:schemeClr val="lt1"/>
                        </ns1:solidFill>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chemeClr val="accent4"/>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lt1"/>
                          </ns1:solidFill>
                          <ns1:latin typeface="BIZ UDPGothic"/>
                          <ns1:ea typeface="BIZ UDPGothic"/>
                          <ns1:cs typeface="BIZ UDPGothic"/>
                          <ns1:sym typeface="BIZ UDPGothic"/>
                        </ns1:rPr>
                        <ns1:t>Post-event</ns1:t>
                      </ns1:r>
                      <ns1:endParaRPr sz="10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lt1"/>
                          </ns1:solidFill>
                          <ns1:latin typeface="BIZ UDPGothic"/>
                          <ns1:ea typeface="BIZ UDPGothic"/>
                          <ns1:cs typeface="BIZ UDPGothic"/>
                          <ns1:sym typeface="BIZ UDPGothic"/>
                        </ns1:rPr>
                        <ns1:t>Survey</ns1:t>
                      </ns1:r>
                      <ns1:endParaRPr sz="1400" u="none" cap="none" strike="noStrike">
                        <ns1:solidFill>
                          <ns1:schemeClr val="lt1"/>
                        </ns1:solidFill>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chemeClr val="accent4"/>
                    </ns1:solidFill>
                  </ns1:tcPr>
                </ns1:tc>
              </ns1:tr>
              <ns1:tr h="260350">
                <ns1:tc rowSpan="4">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lt1"/>
                          </ns1:solidFill>
                          <ns1:latin typeface="BIZ UDPGothic"/>
                          <ns1:ea typeface="BIZ UDPGothic"/>
                          <ns1:cs typeface="BIZ UDPGothic"/>
                          <ns1:sym typeface="BIZ UDPGothic"/>
                        </ns1:rPr>
                        <ns1:t>Majisemi</ns1:t>
                      </ns1:r>
                      <ns1:endParaRPr sz="10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chemeClr val="lt1"/>
                          </ns1:solidFill>
                          <ns1:latin typeface="BIZ UDPGothic"/>
                          <ns1:ea typeface="BIZ UDPGothic"/>
                          <ns1:cs typeface="BIZ UDPGothic"/>
                          <ns1:sym typeface="BIZ UDPGothic"/>
                        </ns1:rPr>
                        <ns1:t>ビジター</ns1:t>
                      </ns1:r>
                      <ns1:endParaRPr sz="1200" u="none" cap="none" strike="noStrike">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4F7CE6"/>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Standard</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s1:t>
                      </ns1:r>
                      <ns1:endParaRPr sz="1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rowSpan="2">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No other media posting</ns1:t>
                      </ns1:r>
                      <ns1:endParaRPr sz="1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r>
              <ns1:tr h="423075">
                <ns1:tc vMerge="1"/>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Planning &amp; customer acquisition</ns1:t>
                      </ns1:r>
                      <ns1:endParaRPr sz="14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s1:t>
                      </ns1:r>
                      <ns1:endParaRPr sz="14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vMerge="1"/>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r>
              <ns1:tr h="423075">
                <ns1:tc vMerge="1"/>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Customer acquisition &amp; management</ns1:t>
                      </ns1:r>
                      <ns1:endParaRPr sz="14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s1:t>
                      </ns1:r>
                      <ns1:endParaRPr sz="14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r>
              <ns1:tr h="423075">
                <ns1:tc vMerge="1"/>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Customer acquisition only</ns1:t>
                      </ns1:r>
                      <ns1:endParaRPr sz="14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s1:t>
                      </ns1:r>
                      <ns1:endParaRPr sz="14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r>
            </ns1:tbl>
          </ns1:graphicData>
        </ns1:graphic>
      </ns0:graphicFrame>
      <ns0:sp>
        <ns0:nvSpPr>
          <ns0:cNvPr id="1059" name="Google Shape;1059;p38"/>
          <ns0:cNvSpPr/>
          <ns0:nvPr/>
        </ns0:nvSpPr>
        <ns0:spPr>
          <ns1:xfrm>
            <ns1:off x="2924769" y="3886527"/>
            <ns1:ext cx="3332400" cy="2310900"/>
          </ns1:xfrm>
          <ns1:prstGeom prst="rect">
            <ns1:avLst/>
          </ns1:prstGeom>
          <ns1:noFill/>
          <ns1:ln cap="flat" cmpd="sng" w="57150">
            <ns1:solidFill>
              <ns1:srgbClr val="4F7CE6"/>
            </ns1:solidFill>
            <ns1:prstDash val="solid"/>
            <ns1:round/>
            <ns1:headEnd len="sm" w="sm" type="none"/>
            <ns1:tailEnd len="sm" w="sm" type="none"/>
          </ns1:ln>
        </ns0:spPr>
        <ns0:txBody>
          <ns1:bodyPr anchorCtr="0" anchor="t"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50"/>
              <ns1:buFont typeface="Arial"/>
              <ns1:buNone/>
            </ns1:pPr>
            <ns1:r>
              <ns1:rPr b="0" i="0" lang="ja-JP" sz="1050" u="none" cap="none" strike="noStrike">
                <ns1:solidFill>
                  <ns1:srgbClr val="4F7CE6"/>
                </ns1:solidFill>
                <ns1:latin typeface="BIZ UDPGothic"/>
                <ns1:ea typeface="BIZ UDPGothic"/>
                <ns1:cs typeface="BIZ UDPGothic"/>
                <ns1:sym typeface="BIZ UDPGothic"/>
              </ns1:rPr>
              <ns1:t>Management</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1060" name="Google Shape;1060;p38"/>
          <ns0:cNvSpPr/>
          <ns0:nvPr/>
        </ns0:nvSpPr>
        <ns0:spPr>
          <ns1:xfrm>
            <ns1:off x="2924772" y="3886519"/>
            <ns1:ext cx="3332400" cy="230700"/>
          </ns1:xfrm>
          <ns1:prstGeom prst="rect">
            <ns1:avLst/>
          </ns1:prstGeom>
          <ns1:solidFill>
            <ns1:srgbClr val="4F7CE6"/>
          </ns1:solidFill>
          <ns1:ln cap="flat" cmpd="sng" w="38100">
            <ns1:solidFill>
              <ns1:srgbClr val="4F7CE6"/>
            </ns1:solidFill>
            <ns1:prstDash val="solid"/>
            <ns1:round/>
            <ns1:headEnd len="sm" w="sm" type="none"/>
            <ns1:tailEnd len="sm" w="sm" type="none"/>
          </ns1:ln>
        </ns0:spPr>
        <ns0:txBody>
          <ns1:bodyPr anchorCtr="0" anchor="t"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50"/>
              <ns1:buFont typeface="Arial"/>
              <ns1:buNone/>
            </ns1:pPr>
            <ns1:r>
              <ns1:rPr b="0" i="0" lang="ja-JP" sz="1050" u="none" cap="none" strike="noStrike">
                <ns1:solidFill>
                  <ns1:schemeClr val="lt1"/>
                </ns1:solidFill>
                <ns1:latin typeface="BIZ UDPGothic"/>
                <ns1:ea typeface="BIZ UDPGothic"/>
                <ns1:cs typeface="BIZ UDPGothic"/>
                <ns1:sym typeface="BIZ UDPGothic"/>
              </ns1:rPr>
              <ns1:t>Management</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1061" name="Google Shape;1061;p38"/>
          <ns0:cNvSpPr txBox="1"/>
          <ns0:nvPr/>
        </ns0:nvSpPr>
        <ns0:spPr>
          <ns1:xfrm>
            <ns1:off x="10164033" y="6452965"/>
            <ns1:ext cx="1707600" cy="365100"/>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1062" name="Google Shape;1062;p38"/>
          <ns0:cNvSpPr txBox="1"/>
          <ns0:nvPr>
            <ns0:ph idx="12" type="sldNum"/>
          </ns0:nvPr>
        </ns0:nvSpPr>
        <ns0:spPr>
          <ns1:xfrm>
            <ns1:off x="11755464" y="6452966"/>
            <ns1:ext cx="386400" cy="365100"/>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39.xml><?xml version="1.0" encoding="utf-8"?>
<ns0:sld xmlns:ns0="http://schemas.openxmlformats.org/presentationml/2006/main" xmlns:ns1="http://schemas.openxmlformats.org/drawingml/2006/main">
  <ns0:cSld>
    <ns0:spTree>
      <ns0:nvGrpSpPr>
        <ns0:cNvPr id="1066" name="Shape 1066"/>
        <ns0:cNvGrpSpPr/>
        <ns0:nvPr/>
      </ns0:nvGrpSpPr>
      <ns0:grpSpPr>
        <ns1:xfrm>
          <ns1:off x="0" y="0"/>
          <ns1:ext cx="0" cy="0"/>
          <ns1:chOff x="0" y="0"/>
          <ns1:chExt cx="0" cy="0"/>
        </ns1:xfrm>
      </ns0:grpSpPr>
      <ns0:sp>
        <ns0:nvSpPr>
          <ns0:cNvPr id="1067" name="Google Shape;1067;p39"/>
          <ns0:cNvSpPr/>
          <ns0:nvPr/>
        </ns0:nvSpPr>
        <ns0:spPr>
          <ns1:xfrm rot="-5400000">
            <ns1:off x="604028" y="606147"/>
            <ns1:ext cx="3624000" cy="4374600"/>
          </ns1:xfrm>
          <ns1:prstGeom prst="round2SameRect">
            <ns1:avLst>
              <ns1:gd fmla="val 3710" name="adj1"/>
              <ns1:gd fmla="val 0" name="adj2"/>
            </ns1:avLst>
          </ns1:prstGeom>
          <ns1:solidFill>
            <ns1:srgbClr val="FFEFF5"/>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700"/>
              <ns1:buFont typeface="Arial"/>
              <ns1:buNone/>
            </ns1:pPr>
            <ns1:r>
              <ns1:t/>
            </ns1:r>
            <ns1:endParaRPr b="0" i="0" sz="700" u="none" cap="none" strike="noStrike">
              <ns1:solidFill>
                <ns1:schemeClr val="accent4"/>
              </ns1:solidFill>
              <ns1:latin typeface="Arial"/>
              <ns1:ea typeface="Arial"/>
              <ns1:cs typeface="Arial"/>
              <ns1:sym typeface="Arial"/>
            </ns1:endParaRPr>
          </ns1:p>
        </ns0:txBody>
      </ns0:sp>
      <ns0:sp>
        <ns0:nvSpPr>
          <ns0:cNvPr id="1068" name="Google Shape;1068;p39"/>
          <ns0:cNvSpPr/>
          <ns0:nvPr/>
        </ns0:nvSpPr>
        <ns0:spPr>
          <ns1:xfrm>
            <ns1:off x="221197" y="969955"/>
            <ns1:ext cx="11729100" cy="3635400"/>
          </ns1:xfrm>
          <ns1:prstGeom prst="roundRect">
            <ns1:avLst>
              <ns1:gd fmla="val 3256" name="adj"/>
            </ns1:avLst>
          </ns1:prstGeom>
          <ns1:noFill/>
          <ns1:ln cap="flat" cmpd="sng" w="127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069" name="Google Shape;1069;p39"/>
          <ns0:cNvSpPr txBox="1"/>
          <ns0:nvPr/>
        </ns0:nvSpPr>
        <ns0:spPr>
          <ns1:xfrm>
            <ns1:off x="4717500" y="3048032"/>
            <ns1:ext cx="7132800" cy="1582200"/>
          </ns1:xfrm>
          <ns1:prstGeom prst="rect">
            <ns1:avLst/>
          </ns1:prstGeom>
          <ns1:noFill/>
          <ns1:ln>
            <ns1:noFill/>
          </ns1:ln>
        </ns0:spPr>
        <ns0:txBody>
          <ns1:bodyPr anchorCtr="0" anchor="t" bIns="45700" lIns="91425" spcFirstLastPara="1" rIns="91425" wrap="square" tIns="45700">
            <ns1:noAutofit/>
          </ns1:bodyPr>
          <ns1:lstStyle/>
          <ns1:p>
            <ns1:pPr indent="0" lvl="0" marL="0" marR="0" rtl="0" algn="l">
              <ns1:lnSpc>
                <ns1:spcPct val="140000"/>
              </ns1:lnSpc>
              <ns1:spcBef>
                <ns1:spcPts val="0"/>
              </ns1:spcBef>
              <ns1:spcAft>
                <ns1:spcPts val="0"/>
              </ns1:spcAft>
              <ns1:buClr>
                <ns1:srgbClr val="000000"/>
              </ns1:buClr>
              <ns1:buSzPts val="10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*To accurately track the number of attendees, we will prepare the application page and provide the list to your company.</ns1:t>
            </ns1:r>
            <ns1:endParaRPr b="0" i="0" sz="900" u="none" cap="none" strike="noStrike">
              <ns1:solidFill>
                <ns1:srgbClr val="000000"/>
              </ns1:solidFill>
              <ns1:latin typeface="BIZ UDPGothic"/>
              <ns1:ea typeface="BIZ UDPGothic"/>
              <ns1:cs typeface="BIZ UDPGothic"/>
              <ns1:sym typeface="BIZ UDPGothic"/>
            </ns1:endParaRPr>
          </ns1:p>
          <ns1:p>
            <ns1:pPr indent="0" lvl="0" marL="0" marR="0" rtl="0" algn="l">
              <ns1:lnSpc>
                <ns1:spcPct val="140000"/>
              </ns1:lnSpc>
              <ns1:spcBef>
                <ns1:spcPts val="0"/>
              </ns1:spcBef>
              <ns1:spcAft>
                <ns1:spcPts val="0"/>
              </ns1:spcAft>
              <ns1:buClr>
                <ns1:srgbClr val="000000"/>
              </ns1:buClr>
              <ns1:buSzPts val="10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 If the capacity is reached, we will stop accepting applications.</ns1:t>
            </ns1:r>
            <ns1:endParaRPr b="0" i="0" sz="900" u="none" cap="none" strike="noStrike">
              <ns1:solidFill>
                <ns1:srgbClr val="000000"/>
              </ns1:solidFill>
              <ns1:latin typeface="BIZ UDPGothic"/>
              <ns1:ea typeface="BIZ UDPGothic"/>
              <ns1:cs typeface="BIZ UDPGothic"/>
              <ns1:sym typeface="BIZ UDPGothic"/>
            </ns1:endParaRPr>
          </ns1:p>
          <ns1:p>
            <ns1:pPr indent="0" lvl="0" marL="0" marR="0" rtl="0" algn="l">
              <ns1:lnSpc>
                <ns1:spcPct val="140000"/>
              </ns1:lnSpc>
              <ns1:spcBef>
                <ns1:spcPts val="0"/>
              </ns1:spcBef>
              <ns1:spcAft>
                <ns1:spcPts val="0"/>
              </ns1:spcAft>
              <ns1:buClr>
                <ns1:srgbClr val="000000"/>
              </ns1:buClr>
              <ns1:buSzPts val="10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*For privacy protection, the list will be delivered directly to the seminar organizer.</ns1:t>
            </ns1:r>
            <ns1:endParaRPr b="0" i="0" sz="900" u="none" cap="none" strike="noStrike">
              <ns1:solidFill>
                <ns1:srgbClr val="000000"/>
              </ns1:solidFill>
              <ns1:latin typeface="BIZ UDPGothic"/>
              <ns1:ea typeface="BIZ UDPGothic"/>
              <ns1:cs typeface="BIZ UDPGothic"/>
              <ns1:sym typeface="BIZ UDPGothic"/>
            </ns1:endParaRPr>
          </ns1:p>
          <ns1:p>
            <ns1:pPr indent="0" lvl="0" marL="0" marR="0" rtl="0" algn="l">
              <ns1:lnSpc>
                <ns1:spcPct val="140000"/>
              </ns1:lnSpc>
              <ns1:spcBef>
                <ns1:spcPts val="0"/>
              </ns1:spcBef>
              <ns1:spcAft>
                <ns1:spcPts val="0"/>
              </ns1:spcAft>
              <ns1:buClr>
                <ns1:srgbClr val="000000"/>
              </ns1:buClr>
              <ns1:buSzPts val="10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 Not only participants but also absentees (pre-cancellations, same-day cancellations) are counted towards the number of attendees.</ns1:t>
            </ns1:r>
            <ns1:endParaRPr b="0" i="0" sz="900" u="none" cap="none" strike="noStrike">
              <ns1:solidFill>
                <ns1:srgbClr val="000000"/>
              </ns1:solidFill>
              <ns1:latin typeface="BIZ UDPGothic"/>
              <ns1:ea typeface="BIZ UDPGothic"/>
              <ns1:cs typeface="BIZ UDPGothic"/>
              <ns1:sym typeface="BIZ UDPGothic"/>
            </ns1:endParaRPr>
          </ns1:p>
          <ns1:p>
            <ns1:pPr indent="0" lvl="0" marL="0" marR="0" rtl="0" algn="l">
              <ns1:lnSpc>
                <ns1:spcPct val="140000"/>
              </ns1:lnSpc>
              <ns1:spcBef>
                <ns1:spcPts val="0"/>
              </ns1:spcBef>
              <ns1:spcAft>
                <ns1:spcPts val="0"/>
              </ns1:spcAft>
              <ns1:buClr>
                <ns1:srgbClr val="000000"/>
              </ns1:buClr>
              <ns1:buSzPts val="10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 The contract is automatically renewed monthly and will continue in the same manner.</ns1:t>
            </ns1:r>
            <ns1:endParaRPr b="0" i="0" sz="9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40000"/>
              </ns1:lnSpc>
              <ns1:spcBef>
                <ns1:spcPts val="0"/>
              </ns1:spcBef>
              <ns1:spcAft>
                <ns1:spcPts val="0"/>
              </ns1:spcAft>
              <ns1:buClr>
                <ns1:srgbClr val="000000"/>
              </ns1:buClr>
              <ns1:buSzPts val="10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 Upon withdrawal, refunds for unused customer acquisition slots cannot be made. Additionally, you cannot rejoin Majisemi Club for one year after withdrawal.</ns1:t>
            </ns1:r>
            <ns1:endParaRPr b="0" i="0" sz="9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40000"/>
              </ns1:lnSpc>
              <ns1:spcBef>
                <ns1:spcPts val="0"/>
              </ns1:spcBef>
              <ns1:spcAft>
                <ns1:spcPts val="0"/>
              </ns1:spcAft>
              <ns1:buClr>
                <ns1:srgbClr val="000000"/>
              </ns1:buClr>
              <ns1:buSzPts val="10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 Please notify us by email by the end of the month prior to the withdrawal month.</ns1:t>
            </ns1:r>
            <ns1:endParaRPr b="0" i="0" sz="9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40000"/>
              </ns1:lnSpc>
              <ns1:spcBef>
                <ns1:spcPts val="0"/>
              </ns1:spcBef>
              <ns1:spcAft>
                <ns1:spcPts val="0"/>
              </ns1:spcAft>
              <ns1:buClr>
                <ns1:srgbClr val="000000"/>
              </ns1:buClr>
              <ns1:buSzPts val="10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 Benefits are subject to change.</ns1:t>
            </ns1:r>
            <ns1:endParaRPr b="0" i="0" sz="900" u="none" cap="none" strike="noStrike">
              <ns1:solidFill>
                <ns1:srgbClr val="000000"/>
              </ns1:solidFill>
              <ns1:latin typeface="BIZ UDPGothic"/>
              <ns1:ea typeface="BIZ UDPGothic"/>
              <ns1:cs typeface="BIZ UDPGothic"/>
              <ns1:sym typeface="BIZ UDPGothic"/>
            </ns1:endParaRPr>
          </ns1:p>
        </ns0:txBody>
      </ns0:sp>
      <ns0:sp>
        <ns0:nvSpPr>
          <ns0:cNvPr id="1070" name="Google Shape;1070;p39"/>
          <ns0:cNvSpPr txBox="1"/>
          <ns0:nvPr/>
        </ns0:nvSpPr>
        <ns0:spPr>
          <ns1:xfrm>
            <ns1:off x="4714725" y="971137"/>
            <ns1:ext cx="7132800" cy="3259200"/>
          </ns1:xfrm>
          <ns1:prstGeom prst="rect">
            <ns1:avLst/>
          </ns1:prstGeom>
          <ns1:noFill/>
          <ns1:ln>
            <ns1:noFill/>
          </ns1:ln>
        </ns0:spPr>
        <ns0:txBody>
          <ns1:bodyPr anchorCtr="0" anchor="t" bIns="45700" lIns="91425" spcFirstLastPara="1" rIns="91425" wrap="square" tIns="45700">
            <ns1:noAutofit/>
          </ns1:bodyPr>
          <ns1:lstStyle/>
          <ns1:p>
            <ns1:pPr indent="-279400" lvl="0" marL="285750" marR="0" rtl="0" algn="l">
              <ns1:lnSpc>
                <ns1:spcPct val="100000"/>
              </ns1:lnSpc>
              <ns1:spcBef>
                <ns1:spcPts val="0"/>
              </ns1:spcBef>
              <ns1:spcAft>
                <ns1:spcPts val="0"/>
              </ns1:spcAft>
              <ns1:buClr>
                <ns1:schemeClr val="accent4"/>
              </ns1:buClr>
              <ns1:buSzPts val="1200"/>
              <ns1:buFont typeface="BIZ UDPGothic"/>
              <ns1:buChar char="•"/>
            </ns1:pPr>
            <ns1:r>
              <ns1:rPr b="0" i="0" lang="ja-JP" sz="1100" u="none" cap="none" strike="noStrike">
                <ns1:solidFill>
                  <ns1:schemeClr val="accent4"/>
                </ns1:solidFill>
                <ns1:latin typeface="BIZ UDPGothic"/>
                <ns1:ea typeface="BIZ UDPGothic"/>
                <ns1:cs typeface="BIZ UDPGothic"/>
                <ns1:sym typeface="BIZ UDPGothic"/>
              </ns1:rPr>
              <ns1:t>Majisemi Club is a membership service that continuously holds webinars, applying the PDCA cycle to create better webinars. Membership is subject to screening.</ns1:t>
            </ns1:r>
            <ns1:endParaRPr b="0" i="0" sz="1300" u="none" cap="none" strike="noStrike">
              <ns1:solidFill>
                <ns1:srgbClr val="000000"/>
              </ns1:solidFill>
              <ns1:latin typeface="Arial"/>
              <ns1:ea typeface="Arial"/>
              <ns1:cs typeface="Arial"/>
              <ns1:sym typeface="Arial"/>
            </ns1:endParaRPr>
          </ns1:p>
          <ns1:p>
            <ns1:pPr indent="-279400" lvl="0" marL="285750" marR="0" rtl="0" algn="l">
              <ns1:lnSpc>
                <ns1:spcPct val="100000"/>
              </ns1:lnSpc>
              <ns1:spcBef>
                <ns1:spcPts val="600"/>
              </ns1:spcBef>
              <ns1:spcAft>
                <ns1:spcPts val="0"/>
              </ns1:spcAft>
              <ns1:buClr>
                <ns1:schemeClr val="accent4"/>
              </ns1:buClr>
              <ns1:buSzPts val="1200"/>
              <ns1:buFont typeface="BIZ UDPGothic"/>
              <ns1:buChar char="•"/>
            </ns1:pPr>
            <ns1:r>
              <ns1:rPr b="0" i="0" lang="ja-JP" sz="1100" u="none" cap="none" strike="noStrike">
                <ns1:solidFill>
                  <ns1:schemeClr val="accent4"/>
                </ns1:solidFill>
                <ns1:latin typeface="BIZ UDPGothic"/>
                <ns1:ea typeface="BIZ UDPGothic"/>
                <ns1:cs typeface="BIZ UDPGothic"/>
                <ns1:sym typeface="BIZ UDPGothic"/>
              </ns1:rPr>
              <ns1:t>For Majisemi Club, we offer a one-stop service including planning, customer acquisition, moderation, and management. We cannot support customer acquisition only.</ns1:t>
            </ns1:r>
            <ns1:endParaRPr b="0" i="0" sz="1300" u="none" cap="none" strike="noStrike">
              <ns1:solidFill>
                <ns1:srgbClr val="000000"/>
              </ns1:solidFill>
              <ns1:latin typeface="Arial"/>
              <ns1:ea typeface="Arial"/>
              <ns1:cs typeface="Arial"/>
              <ns1:sym typeface="Arial"/>
            </ns1:endParaRPr>
          </ns1:p>
          <ns1:p>
            <ns1:pPr indent="-279400" lvl="0" marL="285750" marR="0" rtl="0" algn="l">
              <ns1:lnSpc>
                <ns1:spcPct val="100000"/>
              </ns1:lnSpc>
              <ns1:spcBef>
                <ns1:spcPts val="600"/>
              </ns1:spcBef>
              <ns1:spcAft>
                <ns1:spcPts val="0"/>
              </ns1:spcAft>
              <ns1:buClr>
                <ns1:schemeClr val="accent4"/>
              </ns1:buClr>
              <ns1:buSzPts val="1200"/>
              <ns1:buFont typeface="BIZ UDPGothic"/>
              <ns1:buChar char="•"/>
            </ns1:pPr>
            <ns1:r>
              <ns1:rPr b="0" i="0" lang="ja-JP" sz="1100" u="none" cap="none" strike="noStrike">
                <ns1:solidFill>
                  <ns1:schemeClr val="accent4"/>
                </ns1:solidFill>
                <ns1:latin typeface="BIZ UDPGothic"/>
                <ns1:ea typeface="BIZ UDPGothic"/>
                <ns1:cs typeface="BIZ UDPGothic"/>
                <ns1:sym typeface="BIZ UDPGothic"/>
              </ns1:rPr>
              <ns1:t>Furthermore, the seminar content (planning) will be a "problem-solving seminar" rather than a "product introduction." Product introductions will be conducted in the latter part of the presentation. The seminar content will be decided in consultation with the Majisemi planning team. It may not be possible to hold a seminar on your desired theme. If you wish to decide the theme yourself, please use the visitor plan.</ns1:t>
            </ns1:r>
            <ns1:endParaRPr b="0" i="0" sz="1300" u="none" cap="none" strike="noStrike">
              <ns1:solidFill>
                <ns1:srgbClr val="000000"/>
              </ns1:solidFill>
              <ns1:latin typeface="Arial"/>
              <ns1:ea typeface="Arial"/>
              <ns1:cs typeface="Arial"/>
              <ns1:sym typeface="Arial"/>
            </ns1:endParaRPr>
          </ns1:p>
          <ns1:p>
            <ns1:pPr indent="-279400" lvl="0" marL="285750" marR="0" rtl="0" algn="l">
              <ns1:lnSpc>
                <ns1:spcPct val="100000"/>
              </ns1:lnSpc>
              <ns1:spcBef>
                <ns1:spcPts val="600"/>
              </ns1:spcBef>
              <ns1:spcAft>
                <ns1:spcPts val="600"/>
              </ns1:spcAft>
              <ns1:buClr>
                <ns1:schemeClr val="accent4"/>
              </ns1:buClr>
              <ns1:buSzPts val="1200"/>
              <ns1:buFont typeface="BIZ UDPGothic"/>
              <ns1:buChar char="•"/>
            </ns1:pPr>
            <ns1:r>
              <ns1:rPr b="0" i="0" lang="ja-JP" sz="1100" u="none" cap="none" strike="noStrike">
                <ns1:solidFill>
                  <ns1:schemeClr val="accent4"/>
                </ns1:solidFill>
                <ns1:latin typeface="BIZ UDPGothic"/>
                <ns1:ea typeface="BIZ UDPGothic"/>
                <ns1:cs typeface="BIZ UDPGothic"/>
                <ns1:sym typeface="BIZ UDPGothic"/>
              </ns1:rPr>
              <ns1:t>Please note that considering the purpose of the aforementioned Majisemi Club, a penalty will be set for cancellations within one year of the contract start. (We will charge the difference from the visitor fee)</ns1:t>
            </ns1:r>
            <ns1:endParaRPr b="0" i="0" sz="1300" u="none" cap="none" strike="noStrike">
              <ns1:solidFill>
                <ns1:srgbClr val="000000"/>
              </ns1:solidFill>
              <ns1:latin typeface="Arial"/>
              <ns1:ea typeface="Arial"/>
              <ns1:cs typeface="Arial"/>
              <ns1:sym typeface="Arial"/>
            </ns1:endParaRPr>
          </ns1:p>
        </ns0:txBody>
      </ns0:sp>
      <ns0:sp>
        <ns0:nvSpPr>
          <ns0:cNvPr id="1071" name="Google Shape;1071;p39"/>
          <ns0:cNvSpPr txBox="1"/>
          <ns0:nvPr/>
        </ns0:nvSpPr>
        <ns0:spPr>
          <ns1:xfrm>
            <ns1:off x="341827" y="996147"/>
            <ns1:ext cx="4130400" cy="34878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b="1" i="0" lang="ja-JP" sz="1400" u="none" cap="none" strike="noStrike">
                <ns1:solidFill>
                  <ns1:schemeClr val="accent4"/>
                </ns1:solidFill>
                <ns1:latin typeface="BIZ UDPGothic"/>
                <ns1:ea typeface="BIZ UDPGothic"/>
                <ns1:cs typeface="BIZ UDPGothic"/>
                <ns1:sym typeface="BIZ UDPGothic"/>
              </ns1:rPr>
              <ns1:t>Monthly fee 120,000 JPY (exclu</ns1:t>
            </ns1:r>
            <ns1:r>
              <ns1:rPr b="1" i="0" lang="ja-JP" sz="800" u="none" cap="none" strike="noStrike">
                <ns1:solidFill>
                  <ns1:schemeClr val="accent4"/>
                </ns1:solidFill>
                <ns1:latin typeface="BIZ UDPGothic"/>
                <ns1:ea typeface="BIZ UDPGothic"/>
                <ns1:cs typeface="BIZ UDPGothic"/>
                <ns1:sym typeface="BIZ UDPGothic"/>
              </ns1:rPr>
              <ns1:t>ding tax) *Light plan includes</ns1:t>
            </ns1:r>
            <ns1:r>
              <ns1:rPr b="1" i="0" lang="ja-JP" sz="1000" u="none" cap="none" strike="noStrike">
                <ns1:solidFill>
                  <ns1:schemeClr val="accent4"/>
                </ns1:solidFill>
                <ns1:latin typeface="BIZ UDPGothic"/>
                <ns1:ea typeface="BIZ UDPGothic"/>
                <ns1:cs typeface="BIZ UDPGothic"/>
                <ns1:sym typeface="BIZ UDPGothic"/>
              </ns1:rPr>
              <ns1:t> 10 customer acquisition slots</ns1:t>
            </ns1:r>
            <ns1:endParaRPr b="0" i="0" sz="1400" u="none" cap="none" strike="noStrike">
              <ns1:solidFill>
                <ns1:srgbClr val="000000"/>
              </ns1:solidFill>
              <ns1:latin typeface="Arial"/>
              <ns1:ea typeface="Arial"/>
              <ns1:cs typeface="Arial"/>
              <ns1:sym typeface="Arial"/>
            </ns1:endParaRPr>
          </ns1:p>
          <ns1:p>
            <ns1:pPr indent="0" lvl="0" marL="0" marR="0" rtl="0" algn="l">
              <ns1:lnSpc>
                <ns1:spcPct val="100000"/>
              </ns1:lnSpc>
              <ns1:spcBef>
                <ns1:spcPts val="0"/>
              </ns1:spcBef>
              <ns1:spcAft>
                <ns1:spcPts val="0"/>
              </ns1:spcAft>
              <ns1:buClr>
                <ns1:srgbClr val="000000"/>
              </ns1:buClr>
              <ns1:buSzPts val="1400"/>
              <ns1:buFont typeface="Arial"/>
              <ns1:buNone/>
            </ns1:pPr>
            <ns1:r>
              <ns1:rPr b="1" i="0" lang="ja-JP" sz="1400" u="none" cap="none" strike="noStrike">
                <ns1:solidFill>
                  <ns1:schemeClr val="accent4"/>
                </ns1:solidFill>
                <ns1:latin typeface="BIZ UDPGothic"/>
                <ns1:ea typeface="BIZ UDPGothic"/>
                <ns1:cs typeface="BIZ UDPGothic"/>
                <ns1:sym typeface="BIZ UDPGothic"/>
              </ns1:rPr>
              <ns1:t>Additional customer acquisition s</ns1:t>
            </ns1:r>
            <ns1:r>
              <ns1:rPr b="1" i="0" lang="ja-JP" sz="800" u="none" cap="none" strike="noStrike">
                <ns1:solidFill>
                  <ns1:schemeClr val="accent4"/>
                </ns1:solidFill>
                <ns1:latin typeface="BIZ UDPGothic"/>
                <ns1:ea typeface="BIZ UDPGothic"/>
                <ns1:cs typeface="BIZ UDPGothic"/>
                <ns1:sym typeface="BIZ UDPGothic"/>
              </ns1:rPr>
              <ns1:t>lots @10,000 JPY (excluding tax)</ns1:t>
            </ns1:r>
            <ns1:endParaRPr b="1" i="0" sz="900" u="none" cap="none" strike="noStrike">
              <ns1:solidFill>
                <ns1:schemeClr val="accent4"/>
              </ns1:solidFill>
              <ns1:latin typeface="BIZ UDPGothic"/>
              <ns1:ea typeface="BIZ UDPGothic"/>
              <ns1:cs typeface="BIZ UDPGothic"/>
              <ns1:sym typeface="BIZ UDPGothic"/>
            </ns1:endParaRPr>
          </ns1:p>
          <ns1:p>
            <ns1:pPr indent="-171450" lvl="0" marL="171450" marR="0" rtl="0" algn="l">
              <ns1:lnSpc>
                <ns1:spcPct val="120000"/>
              </ns1:lnSpc>
              <ns1:spcBef>
                <ns1:spcPts val="1200"/>
              </ns1:spcBef>
              <ns1:spcAft>
                <ns1:spcPts val="0"/>
              </ns1:spcAft>
              <ns1:buClr>
                <ns1:schemeClr val="accent4"/>
              </ns1:buClr>
              <ns1:buSzPts val="1100"/>
              <ns1:buFont typeface="BIZ UDPGothic"/>
              <ns1:buChar char="•"/>
            </ns1:pPr>
            <ns1:r>
              <ns1:rPr b="0" i="0" lang="ja-JP" sz="1100" u="none" cap="none" strike="noStrike">
                <ns1:solidFill>
                  <ns1:schemeClr val="accent4"/>
                </ns1:solidFill>
                <ns1:latin typeface="BIZ UDPGothic"/>
                <ns1:ea typeface="BIZ UDPGothic"/>
                <ns1:cs typeface="BIZ UDPGothic"/>
                <ns1:sym typeface="BIZ UDPGothic"/>
              </ns1:rPr>
              <ns1:t>Automatic renewal every month</ns1:t>
            </ns1:r>
            <ns1:endParaRPr b="0" i="0" sz="1400" u="none" cap="none" strike="noStrike">
              <ns1:solidFill>
                <ns1:srgbClr val="000000"/>
              </ns1:solidFill>
              <ns1:latin typeface="Arial"/>
              <ns1:ea typeface="Arial"/>
              <ns1:cs typeface="Arial"/>
              <ns1:sym typeface="Arial"/>
            </ns1:endParaRPr>
          </ns1:p>
          <ns1:p>
            <ns1:pPr indent="-171450" lvl="0" marL="171450" marR="0" rtl="0" algn="l">
              <ns1:lnSpc>
                <ns1:spcPct val="120000"/>
              </ns1:lnSpc>
              <ns1:spcBef>
                <ns1:spcPts val="0"/>
              </ns1:spcBef>
              <ns1:spcAft>
                <ns1:spcPts val="0"/>
              </ns1:spcAft>
              <ns1:buClr>
                <ns1:schemeClr val="accent4"/>
              </ns1:buClr>
              <ns1:buSzPts val="1100"/>
              <ns1:buFont typeface="BIZ UDPGothic"/>
              <ns1:buChar char="•"/>
            </ns1:pPr>
            <ns1:r>
              <ns1:rPr b="0" i="0" lang="ja-JP" sz="1100" u="none" cap="none" strike="noStrike">
                <ns1:solidFill>
                  <ns1:schemeClr val="accent4"/>
                </ns1:solidFill>
                <ns1:latin typeface="BIZ UDPGothic"/>
                <ns1:ea typeface="BIZ UDPGothic"/>
                <ns1:cs typeface="BIZ UDPGothic"/>
                <ns1:sym typeface="BIZ UDPGothic"/>
              </ns1:rPr>
              <ns1:t>Add 10 customer acquisition slots each month</ns1:t>
            </ns1:r>
            <ns1:endParaRPr b="0" i="0" sz="1400" u="none" cap="none" strike="noStrike">
              <ns1:solidFill>
                <ns1:srgbClr val="000000"/>
              </ns1:solidFill>
              <ns1:latin typeface="Arial"/>
              <ns1:ea typeface="Arial"/>
              <ns1:cs typeface="Arial"/>
              <ns1:sym typeface="Arial"/>
            </ns1:endParaRPr>
          </ns1:p>
          <ns1:p>
            <ns1:pPr indent="-171450" lvl="0" marL="171450" marR="0" rtl="0" algn="l">
              <ns1:lnSpc>
                <ns1:spcPct val="120000"/>
              </ns1:lnSpc>
              <ns1:spcBef>
                <ns1:spcPts val="0"/>
              </ns1:spcBef>
              <ns1:spcAft>
                <ns1:spcPts val="0"/>
              </ns1:spcAft>
              <ns1:buClr>
                <ns1:schemeClr val="accent4"/>
              </ns1:buClr>
              <ns1:buSzPts val="1100"/>
              <ns1:buFont typeface="BIZ UDPGothic"/>
              <ns1:buChar char="•"/>
            </ns1:pPr>
            <ns1:r>
              <ns1:rPr b="0" i="0" lang="ja-JP" sz="1100" u="none" cap="none" strike="noStrike">
                <ns1:solidFill>
                  <ns1:schemeClr val="accent4"/>
                </ns1:solidFill>
                <ns1:latin typeface="BIZ UDPGothic"/>
                <ns1:ea typeface="BIZ UDPGothic"/>
                <ns1:cs typeface="BIZ UDPGothic"/>
                <ns1:sym typeface="BIZ UDPGothic"/>
              </ns1:rPr>
              <ns1:t>Minimum webinar capacity is 30 people</ns1:t>
            </ns1:r>
            <ns1:endParaRPr b="0" i="0" sz="1400" u="none" cap="none" strike="noStrike">
              <ns1:solidFill>
                <ns1:srgbClr val="000000"/>
              </ns1:solidFill>
              <ns1:latin typeface="Arial"/>
              <ns1:ea typeface="Arial"/>
              <ns1:cs typeface="Arial"/>
              <ns1:sym typeface="Arial"/>
            </ns1:endParaRPr>
          </ns1:p>
          <ns1:p>
            <ns1:pPr indent="-171450" lvl="0" marL="171450" marR="0" rtl="0" algn="l">
              <ns1:lnSpc>
                <ns1:spcPct val="120000"/>
              </ns1:lnSpc>
              <ns1:spcBef>
                <ns1:spcPts val="0"/>
              </ns1:spcBef>
              <ns1:spcAft>
                <ns1:spcPts val="0"/>
              </ns1:spcAft>
              <ns1:buClr>
                <ns1:schemeClr val="accent4"/>
              </ns1:buClr>
              <ns1:buSzPts val="1100"/>
              <ns1:buFont typeface="BIZ UDPGothic"/>
              <ns1:buChar char="•"/>
            </ns1:pPr>
            <ns1:r>
              <ns1:rPr b="0" i="0" lang="ja-JP" sz="1100" u="none" cap="none" strike="noStrike">
                <ns1:solidFill>
                  <ns1:schemeClr val="accent4"/>
                </ns1:solidFill>
                <ns1:latin typeface="BIZ UDPGothic"/>
                <ns1:ea typeface="BIZ UDPGothic"/>
                <ns1:cs typeface="BIZ UDPGothic"/>
                <ns1:sym typeface="BIZ UDPGothic"/>
              </ns1:rPr>
              <ns1:t>If hosting a webinar with 30 participants in the first month, purchase an additional 20 participant slots (@10,000 JPY each)</ns1:t>
            </ns1:r>
            <ns1:endParaRPr b="0" i="0" sz="1100" u="none" cap="none" strike="noStrike">
              <ns1:solidFill>
                <ns1:schemeClr val="accent4"/>
              </ns1:solidFill>
              <ns1:latin typeface="BIZ UDPGothic"/>
              <ns1:ea typeface="BIZ UDPGothic"/>
              <ns1:cs typeface="BIZ UDPGothic"/>
              <ns1:sym typeface="BIZ UDPGothic"/>
            </ns1:endParaRPr>
          </ns1:p>
          <ns1:p>
            <ns1:pPr indent="-171450" lvl="0" marL="171450" marR="0" rtl="0" algn="l">
              <ns1:lnSpc>
                <ns1:spcPct val="120000"/>
              </ns1:lnSpc>
              <ns1:spcBef>
                <ns1:spcPts val="0"/>
              </ns1:spcBef>
              <ns1:spcAft>
                <ns1:spcPts val="0"/>
              </ns1:spcAft>
              <ns1:buClr>
                <ns1:schemeClr val="accent4"/>
              </ns1:buClr>
              <ns1:buSzPts val="1100"/>
              <ns1:buFont typeface="BIZ UDPGothic"/>
              <ns1:buChar char="•"/>
            </ns1:pPr>
            <ns1:r>
              <ns1:rPr b="0" i="0" lang="ja-JP" sz="1100" u="none" cap="none" strike="noStrike">
                <ns1:solidFill>
                  <ns1:schemeClr val="accent4"/>
                </ns1:solidFill>
                <ns1:latin typeface="BIZ UDPGothic"/>
                <ns1:ea typeface="BIZ UDPGothic"/>
                <ns1:cs typeface="BIZ UDPGothic"/>
                <ns1:sym typeface="BIZ UDPGothic"/>
              </ns1:rPr>
              <ns1:t>If the number of participants does not meet the target, the remaining slots can be carried over to the following months</ns1:t>
            </ns1:r>
            <ns1:endParaRPr b="0" i="0" sz="1400" u="none" cap="none" strike="noStrike">
              <ns1:solidFill>
                <ns1:srgbClr val="000000"/>
              </ns1:solidFill>
              <ns1:latin typeface="Arial"/>
              <ns1:ea typeface="Arial"/>
              <ns1:cs typeface="Arial"/>
              <ns1:sym typeface="Arial"/>
            </ns1:endParaRPr>
          </ns1:p>
          <ns1:p>
            <ns1:pPr indent="-171450" lvl="0" marL="171450" marR="0" rtl="0" algn="l">
              <ns1:lnSpc>
                <ns1:spcPct val="120000"/>
              </ns1:lnSpc>
              <ns1:spcBef>
                <ns1:spcPts val="0"/>
              </ns1:spcBef>
              <ns1:spcAft>
                <ns1:spcPts val="0"/>
              </ns1:spcAft>
              <ns1:buClr>
                <ns1:schemeClr val="accent4"/>
              </ns1:buClr>
              <ns1:buSzPts val="1100"/>
              <ns1:buFont typeface="BIZ UDPGothic"/>
              <ns1:buChar char="•"/>
            </ns1:pPr>
            <ns1:r>
              <ns1:rPr b="0" i="0" lang="ja-JP" sz="1100" u="none" cap="none" strike="noStrike">
                <ns1:solidFill>
                  <ns1:schemeClr val="accent4"/>
                </ns1:solidFill>
                <ns1:latin typeface="BIZ UDPGothic"/>
                <ns1:ea typeface="BIZ UDPGothic"/>
                <ns1:cs typeface="BIZ UDPGothic"/>
                <ns1:sym typeface="BIZ UDPGothic"/>
              </ns1:rPr>
              <ns1:t>Additional participant slots can be purchased for @10,000 JPY</ns1:t>
            </ns1:r>
            <ns1:endParaRPr b="0" i="0" sz="1400" u="none" cap="none" strike="noStrike">
              <ns1:solidFill>
                <ns1:srgbClr val="000000"/>
              </ns1:solidFill>
              <ns1:latin typeface="Arial"/>
              <ns1:ea typeface="Arial"/>
              <ns1:cs typeface="Arial"/>
              <ns1:sym typeface="Arial"/>
            </ns1:endParaRPr>
          </ns1:p>
          <ns1:p>
            <ns1:pPr indent="-171450" lvl="0" marL="171450" marR="0" rtl="0" algn="l">
              <ns1:lnSpc>
                <ns1:spcPct val="120000"/>
              </ns1:lnSpc>
              <ns1:spcBef>
                <ns1:spcPts val="0"/>
              </ns1:spcBef>
              <ns1:spcAft>
                <ns1:spcPts val="0"/>
              </ns1:spcAft>
              <ns1:buClr>
                <ns1:srgbClr val="FF0000"/>
              </ns1:buClr>
              <ns1:buSzPts val="1100"/>
              <ns1:buFont typeface="BIZ UDPGothic"/>
              <ns1:buChar char="•"/>
            </ns1:pPr>
            <ns1:r>
              <ns1:rPr b="0" i="0" lang="ja-JP" sz="1100" u="none" cap="none" strike="noStrike">
                <ns1:solidFill>
                  <ns1:srgbClr val="FF0000"/>
                </ns1:solidFill>
                <ns1:latin typeface="BIZ UDPGothic"/>
                <ns1:ea typeface="BIZ UDPGothic"/>
                <ns1:cs typeface="BIZ UDPGothic"/>
                <ns1:sym typeface="BIZ UDPGothic"/>
              </ns1:rPr>
              <ns1:t>If someone who has registered for at least one of your company's last three paid seminars registers again for this seminar, they will not be charged for this seminar (fan development)</ns1:t>
            </ns1:r>
            <ns1:endParaRPr b="0" i="0" sz="1100" u="none" cap="none" strike="noStrike">
              <ns1:solidFill>
                <ns1:srgbClr val="FF0000"/>
              </ns1:solidFill>
              <ns1:latin typeface="BIZ UDPGothic"/>
              <ns1:ea typeface="BIZ UDPGothic"/>
              <ns1:cs typeface="BIZ UDPGothic"/>
              <ns1:sym typeface="BIZ UDPGothic"/>
            </ns1:endParaRPr>
          </ns1:p>
          <ns1:p>
            <ns1:pPr indent="-171450" lvl="0" marL="171450" marR="0" rtl="0" algn="l">
              <ns1:lnSpc>
                <ns1:spcPct val="120000"/>
              </ns1:lnSpc>
              <ns1:spcBef>
                <ns1:spcPts val="0"/>
              </ns1:spcBef>
              <ns1:spcAft>
                <ns1:spcPts val="0"/>
              </ns1:spcAft>
              <ns1:buClr>
                <ns1:srgbClr val="FF0000"/>
              </ns1:buClr>
              <ns1:buSzPts val="1100"/>
              <ns1:buFont typeface="BIZ UDPGothic"/>
              <ns1:buChar char="•"/>
            </ns1:pPr>
            <ns1:r>
              <ns1:rPr b="0" i="0" lang="ja-JP" sz="1100" u="none" cap="none" strike="noStrike">
                <ns1:solidFill>
                  <ns1:schemeClr val="accent4"/>
                </ns1:solidFill>
                <ns1:latin typeface="BIZ UDPGothic"/>
                <ns1:ea typeface="BIZ UDPGothic"/>
                <ns1:cs typeface="BIZ UDPGothic"/>
                <ns1:sym typeface="BIZ UDPGothic"/>
              </ns1:rPr>
              <ns1:t>Other benefits include providing leads from those who download publicly available presentation materials, a branding dashboard, and a trend analysis tool</ns1:t>
            </ns1:r>
            <ns1:endParaRPr b="0" i="0" sz="1100" u="none" cap="none" strike="noStrike">
              <ns1:solidFill>
                <ns1:schemeClr val="accent4"/>
              </ns1:solidFill>
              <ns1:latin typeface="BIZ UDPGothic"/>
              <ns1:ea typeface="BIZ UDPGothic"/>
              <ns1:cs typeface="BIZ UDPGothic"/>
              <ns1:sym typeface="BIZ UDPGothic"/>
            </ns1:endParaRPr>
          </ns1:p>
        </ns0:txBody>
      </ns0:sp>
      <ns0:graphicFrame>
        <ns0:nvGraphicFramePr>
          <ns0:cNvPr id="1072" name="Google Shape;1072;p39"/>
          <ns0:cNvGraphicFramePr/>
          <ns0:nvPr/>
        </ns0:nvGraphicFramePr>
        <ns0:xfrm>
          <ns1:off x="4503110" y="4742350"/>
          <ns1:ext cx="3000000" cy="3000000"/>
        </ns0:xfrm>
        <ns1:graphic>
          <ns1:graphicData uri="http://schemas.openxmlformats.org/drawingml/2006/table">
            <ns1:tbl>
              <ns1:tblPr bandRow="1" firstRow="1">
                <ns1:noFill/>
                <ns1:tableStyleId>{432B047E-2240-43DF-AB91-C3AC2A0F5CC9}</ns1:tableStyleId>
              </ns1:tblPr>
              <ns1:tblGrid>
                <ns1:gridCol w="1911900"/>
                <ns1:gridCol w="2402875"/>
                <ns1:gridCol w="1887875"/>
                <ns1:gridCol w="1244650"/>
              </ns1:tblGrid>
              <ns1:tr h="342425">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latin typeface="BIZ UDPGothic"/>
                          <ns1:ea typeface="BIZ UDPGothic"/>
                          <ns1:cs typeface="BIZ UDPGothic"/>
                          <ns1:sym typeface="BIZ UDPGothic"/>
                        </ns1:rPr>
                        <ns1:t>Product name</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F0066"/>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latin typeface="BIZ UDPGothic"/>
                          <ns1:ea typeface="BIZ UDPGothic"/>
                          <ns1:cs typeface="BIZ UDPGothic"/>
                          <ns1:sym typeface="BIZ UDPGothic"/>
                        </ns1:rPr>
                        <ns1:t>Description</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F0066"/>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50" u="none" cap="none" strike="noStrike">
                          <ns1:latin typeface="BIZ UDPGothic"/>
                          <ns1:ea typeface="BIZ UDPGothic"/>
                          <ns1:cs typeface="BIZ UDPGothic"/>
                          <ns1:sym typeface="BIZ UDPGothic"/>
                        </ns1:rPr>
                        <ns1:t>Category</ns1:t>
                      </ns1:r>
                      <ns1:endParaRPr sz="12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F0066"/>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latin typeface="BIZ UDPGothic"/>
                          <ns1:ea typeface="BIZ UDPGothic"/>
                          <ns1:cs typeface="BIZ UDPGothic"/>
                          <ns1:sym typeface="BIZ UDPGothic"/>
                        </ns1:rPr>
                        <ns1:t>Amount (¥)</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F0066"/>
                    </ns1:solidFill>
                  </ns1:tcPr>
                </ns1:tc>
              </ns1:tr>
              <ns1:tr h="391250">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Majisemi Club Light (30 participants)</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Webinar planning, attracting participants, and management</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Monthly fee</ns1:t>
                      </ns1:r>
                      <ns1:endParaRPr sz="1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120,000</ns1:t>
                      </ns1:r>
                      <ns1:endParaRPr sz="1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r h="342425">
                <ns1:tc gridSpan="2" rowSpan="3">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chemeClr val="accent4"/>
                          </ns1:solidFill>
                          <ns1:latin typeface="BIZ UDPGothic"/>
                          <ns1:ea typeface="BIZ UDPGothic"/>
                          <ns1:cs typeface="BIZ UDPGothic"/>
                          <ns1:sym typeface="BIZ UDPGothic"/>
                        </ns1:rPr>
                        <ns1:t>Majisemi Club Light Plan</ns1:t>
                      </ns1:r>
                      <ns1:endParaRPr sz="15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chemeClr val="accent4"/>
                          </ns1:solidFill>
                          <ns1:latin typeface="BIZ UDPGothic"/>
                          <ns1:ea typeface="BIZ UDPGothic"/>
                          <ns1:cs typeface="BIZ UDPGothic"/>
                          <ns1:sym typeface="BIZ UDPGothic"/>
                        </ns1:rPr>
                        <ns1:t>30 participants attracted,</ns1:t>
                      </ns1:r>
                      <ns1:endParaRPr sz="1400" u="none" cap="none" strike="noStrike"/>
                    </ns1:p>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chemeClr val="accent4"/>
                          </ns1:solidFill>
                          <ns1:latin typeface="BIZ UDPGothic"/>
                          <ns1:ea typeface="BIZ UDPGothic"/>
                          <ns1:cs typeface="BIZ UDPGothic"/>
                          <ns1:sym typeface="BIZ UDPGothic"/>
                        </ns1:rPr>
                        <ns1:t>10 participants through the monthly fee, 20 through additional slots</ns1:t>
                      </ns1:r>
                      <ns1:endParaRPr sz="1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rowSpan="3" hMerge="1"/>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Additional participant slots</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200,000</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r h="342425">
                <ns1:tc gridSpan="2" vMerge="1"/>
                <ns1:tc hMerge="1" vMerge="1"/>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Consumption tax (10%)</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32,000</ns1:t>
                      </ns1:r>
                      <ns1:endParaRPr sz="1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r h="369775">
                <ns1:tc gridSpan="2" vMerge="1"/>
                <ns1:tc hMerge="1" vMerge="1"/>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Total (including tax)</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lang="ja-JP" sz="1400" u="none" cap="none" strike="noStrike">
                          <ns1:solidFill>
                            <ns1:schemeClr val="accent4"/>
                          </ns1:solidFill>
                          <ns1:latin typeface="BIZ UDPGothic"/>
                          <ns1:ea typeface="BIZ UDPGothic"/>
                          <ns1:cs typeface="BIZ UDPGothic"/>
                          <ns1:sym typeface="BIZ UDPGothic"/>
                        </ns1:rPr>
                        <ns1:t>352,000</ns1:t>
                      </ns1:r>
                      <ns1:endParaRPr sz="14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bl>
          </ns1:graphicData>
        </ns1:graphic>
      </ns0:graphicFrame>
      <ns0:cxnSp>
        <ns0:nvCxnSpPr>
          <ns0:cNvPr id="1073" name="Google Shape;1073;p39"/>
          <ns0:cNvCxnSpPr/>
          <ns0:nvPr/>
        </ns0:nvCxnSpPr>
        <ns0:spPr>
          <ns1:xfrm>
            <ns1:off x="6350" y="799793"/>
            <ns1:ext cx="12185700" cy="0"/>
          </ns1:xfrm>
          <ns1:prstGeom prst="straightConnector1">
            <ns1:avLst/>
          </ns1:prstGeom>
          <ns1:noFill/>
          <ns1:ln cap="flat" cmpd="sng" w="9525">
            <ns1:solidFill>
              <ns1:schemeClr val="lt1"/>
            </ns1:solidFill>
            <ns1:prstDash val="solid"/>
            <ns1:miter lim="800000"/>
            <ns1:headEnd len="sm" w="sm" type="none"/>
            <ns1:tailEnd len="sm" w="sm" type="none"/>
          </ns1:ln>
        </ns0:spPr>
      </ns0:cxnSp>
      <ns0:sp>
        <ns0:nvSpPr>
          <ns0:cNvPr id="1074" name="Google Shape;1074;p39"/>
          <ns0:cNvSpPr/>
          <ns0:nvPr/>
        </ns0:nvSpPr>
        <ns0:spPr>
          <ns1:xfrm>
            <ns1:off x="12032139" y="-7626"/>
            <ns1:ext cx="163500" cy="800400"/>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cxnSp>
        <ns0:nvCxnSpPr>
          <ns0:cNvPr id="1075" name="Google Shape;1075;p39"/>
          <ns0:cNvCxnSpPr/>
          <ns0:nvPr/>
        </ns0:nvCxnSpPr>
        <ns0:spPr>
          <ns1:xfrm>
            <ns1:off x="9888" y="792703"/>
            <ns1:ext cx="1218570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1076" name="Google Shape;1076;p39"/>
          <ns0:cNvSpPr txBox="1"/>
          <ns0:nvPr/>
        </ns0:nvSpPr>
        <ns0:spPr>
          <ns1:xfrm>
            <ns1:off x="292432" y="6893"/>
            <ns1:ext cx="2414400" cy="709500"/>
          </ns1:xfrm>
          <ns1:prstGeom prst="rect">
            <ns1:avLst/>
          </ns1:prstGeom>
          <ns1:noFill/>
          <ns1:ln>
            <ns1:noFill/>
          </ns1:ln>
        </ns0:spPr>
        <ns0:txBody>
          <ns1:bodyPr anchorCtr="0" anchor="t"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3600"/>
              <ns1:buFont typeface="Arial"/>
              <ns1:buNone/>
            </ns1:pPr>
            <ns1:r>
              <ns1:rPr b="0" i="0" lang="ja-JP" sz="3600" u="none" cap="none" strike="noStrike">
                <ns1:solidFill>
                  <ns1:schemeClr val="accent4"/>
                </ns1:solidFill>
                <ns1:latin typeface="BIZ UDPGothic"/>
                <ns1:ea typeface="BIZ UDPGothic"/>
                <ns1:cs typeface="BIZ UDPGothic"/>
                <ns1:sym typeface="BIZ UDPGothic"/>
              </ns1:rPr>
              <ns1:t>Basic plan</ns1:t>
            </ns1:r>
            <ns1:endParaRPr b="0" i="0" sz="2400" u="none" cap="none" strike="noStrike">
              <ns1:solidFill>
                <ns1:schemeClr val="accent4"/>
              </ns1:solidFill>
              <ns1:latin typeface="BIZ UDPGothic"/>
              <ns1:ea typeface="BIZ UDPGothic"/>
              <ns1:cs typeface="BIZ UDPGothic"/>
              <ns1:sym typeface="BIZ UDPGothic"/>
            </ns1:endParaRPr>
          </ns1:p>
        </ns0:txBody>
      </ns0:sp>
      <ns0:sp>
        <ns0:nvSpPr>
          <ns0:cNvPr id="1077" name="Google Shape;1077;p39"/>
          <ns0:cNvSpPr/>
          <ns0:nvPr/>
        </ns0:nvSpPr>
        <ns0:spPr>
          <ns1:xfrm>
            <ns1:off x="5474771" y="227019"/>
            <ns1:ext cx="1604400" cy="461100"/>
          </ns1:xfrm>
          <ns1:prstGeom prst="roundRect">
            <ns1:avLst>
              <ns1:gd fmla="val 16667" name="adj"/>
            </ns1:avLst>
          </ns1:prstGeom>
          <ns1:solidFill>
            <ns1:schemeClr val="lt1"/>
          </ns1:solidFill>
          <ns1:ln cap="flat" cmpd="sng" w="127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Plan details</ns1:t>
            </ns1:r>
            <ns1:endParaRPr b="0" i="0" sz="1800" u="none" cap="none" strike="noStrike">
              <ns1:solidFill>
                <ns1:schemeClr val="accent4"/>
              </ns1:solidFill>
              <ns1:latin typeface="BIZ UDPGothic"/>
              <ns1:ea typeface="BIZ UDPGothic"/>
              <ns1:cs typeface="BIZ UDPGothic"/>
              <ns1:sym typeface="BIZ UDPGothic"/>
            </ns1:endParaRPr>
          </ns1:p>
        </ns0:txBody>
      </ns0:sp>
      <ns0:sp>
        <ns0:nvSpPr>
          <ns0:cNvPr id="1078" name="Google Shape;1078;p39"/>
          <ns0:cNvSpPr/>
          <ns0:nvPr/>
        </ns0:nvSpPr>
        <ns0:spPr>
          <ns1:xfrm>
            <ns1:off x="7178787" y="226536"/>
            <ns1:ext cx="1604400" cy="461100"/>
          </ns1:xfrm>
          <ns1:prstGeom prst="roundRect">
            <ns1:avLst>
              <ns1:gd fmla="val 16667" name="adj"/>
            </ns1:avLst>
          </ns1:prstGeom>
          <ns1:solidFill>
            <ns1:schemeClr val="lt1"/>
          </ns1:solidFill>
          <ns1:ln cap="flat" cmpd="sng" w="127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Reference plan</ns1:t>
            </ns1:r>
            <ns1:endParaRPr b="0" i="0" sz="1800" u="none" cap="none" strike="noStrike">
              <ns1:solidFill>
                <ns1:schemeClr val="accent4"/>
              </ns1:solidFill>
              <ns1:latin typeface="BIZ UDPGothic"/>
              <ns1:ea typeface="BIZ UDPGothic"/>
              <ns1:cs typeface="BIZ UDPGothic"/>
              <ns1:sym typeface="BIZ UDPGothic"/>
            </ns1:endParaRPr>
          </ns1:p>
        </ns0:txBody>
      </ns0:sp>
      <ns0:sp>
        <ns0:nvSpPr>
          <ns0:cNvPr id="1079" name="Google Shape;1079;p39"/>
          <ns0:cNvSpPr/>
          <ns0:nvPr/>
        </ns0:nvSpPr>
        <ns0:spPr>
          <ns1:xfrm>
            <ns1:off x="2856620" y="227019"/>
            <ns1:ext cx="2523300" cy="461100"/>
          </ns1:xfrm>
          <ns1:prstGeom prst="roundRect">
            <ns1:avLst>
              <ns1:gd fmla="val 16667" name="adj"/>
            </ns1:avLst>
          </ns1:prstGeom>
          <ns1:solidFill>
            <ns1:srgbClr val="FF0066"/>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lt1"/>
                </ns1:solidFill>
                <ns1:latin typeface="BIZ UDPGothic"/>
                <ns1:ea typeface="BIZ UDPGothic"/>
                <ns1:cs typeface="BIZ UDPGothic"/>
                <ns1:sym typeface="BIZ UDPGothic"/>
              </ns1:rPr>
              <ns1:t>マジセミ倶楽部 ライト</ns1:t>
            </ns1:r>
            <ns1:endParaRPr b="0" i="0" sz="1800" u="none" cap="none" strike="noStrike">
              <ns1:solidFill>
                <ns1:schemeClr val="lt1"/>
              </ns1:solidFill>
              <ns1:latin typeface="BIZ UDPGothic"/>
              <ns1:ea typeface="BIZ UDPGothic"/>
              <ns1:cs typeface="BIZ UDPGothic"/>
              <ns1:sym typeface="BIZ UDPGothic"/>
            </ns1:endParaRPr>
          </ns1:p>
        </ns0:txBody>
      </ns0:sp>
      <ns0:sp>
        <ns0:nvSpPr>
          <ns0:cNvPr id="1080" name="Google Shape;1080;p39"/>
          <ns0:cNvSpPr txBox="1"/>
          <ns0:nvPr/>
        </ns0:nvSpPr>
        <ns0:spPr>
          <ns1:xfrm>
            <ns1:off x="10249634" y="222167"/>
            <ns1:ext cx="1697100" cy="2769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0000"/>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Pricing </ns1:t>
            </ns1:r>
            <ns1:r>
              <ns1:rPr b="0" i="0" lang="ja-JP" sz="1200" u="none" cap="none" strike="noStrike">
                <ns1:solidFill>
                  <ns1:schemeClr val="accent4"/>
                </ns1:solidFill>
                <ns1:latin typeface="BIZ UDPGothic"/>
                <ns1:ea typeface="BIZ UDPGothic"/>
                <ns1:cs typeface="BIZ UDPGothic"/>
                <ns1:sym typeface="BIZ UDPGothic"/>
              </ns1:rPr>
              <ns1:t>Plans</ns1:t>
            </ns1:r>
            <ns1:endParaRPr b="0" i="0" sz="1200" u="none" cap="none" strike="noStrike">
              <ns1:solidFill>
                <ns1:schemeClr val="accent4"/>
              </ns1:solidFill>
              <ns1:latin typeface="BIZ UDPGothic"/>
              <ns1:ea typeface="BIZ UDPGothic"/>
              <ns1:cs typeface="BIZ UDPGothic"/>
              <ns1:sym typeface="BIZ UDPGothic"/>
            </ns1:endParaRPr>
          </ns1:p>
        </ns0:txBody>
      </ns0:sp>
      <ns0:sp>
        <ns0:nvSpPr>
          <ns0:cNvPr id="1081" name="Google Shape;1081;p39"/>
          <ns0:cNvSpPr/>
          <ns0:nvPr/>
        </ns0:nvSpPr>
        <ns0:spPr>
          <ns1:xfrm>
            <ns1:off x="228725" y="4714125"/>
            <ns1:ext cx="3920400" cy="1788300"/>
          </ns1:xfrm>
          <ns1:prstGeom prst="roundRect">
            <ns1:avLst>
              <ns1:gd fmla="val 16667" name="adj"/>
            </ns1:avLst>
          </ns1:prstGeom>
          <ns1:solidFill>
            <ns1:srgbClr val="FF0066"/>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700" u="none" cap="none" strike="noStrike">
                <ns1:solidFill>
                  <ns1:schemeClr val="lt1"/>
                </ns1:solidFill>
                <ns1:latin typeface="BIZ UDPGothic"/>
                <ns1:ea typeface="BIZ UDPGothic"/>
                <ns1:cs typeface="BIZ UDPGothic"/>
                <ns1:sym typeface="BIZ UDPGothic"/>
              </ns1:rPr>
              <ns1:t>If you have challenges with converting seminars into business discussions or want to strengthen your website content and SEO, please consider our value set plans mentioned later.</ns1:t>
            </ns1:r>
            <ns1:endParaRPr b="0" i="0" sz="1700" u="none" cap="none" strike="noStrike">
              <ns1:solidFill>
                <ns1:schemeClr val="lt1"/>
              </ns1:solidFill>
              <ns1:latin typeface="BIZ UDPGothic"/>
              <ns1:ea typeface="BIZ UDPGothic"/>
              <ns1:cs typeface="BIZ UDPGothic"/>
              <ns1:sym typeface="BIZ UDPGothic"/>
            </ns1:endParaRPr>
          </ns1:p>
        </ns0:txBody>
      </ns0:sp>
      <ns0:sp>
        <ns0:nvSpPr>
          <ns0:cNvPr id="1082" name="Google Shape;1082;p39"/>
          <ns0:cNvSpPr txBox="1"/>
          <ns0:nvPr/>
        </ns0:nvSpPr>
        <ns0:spPr>
          <ns1:xfrm>
            <ns1:off x="10164033" y="6452965"/>
            <ns1:ext cx="1707600" cy="365100"/>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1083" name="Google Shape;1083;p39"/>
          <ns0:cNvSpPr txBox="1"/>
          <ns0:nvPr>
            <ns0:ph idx="12" type="sldNum"/>
          </ns0:nvPr>
        </ns0:nvSpPr>
        <ns0:spPr>
          <ns1:xfrm>
            <ns1:off x="11755464" y="6452966"/>
            <ns1:ext cx="386400" cy="365100"/>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4.xml><?xml version="1.0" encoding="utf-8"?>
<ns0:sld xmlns:ns0="http://schemas.openxmlformats.org/presentationml/2006/main" xmlns:ns1="http://schemas.openxmlformats.org/drawingml/2006/main">
  <ns0:cSld>
    <ns0:spTree>
      <ns0:nvGrpSpPr>
        <ns0:cNvPr id="132" name="Shape 132"/>
        <ns0:cNvGrpSpPr/>
        <ns0:nvPr/>
      </ns0:nvGrpSpPr>
      <ns0:grpSpPr>
        <ns1:xfrm>
          <ns1:off x="0" y="0"/>
          <ns1:ext cx="0" cy="0"/>
          <ns1:chOff x="0" y="0"/>
          <ns1:chExt cx="0" cy="0"/>
        </ns1:xfrm>
      </ns0:grpSpPr>
      <ns0:cxnSp>
        <ns0:nvCxnSpPr>
          <ns0:cNvPr id="133" name="Google Shape;133;p4"/>
          <ns0:cNvCxnSpPr/>
          <ns0:nvPr/>
        </ns0:nvCxnSpPr>
        <ns0:spPr>
          <ns1:xfrm>
            <ns1:off x="6350" y="799793"/>
            <ns1:ext cx="1218565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134" name="Google Shape;134;p4"/>
          <ns0:cNvSpPr/>
          <ns0:nvPr/>
        </ns0:nvSpPr>
        <ns0:spPr>
          <ns1:xfrm>
            <ns1:off x="12028601" y="-536"/>
            <ns1:ext cx="163399" cy="800325"/>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35" name="Google Shape;135;p4"/>
          <ns0:cNvSpPr txBox="1"/>
          <ns0:nvPr/>
        </ns0:nvSpPr>
        <ns0:spPr>
          <ns1:xfrm>
            <ns1:off x="446314" y="101428"/>
            <ns1:ext cx="8529104" cy="586088"/>
          </ns1:xfrm>
          <ns1:prstGeom prst="rect">
            <ns1:avLst/>
          </ns1:prstGeom>
          <ns1:noFill/>
          <ns1:ln>
            <ns1:noFill/>
          </ns1:ln>
        </ns0:spPr>
        <ns0:txBody>
          <ns1:bodyPr anchorCtr="0" anchor="ctr"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2800" u="none" cap="none" strike="noStrike">
                <ns1:solidFill>
                  <ns1:schemeClr val="accent4"/>
                </ns1:solidFill>
                <ns1:latin typeface="BIZ UDPGothic"/>
                <ns1:ea typeface="BIZ UDPGothic"/>
                <ns1:cs typeface="BIZ UDPGothic"/>
                <ns1:sym typeface="BIZ UDPGothic"/>
              </ns1:rPr>
              <ns1:t>Hearing</ns1:t>
            </ns1:r>
            <ns1:endParaRPr b="1" i="0" sz="2000" u="none" cap="none" strike="noStrike">
              <ns1:solidFill>
                <ns1:schemeClr val="accent4"/>
              </ns1:solidFill>
              <ns1:latin typeface="BIZ UDPGothic"/>
              <ns1:ea typeface="BIZ UDPGothic"/>
              <ns1:cs typeface="BIZ UDPGothic"/>
              <ns1:sym typeface="BIZ UDPGothic"/>
            </ns1:endParaRPr>
          </ns1:p>
        </ns0:txBody>
      </ns0:sp>
      <ns0:sp>
        <ns0:nvSpPr>
          <ns0:cNvPr id="136" name="Google Shape;136;p4"/>
          <ns0:cNvSpPr txBox="1"/>
          <ns0:nvPr/>
        </ns0:nvSpPr>
        <ns0:spPr>
          <ns1:xfrm>
            <ns1:off x="9331961" y="255986"/>
            <ns1:ext cx="2588486" cy="288052"/>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5555"/>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Issue Identification</ns1:t>
            </ns1:r>
            <ns1:endParaRPr b="0" i="0" sz="1200" u="none" cap="none" strike="noStrike">
              <ns1:solidFill>
                <ns1:schemeClr val="accent4"/>
              </ns1:solidFill>
              <ns1:latin typeface="BIZ UDPGothic"/>
              <ns1:ea typeface="BIZ UDPGothic"/>
              <ns1:cs typeface="BIZ UDPGothic"/>
              <ns1:sym typeface="BIZ UDPGothic"/>
            </ns1:endParaRPr>
          </ns1:p>
        </ns0:txBody>
      </ns0:sp>
      <ns0:sp>
        <ns0:nvSpPr>
          <ns0:cNvPr id="137" name="Google Shape;137;p4"/>
          <ns0:cNvSpPr txBox="1"/>
          <ns0:nvPr/>
        </ns0:nvSpPr>
        <ns0:spPr>
          <ns1:xfrm>
            <ns1:off x="525996" y="874427"/>
            <ns1:ext cx="11284500" cy="2569894"/>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 About the products you want to introduce in the seminar</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・Which product or service?</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・Intended target audience (who you want to invite to the seminar)?</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・Industry, company size, department, position, etc.</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 Majisemi's specialties are "IT, DX, and security departments across all industries, and production/manufacturing departments in factories"</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・Competing products?</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60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・Strengths and differentiation points against competing products?</ns1:t>
            </ns1:r>
            <ns1:endParaRPr b="0" i="0" sz="1800" u="none" cap="none" strike="noStrike">
              <ns1:solidFill>
                <ns1:schemeClr val="accent4"/>
              </ns1:solidFill>
              <ns1:latin typeface="BIZ UDPGothic"/>
              <ns1:ea typeface="BIZ UDPGothic"/>
              <ns1:cs typeface="BIZ UDPGothic"/>
              <ns1:sym typeface="BIZ UDPGothic"/>
            </ns1:endParaRPr>
          </ns1:p>
        </ns0:txBody>
      </ns0:sp>
      <ns0:sp>
        <ns0:nvSpPr>
          <ns0:cNvPr id="138" name="Google Shape;138;p4"/>
          <ns0:cNvSpPr txBox="1"/>
          <ns0:nvPr/>
        </ns0:nvSpPr>
        <ns0:spPr>
          <ns1:xfrm>
            <ns1:off x="10407113" y="6452965"/>
            <ns1:ext cx="1464589"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139" name="Google Shape;139;p4"/>
          <ns0:cNvSpPr txBox="1"/>
          <ns0:nvPr>
            <ns0:ph idx="12" type="sldNum"/>
          </ns0:nvPr>
        </ns0:nvSpPr>
        <ns0:spPr>
          <ns1:xfrm>
            <ns1:off x="11879453" y="6452966"/>
            <ns1:ext cx="262272"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40.xml><?xml version="1.0" encoding="utf-8"?>
<ns0:sld xmlns:ns0="http://schemas.openxmlformats.org/presentationml/2006/main" xmlns:ns1="http://schemas.openxmlformats.org/drawingml/2006/main">
  <ns0:cSld>
    <ns0:spTree>
      <ns0:nvGrpSpPr>
        <ns0:cNvPr id="1087" name="Shape 1087"/>
        <ns0:cNvGrpSpPr/>
        <ns0:nvPr/>
      </ns0:nvGrpSpPr>
      <ns0:grpSpPr>
        <ns1:xfrm>
          <ns1:off x="0" y="0"/>
          <ns1:ext cx="0" cy="0"/>
          <ns1:chOff x="0" y="0"/>
          <ns1:chExt cx="0" cy="0"/>
        </ns1:xfrm>
      </ns0:grpSpPr>
      <ns0:sp>
        <ns0:nvSpPr>
          <ns0:cNvPr id="1088" name="Google Shape;1088;p40"/>
          <ns0:cNvSpPr/>
          <ns0:nvPr/>
        </ns0:nvSpPr>
        <ns0:spPr>
          <ns1:xfrm>
            <ns1:off x="9936816" y="1391300"/>
            <ns1:ext cx="777000" cy="900000"/>
          </ns1:xfrm>
          <ns1:prstGeom prst="rect">
            <ns1:avLst/>
          </ns1:prstGeom>
          <ns1:gradFill>
            <ns1:gsLst>
              <ns1:gs pos="0">
                <ns1:srgbClr val="F7CA31"/>
              </ns1:gs>
              <ns1:gs pos="1000">
                <ns1:srgbClr val="F7CA31"/>
              </ns1:gs>
              <ns1:gs pos="32000">
                <ns1:srgbClr val="FF9900"/>
              </ns1:gs>
              <ns1:gs pos="100000">
                <ns1:srgbClr val="F4D93F"/>
              </ns1:gs>
            </ns1:gsLst>
            <ns1:lin ang="16200038" scaled="0"/>
          </ns1:gradFill>
          <ns1:ln cap="flat" cmpd="sng" w="127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t/>
            </ns1:r>
            <ns1:endParaRPr b="0" i="0" sz="1000" u="none" cap="none" strike="noStrike">
              <ns1:solidFill>
                <ns1:schemeClr val="lt1"/>
              </ns1:solidFill>
              <ns1:latin typeface="Arial"/>
              <ns1:ea typeface="Arial"/>
              <ns1:cs typeface="Arial"/>
              <ns1:sym typeface="Arial"/>
            </ns1:endParaRPr>
          </ns1:p>
        </ns0:txBody>
      </ns0:sp>
      <ns0:sp>
        <ns0:nvSpPr>
          <ns0:cNvPr id="1089" name="Google Shape;1089;p40"/>
          <ns0:cNvSpPr/>
          <ns0:nvPr/>
        </ns0:nvSpPr>
        <ns0:spPr>
          <ns1:xfrm>
            <ns1:off x="1804159" y="1385480"/>
            <ns1:ext cx="777000" cy="900000"/>
          </ns1:xfrm>
          <ns1:prstGeom prst="rect">
            <ns1:avLst/>
          </ns1:prstGeom>
          <ns1:gradFill>
            <ns1:gsLst>
              <ns1:gs pos="0">
                <ns1:srgbClr val="F7CA31"/>
              </ns1:gs>
              <ns1:gs pos="1000">
                <ns1:srgbClr val="F7CA31"/>
              </ns1:gs>
              <ns1:gs pos="32000">
                <ns1:srgbClr val="FF9900"/>
              </ns1:gs>
              <ns1:gs pos="100000">
                <ns1:srgbClr val="F4D93F"/>
              </ns1:gs>
            </ns1:gsLst>
            <ns1:lin ang="16200038" scaled="0"/>
          </ns1:gradFill>
          <ns1:ln cap="flat" cmpd="sng" w="127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090" name="Google Shape;1090;p40"/>
          <ns0:cNvSpPr txBox="1"/>
          <ns0:nvPr/>
        </ns0:nvSpPr>
        <ns0:spPr>
          <ns1:xfrm>
            <ns1:off x="1800179" y="1389661"/>
            <ns1:ext cx="776700" cy="4002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b="0" i="0" lang="ja-JP" sz="1000" u="none" cap="none" strike="noStrike">
                <ns1:solidFill>
                  <ns1:schemeClr val="accent4"/>
                </ns1:solidFill>
                <ns1:latin typeface="BIZ UDPGothic"/>
                <ns1:ea typeface="BIZ UDPGothic"/>
                <ns1:cs typeface="BIZ UDPGothic"/>
                <ns1:sym typeface="BIZ UDPGothic"/>
              </ns1:rPr>
              <ns1:t>Webinar</ns1:t>
            </ns1:r>
            <ns1:endParaRPr b="0" i="0" sz="10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000"/>
              <ns1:buFont typeface="Arial"/>
              <ns1:buNone/>
            </ns1:pPr>
            <ns1:r>
              <ns1:rPr b="0" i="0" lang="ja-JP" sz="1000" u="none" cap="none" strike="noStrike">
                <ns1:solidFill>
                  <ns1:schemeClr val="accent4"/>
                </ns1:solidFill>
                <ns1:latin typeface="BIZ UDPGothic"/>
                <ns1:ea typeface="BIZ UDPGothic"/>
                <ns1:cs typeface="BIZ UDPGothic"/>
                <ns1:sym typeface="BIZ UDPGothic"/>
              </ns1:rPr>
              <ns1:t>Held</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1091" name="Google Shape;1091;p40"/>
          <ns0:cNvSpPr/>
          <ns0:nvPr/>
        </ns0:nvSpPr>
        <ns0:spPr>
          <ns1:xfrm>
            <ns1:off x="4496634" y="1385480"/>
            <ns1:ext cx="777000" cy="900000"/>
          </ns1:xfrm>
          <ns1:prstGeom prst="rect">
            <ns1:avLst/>
          </ns1:prstGeom>
          <ns1:gradFill>
            <ns1:gsLst>
              <ns1:gs pos="0">
                <ns1:srgbClr val="F7CA31"/>
              </ns1:gs>
              <ns1:gs pos="1000">
                <ns1:srgbClr val="F7CA31"/>
              </ns1:gs>
              <ns1:gs pos="32000">
                <ns1:srgbClr val="FF9900"/>
              </ns1:gs>
              <ns1:gs pos="100000">
                <ns1:srgbClr val="F4D93F"/>
              </ns1:gs>
            </ns1:gsLst>
            <ns1:lin ang="16200038" scaled="0"/>
          </ns1:gradFill>
          <ns1:ln cap="flat" cmpd="sng" w="127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t/>
            </ns1:r>
            <ns1:endParaRPr b="0" i="0" sz="1000" u="none" cap="none" strike="noStrike">
              <ns1:solidFill>
                <ns1:schemeClr val="lt1"/>
              </ns1:solidFill>
              <ns1:latin typeface="Arial"/>
              <ns1:ea typeface="Arial"/>
              <ns1:cs typeface="Arial"/>
              <ns1:sym typeface="Arial"/>
            </ns1:endParaRPr>
          </ns1:p>
        </ns0:txBody>
      </ns0:sp>
      <ns0:sp>
        <ns0:nvSpPr>
          <ns0:cNvPr id="1092" name="Google Shape;1092;p40"/>
          <ns0:cNvSpPr/>
          <ns0:nvPr/>
        </ns0:nvSpPr>
        <ns0:spPr>
          <ns1:xfrm>
            <ns1:off x="5405415" y="1389480"/>
            <ns1:ext cx="777000" cy="900000"/>
          </ns1:xfrm>
          <ns1:prstGeom prst="rect">
            <ns1:avLst/>
          </ns1:prstGeom>
          <ns1:gradFill>
            <ns1:gsLst>
              <ns1:gs pos="0">
                <ns1:srgbClr val="F7CA31"/>
              </ns1:gs>
              <ns1:gs pos="1000">
                <ns1:srgbClr val="F7CA31"/>
              </ns1:gs>
              <ns1:gs pos="32000">
                <ns1:srgbClr val="FF9900"/>
              </ns1:gs>
              <ns1:gs pos="100000">
                <ns1:srgbClr val="F4D93F"/>
              </ns1:gs>
            </ns1:gsLst>
            <ns1:lin ang="16200038" scaled="0"/>
          </ns1:gradFill>
          <ns1:ln cap="flat" cmpd="sng" w="127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t/>
            </ns1:r>
            <ns1:endParaRPr b="0" i="0" sz="1000" u="none" cap="none" strike="noStrike">
              <ns1:solidFill>
                <ns1:schemeClr val="lt1"/>
              </ns1:solidFill>
              <ns1:latin typeface="Arial"/>
              <ns1:ea typeface="Arial"/>
              <ns1:cs typeface="Arial"/>
              <ns1:sym typeface="Arial"/>
            </ns1:endParaRPr>
          </ns1:p>
        </ns0:txBody>
      </ns0:sp>
      <ns0:sp>
        <ns0:nvSpPr>
          <ns0:cNvPr id="1093" name="Google Shape;1093;p40"/>
          <ns0:cNvSpPr txBox="1"/>
          <ns0:nvPr/>
        </ns0:nvSpPr>
        <ns0:spPr>
          <ns1:xfrm>
            <ns1:off x="5439647" y="1377434"/>
            <ns1:ext cx="776700" cy="4002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b="0" i="0" lang="ja-JP" sz="1000" u="none" cap="none" strike="noStrike">
                <ns1:solidFill>
                  <ns1:schemeClr val="accent4"/>
                </ns1:solidFill>
                <ns1:latin typeface="BIZ UDPGothic"/>
                <ns1:ea typeface="BIZ UDPGothic"/>
                <ns1:cs typeface="BIZ UDPGothic"/>
                <ns1:sym typeface="BIZ UDPGothic"/>
              </ns1:rPr>
              <ns1:t>Webinar</ns1:t>
            </ns1:r>
            <ns1:endParaRPr b="0" i="0" sz="10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000"/>
              <ns1:buFont typeface="Arial"/>
              <ns1:buNone/>
            </ns1:pPr>
            <ns1:r>
              <ns1:rPr b="0" i="0" lang="ja-JP" sz="1000" u="none" cap="none" strike="noStrike">
                <ns1:solidFill>
                  <ns1:schemeClr val="accent4"/>
                </ns1:solidFill>
                <ns1:latin typeface="BIZ UDPGothic"/>
                <ns1:ea typeface="BIZ UDPGothic"/>
                <ns1:cs typeface="BIZ UDPGothic"/>
                <ns1:sym typeface="BIZ UDPGothic"/>
              </ns1:rPr>
              <ns1:t>Held</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1094" name="Google Shape;1094;p40"/>
          <ns0:cNvSpPr txBox="1"/>
          <ns0:nvPr/>
        </ns0:nvSpPr>
        <ns0:spPr>
          <ns1:xfrm>
            <ns1:off x="4496676" y="1381497"/>
            <ns1:ext cx="776700" cy="4002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b="0" i="0" lang="ja-JP" sz="1000" u="none" cap="none" strike="noStrike">
                <ns1:solidFill>
                  <ns1:schemeClr val="accent4"/>
                </ns1:solidFill>
                <ns1:latin typeface="BIZ UDPGothic"/>
                <ns1:ea typeface="BIZ UDPGothic"/>
                <ns1:cs typeface="BIZ UDPGothic"/>
                <ns1:sym typeface="BIZ UDPGothic"/>
              </ns1:rPr>
              <ns1:t>Webinar</ns1:t>
            </ns1:r>
            <ns1:endParaRPr b="0" i="0" sz="10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000"/>
              <ns1:buFont typeface="Arial"/>
              <ns1:buNone/>
            </ns1:pPr>
            <ns1:r>
              <ns1:rPr b="0" i="0" lang="ja-JP" sz="1000" u="none" cap="none" strike="noStrike">
                <ns1:solidFill>
                  <ns1:schemeClr val="accent4"/>
                </ns1:solidFill>
                <ns1:latin typeface="BIZ UDPGothic"/>
                <ns1:ea typeface="BIZ UDPGothic"/>
                <ns1:cs typeface="BIZ UDPGothic"/>
                <ns1:sym typeface="BIZ UDPGothic"/>
              </ns1:rPr>
              <ns1:t>Held</ns1:t>
            </ns1:r>
            <ns1:endParaRPr b="0" i="0" sz="1400" u="none" cap="none" strike="noStrike">
              <ns1:solidFill>
                <ns1:srgbClr val="000000"/>
              </ns1:solidFill>
              <ns1:latin typeface="BIZ UDPGothic"/>
              <ns1:ea typeface="BIZ UDPGothic"/>
              <ns1:cs typeface="BIZ UDPGothic"/>
              <ns1:sym typeface="BIZ UDPGothic"/>
            </ns1:endParaRPr>
          </ns1:p>
        </ns0:txBody>
      </ns0:sp>
      <ns0:graphicFrame>
        <ns0:nvGraphicFramePr>
          <ns0:cNvPr id="1095" name="Google Shape;1095;p40"/>
          <ns0:cNvGraphicFramePr/>
          <ns0:nvPr/>
        </ns0:nvGraphicFramePr>
        <ns0:xfrm>
          <ns1:off x="480825" y="1824195"/>
          <ns1:ext cx="3000000" cy="3000000"/>
        </ns0:xfrm>
        <ns1:graphic>
          <ns1:graphicData uri="http://schemas.openxmlformats.org/drawingml/2006/table">
            <ns1:tbl>
              <ns1:tblPr>
                <ns1:noFill/>
                <ns1:tableStyleId>{3467832D-9DE1-49CC-B827-7DFF1556ED4D}</ns1:tableStyleId>
              </ns1:tblPr>
              <ns1:tblGrid>
                <ns1:gridCol w="1244050"/>
                <ns1:gridCol w="946400"/>
                <ns1:gridCol w="877375"/>
                <ns1:gridCol w="897100"/>
                <ns1:gridCol w="946400"/>
                <ns1:gridCol w="867525"/>
                <ns1:gridCol w="926675"/>
                <ns1:gridCol w="857675"/>
                <ns1:gridCol w="887250"/>
                <ns1:gridCol w="939450"/>
                <ns1:gridCol w="939450"/>
                <ns1:gridCol w="939450"/>
              </ns1:tblGrid>
              <ns1:tr h="338875">
                <ns1:tc>
                  <ns1:txBody>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t/>
                      </ns1:r>
                      <ns1:endParaRPr sz="16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accent4"/>
                    </ns1:solidFill>
                  </ns1:tcPr>
                </ns1:tc>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800" u="none" cap="none" strike="noStrike">
                          <ns1:solidFill>
                            <ns1:schemeClr val="lt1"/>
                          </ns1:solidFill>
                          <ns1:latin typeface="BIZ UDPGothic"/>
                          <ns1:ea typeface="BIZ UDPGothic"/>
                          <ns1:cs typeface="BIZ UDPGothic"/>
                          <ns1:sym typeface="BIZ UDPGothic"/>
                        </ns1:rPr>
                        <ns1:t>January</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accent4"/>
                    </ns1:solidFill>
                  </ns1:tcPr>
                </ns1:tc>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800" u="none" cap="none" strike="noStrike">
                          <ns1:solidFill>
                            <ns1:schemeClr val="lt1"/>
                          </ns1:solidFill>
                          <ns1:latin typeface="BIZ UDPGothic"/>
                          <ns1:ea typeface="BIZ UDPGothic"/>
                          <ns1:cs typeface="BIZ UDPGothic"/>
                          <ns1:sym typeface="BIZ UDPGothic"/>
                        </ns1:rPr>
                        <ns1:t>February</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accent4"/>
                    </ns1:solidFill>
                  </ns1:tcPr>
                </ns1:tc>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800" u="none" cap="none" strike="noStrike">
                          <ns1:solidFill>
                            <ns1:schemeClr val="lt1"/>
                          </ns1:solidFill>
                          <ns1:latin typeface="BIZ UDPGothic"/>
                          <ns1:ea typeface="BIZ UDPGothic"/>
                          <ns1:cs typeface="BIZ UDPGothic"/>
                          <ns1:sym typeface="BIZ UDPGothic"/>
                        </ns1:rPr>
                        <ns1:t>March</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accent4"/>
                    </ns1:solidFill>
                  </ns1:tcPr>
                </ns1:tc>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800" u="none" cap="none" strike="noStrike">
                          <ns1:solidFill>
                            <ns1:schemeClr val="lt1"/>
                          </ns1:solidFill>
                          <ns1:latin typeface="BIZ UDPGothic"/>
                          <ns1:ea typeface="BIZ UDPGothic"/>
                          <ns1:cs typeface="BIZ UDPGothic"/>
                          <ns1:sym typeface="BIZ UDPGothic"/>
                        </ns1:rPr>
                        <ns1:t>April</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accent4"/>
                    </ns1:solidFill>
                  </ns1:tcPr>
                </ns1:tc>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800" u="none" cap="none" strike="noStrike">
                          <ns1:solidFill>
                            <ns1:schemeClr val="lt1"/>
                          </ns1:solidFill>
                          <ns1:latin typeface="BIZ UDPGothic"/>
                          <ns1:ea typeface="BIZ UDPGothic"/>
                          <ns1:cs typeface="BIZ UDPGothic"/>
                          <ns1:sym typeface="BIZ UDPGothic"/>
                        </ns1:rPr>
                        <ns1:t>May</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accent4"/>
                    </ns1:solidFill>
                  </ns1:tcPr>
                </ns1:tc>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800" u="none" cap="none" strike="noStrike">
                          <ns1:solidFill>
                            <ns1:schemeClr val="lt1"/>
                          </ns1:solidFill>
                          <ns1:latin typeface="BIZ UDPGothic"/>
                          <ns1:ea typeface="BIZ UDPGothic"/>
                          <ns1:cs typeface="BIZ UDPGothic"/>
                          <ns1:sym typeface="BIZ UDPGothic"/>
                        </ns1:rPr>
                        <ns1:t>June</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accent4"/>
                    </ns1:solidFill>
                  </ns1:tcPr>
                </ns1:tc>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800" u="none" cap="none" strike="noStrike">
                          <ns1:solidFill>
                            <ns1:schemeClr val="lt1"/>
                          </ns1:solidFill>
                          <ns1:latin typeface="BIZ UDPGothic"/>
                          <ns1:ea typeface="BIZ UDPGothic"/>
                          <ns1:cs typeface="BIZ UDPGothic"/>
                          <ns1:sym typeface="BIZ UDPGothic"/>
                        </ns1:rPr>
                        <ns1:t>July</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accent4"/>
                    </ns1:solidFill>
                  </ns1:tcPr>
                </ns1:tc>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800" u="none" cap="none" strike="noStrike">
                          <ns1:solidFill>
                            <ns1:schemeClr val="lt1"/>
                          </ns1:solidFill>
                          <ns1:latin typeface="BIZ UDPGothic"/>
                          <ns1:ea typeface="BIZ UDPGothic"/>
                          <ns1:cs typeface="BIZ UDPGothic"/>
                          <ns1:sym typeface="BIZ UDPGothic"/>
                        </ns1:rPr>
                        <ns1:t>August</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accent4"/>
                    </ns1:solidFill>
                  </ns1:tcPr>
                </ns1:tc>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800" u="none" cap="none" strike="noStrike">
                          <ns1:solidFill>
                            <ns1:schemeClr val="lt1"/>
                          </ns1:solidFill>
                          <ns1:latin typeface="BIZ UDPGothic"/>
                          <ns1:ea typeface="BIZ UDPGothic"/>
                          <ns1:cs typeface="BIZ UDPGothic"/>
                          <ns1:sym typeface="BIZ UDPGothic"/>
                        </ns1:rPr>
                        <ns1:t>September</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accent4"/>
                    </ns1:solidFill>
                  </ns1:tcPr>
                </ns1:tc>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800" u="none" cap="none" strike="noStrike">
                          <ns1:solidFill>
                            <ns1:schemeClr val="lt1"/>
                          </ns1:solidFill>
                          <ns1:latin typeface="BIZ UDPGothic"/>
                          <ns1:ea typeface="BIZ UDPGothic"/>
                          <ns1:cs typeface="BIZ UDPGothic"/>
                          <ns1:sym typeface="BIZ UDPGothic"/>
                        </ns1:rPr>
                        <ns1:t>October</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accent4"/>
                    </ns1:solidFill>
                  </ns1:tcPr>
                </ns1:tc>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800" u="none" cap="none" strike="noStrike">
                          <ns1:solidFill>
                            <ns1:schemeClr val="lt1"/>
                          </ns1:solidFill>
                          <ns1:latin typeface="BIZ UDPGothic"/>
                          <ns1:ea typeface="BIZ UDPGothic"/>
                          <ns1:cs typeface="BIZ UDPGothic"/>
                          <ns1:sym typeface="BIZ UDPGothic"/>
                        </ns1:rPr>
                        <ns1:t>November</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accent4"/>
                    </ns1:solidFill>
                  </ns1:tcPr>
                </ns1:tc>
              </ns1:tr>
              <ns1:tr h="305575">
                <ns1:tc>
                  <ns1:txBody>
                    <ns1:bodyPr/>
                    <ns1:lstStyle/>
                    <ns1:p>
                      <ns1:pPr indent="0" lvl="0" marL="179999" marR="0" rtl="0" algn="l">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Additional attendance slots</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r h="423600">
                <ns1:tc>
                  <ns1:txBody>
                    <ns1:bodyPr/>
                    <ns1:lstStyle/>
                    <ns1:p>
                      <ns1:pPr indent="0" lvl="0" marL="179999" marR="0" rtl="0" algn="l">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Beginning of the month</ns1:t>
                      </ns1:r>
                      <ns1:endParaRPr sz="1200" u="none" cap="none" strike="noStrike">
                        <ns1:solidFill>
                          <ns1:schemeClr val="accent4"/>
                        </ns1:solidFill>
                        <ns1:latin typeface="BIZ UDPGothic"/>
                        <ns1:ea typeface="BIZ UDPGothic"/>
                        <ns1:cs typeface="BIZ UDPGothic"/>
                        <ns1:sym typeface="BIZ UDPGothic"/>
                      </ns1:endParaRPr>
                    </ns1:p>
                    <ns1:p>
                      <ns1:pPr indent="0" lvl="0" marL="179999" marR="0" rtl="0" algn="l">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Remaining attendance slots</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3F6FD"/>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3F6FD"/>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3F6FD"/>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20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3F6FD"/>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30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3F6FD"/>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15</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3F6FD"/>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3F6FD"/>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20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3F6FD"/>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30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3F6FD"/>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40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3F6FD"/>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50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3F6FD"/>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3F6FD"/>
                    </ns1:solidFill>
                  </ns1:tcPr>
                </ns1:tc>
              </ns1:tr>
              <ns1:tr h="423600">
                <ns1:tc>
                  <ns1:txBody>
                    <ns1:bodyPr/>
                    <ns1:lstStyle/>
                    <ns1:p>
                      <ns1:pPr indent="0" lvl="0" marL="179999" marR="0" rtl="0" algn="l">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Monthly fee billing</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120,000 JPY</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120,000 JPY</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120,000 JPY</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120,000 JPY</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120,000 JPY</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120,000 JPY</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120,000 JPY</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120,000 JPY</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120,000 JPY</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120,000 JPY</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120,000 JPY</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r h="177800">
                <ns1:tc>
                  <ns1:txBody>
                    <ns1:bodyPr/>
                    <ns1:lstStyle/>
                    <ns1:p>
                      <ns1:pPr indent="0" lvl="0" marL="179999" marR="0" rtl="0" algn="l">
                        <ns1:lnSpc>
                          <ns1:spcPct val="100000"/>
                        </ns1:lnSpc>
                        <ns1:spcBef>
                          <ns1:spcPts val="0"/>
                        </ns1:spcBef>
                        <ns1:spcAft>
                          <ns1:spcPts val="0"/>
                        </ns1:spcAft>
                        <ns1:buClr>
                          <ns1:srgbClr val="000000"/>
                        </ns1:buClr>
                        <ns1:buSzPts val="800"/>
                        <ns1:buFont typeface="Arial"/>
                        <ns1:buNone/>
                      </ns1:pPr>
                      <ns1:r>
                        <ns1:t/>
                      </ns1:r>
                      <ns1:endParaRPr sz="8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800"/>
                        <ns1:buFont typeface="Arial"/>
                        <ns1:buNone/>
                      </ns1:pPr>
                      <ns1:r>
                        <ns1:t/>
                      </ns1:r>
                      <ns1:endParaRPr sz="8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800"/>
                        <ns1:buFont typeface="Arial"/>
                        <ns1:buNone/>
                      </ns1:pPr>
                      <ns1:r>
                        <ns1:t/>
                      </ns1:r>
                      <ns1:endParaRPr sz="8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800"/>
                        <ns1:buFont typeface="Arial"/>
                        <ns1:buNone/>
                      </ns1:pPr>
                      <ns1:r>
                        <ns1:t/>
                      </ns1:r>
                      <ns1:endParaRPr sz="8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800"/>
                        <ns1:buFont typeface="Arial"/>
                        <ns1:buNone/>
                      </ns1:pPr>
                      <ns1:r>
                        <ns1:t/>
                      </ns1:r>
                      <ns1:endParaRPr sz="8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800"/>
                        <ns1:buFont typeface="Arial"/>
                        <ns1:buNone/>
                      </ns1:pPr>
                      <ns1:r>
                        <ns1:t/>
                      </ns1:r>
                      <ns1:endParaRPr sz="8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800"/>
                        <ns1:buFont typeface="Arial"/>
                        <ns1:buNone/>
                      </ns1:pPr>
                      <ns1:r>
                        <ns1:t/>
                      </ns1:r>
                      <ns1:endParaRPr sz="8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800"/>
                        <ns1:buFont typeface="Arial"/>
                        <ns1:buNone/>
                      </ns1:pPr>
                      <ns1:r>
                        <ns1:t/>
                      </ns1:r>
                      <ns1:endParaRPr sz="8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800"/>
                        <ns1:buFont typeface="Arial"/>
                        <ns1:buNone/>
                      </ns1:pPr>
                      <ns1:r>
                        <ns1:t/>
                      </ns1:r>
                      <ns1:endParaRPr sz="8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800"/>
                        <ns1:buFont typeface="Arial"/>
                        <ns1:buNone/>
                      </ns1:pPr>
                      <ns1:r>
                        <ns1:t/>
                      </ns1:r>
                      <ns1:endParaRPr sz="8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800"/>
                        <ns1:buFont typeface="Arial"/>
                        <ns1:buNone/>
                      </ns1:pPr>
                      <ns1:r>
                        <ns1:t/>
                      </ns1:r>
                      <ns1:endParaRPr sz="8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800"/>
                        <ns1:buFont typeface="Arial"/>
                        <ns1:buNone/>
                      </ns1:pPr>
                      <ns1:r>
                        <ns1:t/>
                      </ns1:r>
                      <ns1:endParaRPr sz="8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r h="423600">
                <ns1:tc>
                  <ns1:txBody>
                    <ns1:bodyPr/>
                    <ns1:lstStyle/>
                    <ns1:p>
                      <ns1:pPr indent="0" lvl="0" marL="179999" marR="0" rtl="0" algn="l">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Seminar held</ns1:t>
                      </ns1:r>
                      <ns1:endParaRPr sz="1200" u="none" cap="none" strike="noStrike">
                        <ns1:solidFill>
                          <ns1:schemeClr val="accent4"/>
                        </ns1:solidFill>
                        <ns1:latin typeface="BIZ UDPGothic"/>
                        <ns1:ea typeface="BIZ UDPGothic"/>
                        <ns1:cs typeface="BIZ UDPGothic"/>
                        <ns1:sym typeface="BIZ UDPGothic"/>
                      </ns1:endParaRPr>
                    </ns1:p>
                    <ns1:p>
                      <ns1:pPr indent="0" lvl="0" marL="179999" marR="0" rtl="0" algn="l">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Target capacity</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30 people</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30 people</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50 participants</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50 participants</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r h="423600">
                <ns1:tc>
                  <ns1:txBody>
                    <ns1:bodyPr/>
                    <ns1:lstStyle/>
                    <ns1:p>
                      <ns1:pPr indent="0" lvl="0" marL="179999" marR="0" rtl="0" algn="l">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Seminar held</ns1:t>
                      </ns1:r>
                      <ns1:endParaRPr sz="1200" u="none" cap="none" strike="noStrike">
                        <ns1:solidFill>
                          <ns1:schemeClr val="accent4"/>
                        </ns1:solidFill>
                        <ns1:latin typeface="BIZ UDPGothic"/>
                        <ns1:ea typeface="BIZ UDPGothic"/>
                        <ns1:cs typeface="BIZ UDPGothic"/>
                        <ns1:sym typeface="BIZ UDPGothic"/>
                      </ns1:endParaRPr>
                    </ns1:p>
                    <ns1:p>
                      <ns1:pPr indent="0" lvl="0" marL="179999" marR="0" rtl="0" algn="l">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Actual participants</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30 people</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25 participants</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48 participants</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50 participants</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r h="462000">
                <ns1:tc>
                  <ns1:txBody>
                    <ns1:bodyPr/>
                    <ns1:lstStyle/>
                    <ns1:p>
                      <ns1:pPr indent="0" lvl="0" marL="179999" marR="0" rtl="0" algn="l">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consumption of attendee slots</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-25</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-15</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-50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r h="423600">
                <ns1:tc>
                  <ns1:txBody>
                    <ns1:bodyPr/>
                    <ns1:lstStyle/>
                    <ns1:p>
                      <ns1:pPr indent="0" lvl="0" marL="179999" marR="0" rtl="0" algn="l">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end of the month</ns1:t>
                      </ns1:r>
                      <ns1:endParaRPr sz="1200" u="none" cap="none" strike="noStrike">
                        <ns1:solidFill>
                          <ns1:schemeClr val="accent4"/>
                        </ns1:solidFill>
                        <ns1:latin typeface="BIZ UDPGothic"/>
                        <ns1:ea typeface="BIZ UDPGothic"/>
                        <ns1:cs typeface="BIZ UDPGothic"/>
                        <ns1:sym typeface="BIZ UDPGothic"/>
                      </ns1:endParaRPr>
                    </ns1:p>
                    <ns1:p>
                      <ns1:pPr indent="0" lvl="0" marL="179999" marR="0" rtl="0" algn="l">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Remaining attendance slots</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3F6FD"/>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3F6FD"/>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3F6FD"/>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20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3F6FD"/>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5</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3F6FD"/>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3F6FD"/>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3F6FD"/>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20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3F6FD"/>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30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3F6FD"/>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40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3F6FD"/>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3F6FD"/>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3F6FD"/>
                    </ns1:solidFill>
                  </ns1:tcPr>
                </ns1:tc>
              </ns1:tr>
              <ns1:tr h="177800">
                <ns1:tc>
                  <ns1:txBody>
                    <ns1:bodyPr/>
                    <ns1:lstStyle/>
                    <ns1:p>
                      <ns1:pPr indent="0" lvl="0" marL="179999" marR="0" rtl="0" algn="l">
                        <ns1:lnSpc>
                          <ns1:spcPct val="100000"/>
                        </ns1:lnSpc>
                        <ns1:spcBef>
                          <ns1:spcPts val="0"/>
                        </ns1:spcBef>
                        <ns1:spcAft>
                          <ns1:spcPts val="0"/>
                        </ns1:spcAft>
                        <ns1:buClr>
                          <ns1:srgbClr val="000000"/>
                        </ns1:buClr>
                        <ns1:buSzPts val="800"/>
                        <ns1:buFont typeface="Arial"/>
                        <ns1:buNone/>
                      </ns1:pPr>
                      <ns1:r>
                        <ns1:t/>
                      </ns1:r>
                      <ns1:endParaRPr sz="8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800"/>
                        <ns1:buFont typeface="Arial"/>
                        <ns1:buNone/>
                      </ns1:pPr>
                      <ns1:r>
                        <ns1:t/>
                      </ns1:r>
                      <ns1:endParaRPr sz="8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800"/>
                        <ns1:buFont typeface="Arial"/>
                        <ns1:buNone/>
                      </ns1:pPr>
                      <ns1:r>
                        <ns1:t/>
                      </ns1:r>
                      <ns1:endParaRPr sz="8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800"/>
                        <ns1:buFont typeface="Arial"/>
                        <ns1:buNone/>
                      </ns1:pPr>
                      <ns1:r>
                        <ns1:t/>
                      </ns1:r>
                      <ns1:endParaRPr sz="8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800"/>
                        <ns1:buFont typeface="Arial"/>
                        <ns1:buNone/>
                      </ns1:pPr>
                      <ns1:r>
                        <ns1:t/>
                      </ns1:r>
                      <ns1:endParaRPr sz="8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800"/>
                        <ns1:buFont typeface="Arial"/>
                        <ns1:buNone/>
                      </ns1:pPr>
                      <ns1:r>
                        <ns1:t/>
                      </ns1:r>
                      <ns1:endParaRPr sz="8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800"/>
                        <ns1:buFont typeface="Arial"/>
                        <ns1:buNone/>
                      </ns1:pPr>
                      <ns1:r>
                        <ns1:t/>
                      </ns1:r>
                      <ns1:endParaRPr sz="8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800"/>
                        <ns1:buFont typeface="Arial"/>
                        <ns1:buNone/>
                      </ns1:pPr>
                      <ns1:r>
                        <ns1:t/>
                      </ns1:r>
                      <ns1:endParaRPr sz="8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800"/>
                        <ns1:buFont typeface="Arial"/>
                        <ns1:buNone/>
                      </ns1:pPr>
                      <ns1:r>
                        <ns1:t/>
                      </ns1:r>
                      <ns1:endParaRPr sz="8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800"/>
                        <ns1:buFont typeface="Arial"/>
                        <ns1:buNone/>
                      </ns1:pPr>
                      <ns1:r>
                        <ns1:t/>
                      </ns1:r>
                      <ns1:endParaRPr sz="8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800"/>
                        <ns1:buFont typeface="Arial"/>
                        <ns1:buNone/>
                      </ns1:pPr>
                      <ns1:r>
                        <ns1:t/>
                      </ns1:r>
                      <ns1:endParaRPr sz="8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800"/>
                        <ns1:buFont typeface="Arial"/>
                        <ns1:buNone/>
                      </ns1:pPr>
                      <ns1:r>
                        <ns1:t/>
                      </ns1:r>
                      <ns1:endParaRPr sz="8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r h="305575">
                <ns1:tc>
                  <ns1:txBody>
                    <ns1:bodyPr/>
                    <ns1:lstStyle/>
                    <ns1:p>
                      <ns1:pPr indent="0" lvl="0" marL="179999" marR="0" rtl="0" algn="l">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Additional participant slots</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20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33</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r h="423600">
                <ns1:tc>
                  <ns1:txBody>
                    <ns1:bodyPr/>
                    <ns1:lstStyle/>
                    <ns1:p>
                      <ns1:pPr indent="0" lvl="0" marL="179999" marR="0" rtl="0" algn="l">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Additional participant slots</ns1:t>
                      </ns1:r>
                      <ns1:endParaRPr sz="1200" u="none" cap="none" strike="noStrike">
                        <ns1:solidFill>
                          <ns1:schemeClr val="accent4"/>
                        </ns1:solidFill>
                        <ns1:latin typeface="BIZ UDPGothic"/>
                        <ns1:ea typeface="BIZ UDPGothic"/>
                        <ns1:cs typeface="BIZ UDPGothic"/>
                        <ns1:sym typeface="BIZ UDPGothic"/>
                      </ns1:endParaRPr>
                    </ns1:p>
                    <ns1:p>
                      <ns1:pPr indent="0" lvl="0" marL="179999" marR="0" rtl="0" algn="l">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billing</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200,000 JPY</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330,000 JPY</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bl>
          </ns1:graphicData>
        </ns1:graphic>
      </ns0:graphicFrame>
      <ns0:sp>
        <ns0:nvSpPr>
          <ns0:cNvPr id="1096" name="Google Shape;1096;p40"/>
          <ns0:cNvSpPr/>
          <ns0:nvPr/>
        </ns0:nvSpPr>
        <ns0:spPr>
          <ns1:xfrm>
            <ns1:off x="1719350" y="1807700"/>
            <ns1:ext cx="938400" cy="4575300"/>
          </ns1:xfrm>
          <ns1:prstGeom prst="rect">
            <ns1:avLst/>
          </ns1:prstGeom>
          <ns1:noFill/>
          <ns1:ln cap="flat" cmpd="sng" w="57150">
            <ns1:solidFill>
              <ns1:srgbClr val="FFC000"/>
            </ns1:solidFill>
            <ns1:prstDash val="solid"/>
            <ns1:miter lim="800000"/>
            <ns1:headEnd len="sm" w="sm" type="none"/>
            <ns1:tailEnd len="sm" w="sm" type="none"/>
          </ns1:ln>
          <ns1:effectLst>
            <ns1:outerShdw blurRad="50800" rotWithShape="0" algn="tl" dir="2700000" dist="38100">
              <ns1:srgbClr val="000000">
                <ns1:alpha val="2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097" name="Google Shape;1097;p40"/>
          <ns0:cNvSpPr/>
          <ns0:nvPr/>
        </ns0:nvSpPr>
        <ns0:spPr>
          <ns1:xfrm>
            <ns1:off x="12032139" y="-7626"/>
            <ns1:ext cx="163500" cy="800400"/>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cxnSp>
        <ns0:nvCxnSpPr>
          <ns0:cNvPr id="1098" name="Google Shape;1098;p40"/>
          <ns0:cNvCxnSpPr/>
          <ns0:nvPr/>
        </ns0:nvCxnSpPr>
        <ns0:spPr>
          <ns1:xfrm>
            <ns1:off x="9888" y="792703"/>
            <ns1:ext cx="1218570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1099" name="Google Shape;1099;p40"/>
          <ns0:cNvSpPr/>
          <ns0:nvPr/>
        </ns0:nvSpPr>
        <ns0:spPr>
          <ns1:xfrm>
            <ns1:off x="5473920" y="227019"/>
            <ns1:ext cx="1929900" cy="461100"/>
          </ns1:xfrm>
          <ns1:prstGeom prst="roundRect">
            <ns1:avLst>
              <ns1:gd fmla="val 16667" name="adj"/>
            </ns1:avLst>
          </ns1:prstGeom>
          <ns1:solidFill>
            <ns1:schemeClr val="lt1"/>
          </ns1:solidFill>
          <ns1:ln cap="flat" cmpd="sng" w="127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billing pattern</ns1:t>
            </ns1:r>
            <ns1:endParaRPr b="0" i="0" sz="1800" u="none" cap="none" strike="noStrike">
              <ns1:solidFill>
                <ns1:schemeClr val="accent4"/>
              </ns1:solidFill>
              <ns1:latin typeface="BIZ UDPGothic"/>
              <ns1:ea typeface="BIZ UDPGothic"/>
              <ns1:cs typeface="BIZ UDPGothic"/>
              <ns1:sym typeface="BIZ UDPGothic"/>
            </ns1:endParaRPr>
          </ns1:p>
        </ns0:txBody>
      </ns0:sp>
      <ns0:sp>
        <ns0:nvSpPr>
          <ns0:cNvPr id="1100" name="Google Shape;1100;p40"/>
          <ns0:cNvSpPr txBox="1"/>
          <ns0:nvPr/>
        </ns0:nvSpPr>
        <ns0:spPr>
          <ns1:xfrm>
            <ns1:off x="292432" y="6893"/>
            <ns1:ext cx="2414400" cy="709500"/>
          </ns1:xfrm>
          <ns1:prstGeom prst="rect">
            <ns1:avLst/>
          </ns1:prstGeom>
          <ns1:noFill/>
          <ns1:ln>
            <ns1:noFill/>
          </ns1:ln>
        </ns0:spPr>
        <ns0:txBody>
          <ns1:bodyPr anchorCtr="0" anchor="t"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3600"/>
              <ns1:buFont typeface="Arial"/>
              <ns1:buNone/>
            </ns1:pPr>
            <ns1:r>
              <ns1:rPr b="0" i="0" lang="ja-JP" sz="3600" u="none" cap="none" strike="noStrike">
                <ns1:solidFill>
                  <ns1:schemeClr val="accent4"/>
                </ns1:solidFill>
                <ns1:latin typeface="BIZ UDPGothic"/>
                <ns1:ea typeface="BIZ UDPGothic"/>
                <ns1:cs typeface="BIZ UDPGothic"/>
                <ns1:sym typeface="BIZ UDPGothic"/>
              </ns1:rPr>
              <ns1:t>Basic plan</ns1:t>
            </ns1:r>
            <ns1:endParaRPr b="0" i="0" sz="2400" u="none" cap="none" strike="noStrike">
              <ns1:solidFill>
                <ns1:schemeClr val="accent4"/>
              </ns1:solidFill>
              <ns1:latin typeface="BIZ UDPGothic"/>
              <ns1:ea typeface="BIZ UDPGothic"/>
              <ns1:cs typeface="BIZ UDPGothic"/>
              <ns1:sym typeface="BIZ UDPGothic"/>
            </ns1:endParaRPr>
          </ns1:p>
        </ns0:txBody>
      </ns0:sp>
      <ns0:sp>
        <ns0:nvSpPr>
          <ns0:cNvPr id="1101" name="Google Shape;1101;p40"/>
          <ns0:cNvSpPr/>
          <ns0:nvPr/>
        </ns0:nvSpPr>
        <ns0:spPr>
          <ns1:xfrm>
            <ns1:off x="2856620" y="227019"/>
            <ns1:ext cx="2523300" cy="461100"/>
          </ns1:xfrm>
          <ns1:prstGeom prst="roundRect">
            <ns1:avLst>
              <ns1:gd fmla="val 16667" name="adj"/>
            </ns1:avLst>
          </ns1:prstGeom>
          <ns1:solidFill>
            <ns1:srgbClr val="FF0066"/>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lt1"/>
                </ns1:solidFill>
                <ns1:latin typeface="BIZ UDPGothic"/>
                <ns1:ea typeface="BIZ UDPGothic"/>
                <ns1:cs typeface="BIZ UDPGothic"/>
                <ns1:sym typeface="BIZ UDPGothic"/>
              </ns1:rPr>
              <ns1:t>マジセミ倶楽部 ライト</ns1:t>
            </ns1:r>
            <ns1:endParaRPr b="0" i="0" sz="1800" u="none" cap="none" strike="noStrike">
              <ns1:solidFill>
                <ns1:schemeClr val="lt1"/>
              </ns1:solidFill>
              <ns1:latin typeface="BIZ UDPGothic"/>
              <ns1:ea typeface="BIZ UDPGothic"/>
              <ns1:cs typeface="BIZ UDPGothic"/>
              <ns1:sym typeface="BIZ UDPGothic"/>
            </ns1:endParaRPr>
          </ns1:p>
        </ns0:txBody>
      </ns0:sp>
      <ns0:sp>
        <ns0:nvSpPr>
          <ns0:cNvPr id="1102" name="Google Shape;1102;p40"/>
          <ns0:cNvSpPr txBox="1"/>
          <ns0:nvPr/>
        </ns0:nvSpPr>
        <ns0:spPr>
          <ns1:xfrm>
            <ns1:off x="10249634" y="222167"/>
            <ns1:ext cx="1697100" cy="2769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0000"/>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Pricing </ns1:t>
            </ns1:r>
            <ns1:r>
              <ns1:rPr b="0" i="0" lang="ja-JP" sz="1200" u="none" cap="none" strike="noStrike">
                <ns1:solidFill>
                  <ns1:schemeClr val="accent4"/>
                </ns1:solidFill>
                <ns1:latin typeface="BIZ UDPGothic"/>
                <ns1:ea typeface="BIZ UDPGothic"/>
                <ns1:cs typeface="BIZ UDPGothic"/>
                <ns1:sym typeface="BIZ UDPGothic"/>
              </ns1:rPr>
              <ns1:t>Plans</ns1:t>
            </ns1:r>
            <ns1:endParaRPr b="0" i="0" sz="1200" u="none" cap="none" strike="noStrike">
              <ns1:solidFill>
                <ns1:schemeClr val="accent4"/>
              </ns1:solidFill>
              <ns1:latin typeface="BIZ UDPGothic"/>
              <ns1:ea typeface="BIZ UDPGothic"/>
              <ns1:cs typeface="BIZ UDPGothic"/>
              <ns1:sym typeface="BIZ UDPGothic"/>
            </ns1:endParaRPr>
          </ns1:p>
        </ns0:txBody>
      </ns0:sp>
      <ns0:sp>
        <ns0:nvSpPr>
          <ns0:cNvPr id="1103" name="Google Shape;1103;p40"/>
          <ns0:cNvSpPr/>
          <ns0:nvPr/>
        </ns0:nvSpPr>
        <ns0:spPr>
          <ns1:xfrm>
            <ns1:off x="4426475" y="1805350"/>
            <ns1:ext cx="938400" cy="4575300"/>
          </ns1:xfrm>
          <ns1:prstGeom prst="rect">
            <ns1:avLst/>
          </ns1:prstGeom>
          <ns1:noFill/>
          <ns1:ln cap="flat" cmpd="sng" w="57150">
            <ns1:solidFill>
              <ns1:srgbClr val="FFC000"/>
            </ns1:solidFill>
            <ns1:prstDash val="solid"/>
            <ns1:miter lim="800000"/>
            <ns1:headEnd len="sm" w="sm" type="none"/>
            <ns1:tailEnd len="sm" w="sm" type="none"/>
          </ns1:ln>
          <ns1:effectLst>
            <ns1:outerShdw blurRad="50800" rotWithShape="0" algn="tl" dir="2700000" dist="38100">
              <ns1:srgbClr val="000000">
                <ns1:alpha val="2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grpSp>
        <ns0:nvGrpSpPr>
          <ns0:cNvPr id="1104" name="Google Shape;1104;p40"/>
          <ns0:cNvGrpSpPr/>
          <ns0:nvPr/>
        </ns0:nvGrpSpPr>
        <ns0:grpSpPr>
          <ns1:xfrm>
            <ns1:off x="634256" y="1368535"/>
            <ns1:ext cx="1509300" cy="959400"/>
            <ns1:chOff x="2268840" y="1368535"/>
            <ns1:chExt cx="1509300" cy="959400"/>
          </ns1:xfrm>
        </ns0:grpSpPr>
        <ns0:sp>
          <ns0:nvSpPr>
            <ns0:cNvPr id="1105" name="Google Shape;1105;p40"/>
            <ns0:cNvSpPr/>
            <ns0:nvPr/>
          </ns0:nvSpPr>
          <ns0:spPr>
            <ns1:xfrm>
              <ns1:off x="2268840" y="1368535"/>
              <ns1:ext cx="938400" cy="481800"/>
            </ns1:xfrm>
            <ns1:prstGeom prst="rect">
              <ns1:avLst/>
            </ns1:prstGeom>
            <ns1:solidFill>
              <ns1:schemeClr val="lt1"/>
            </ns1:solidFill>
            <ns1:ln cap="flat" cmpd="sng" w="25400">
              <ns1:solidFill>
                <ns1:srgbClr val="FF0066"/>
              </ns1:solidFill>
              <ns1:prstDash val="solid"/>
              <ns1:round/>
              <ns1:headEnd len="sm" w="sm" type="none"/>
              <ns1:tailEnd len="sm" w="sm" type="none"/>
            </ns1:ln>
            <ns1:effectLst>
              <ns1:outerShdw blurRad="50800" rotWithShape="0" algn="tl" dir="2700000" dist="38100">
                <ns1:schemeClr val="accent4">
                  <ns1:alpha val="40000"/>
                </ns1:scheme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100"/>
                <ns1:buFont typeface="Arial"/>
                <ns1:buNone/>
              </ns1:pPr>
              <ns1:r>
                <ns1:rPr b="0" i="0" lang="ja-JP" sz="1100" u="none" cap="none" strike="noStrike">
                  <ns1:solidFill>
                    <ns1:srgbClr val="FF0066"/>
                  </ns1:solidFill>
                  <ns1:latin typeface="BIZ UDPGothic"/>
                  <ns1:ea typeface="BIZ UDPGothic"/>
                  <ns1:cs typeface="BIZ UDPGothic"/>
                  <ns1:sym typeface="BIZ UDPGothic"/>
                </ns1:rPr>
                <ns1:t>add 10 attendees each month</ns1:t>
              </ns1:r>
              <ns1:endParaRPr b="0" i="0" sz="1400" u="none" cap="none" strike="noStrike">
                <ns1:solidFill>
                  <ns1:srgbClr val="000000"/>
                </ns1:solidFill>
                <ns1:latin typeface="BIZ UDPGothic"/>
                <ns1:ea typeface="BIZ UDPGothic"/>
                <ns1:cs typeface="BIZ UDPGothic"/>
                <ns1:sym typeface="BIZ UDPGothic"/>
              </ns1:endParaRPr>
            </ns1:p>
          </ns0:txBody>
        </ns0:sp>
        <ns0:cxnSp>
          <ns0:nvCxnSpPr>
            <ns0:cNvPr id="1106" name="Google Shape;1106;p40"/>
            <ns0:cNvCxnSpPr>
              <ns1:stCxn id="1105" idx="3"/>
            </ns0:cNvCxnSpPr>
            <ns0:nvPr/>
          </ns0:nvCxnSpPr>
          <ns0:spPr>
            <ns1:xfrm>
              <ns1:off x="3207240" y="1609435"/>
              <ns1:ext cx="570900" cy="718500"/>
            </ns1:xfrm>
            <ns1:prstGeom prst="straightConnector1">
              <ns1:avLst/>
            </ns1:prstGeom>
            <ns1:noFill/>
            <ns1:ln cap="flat" cmpd="sng" w="25400">
              <ns1:solidFill>
                <ns1:srgbClr val="FF0066"/>
              </ns1:solidFill>
              <ns1:prstDash val="solid"/>
              <ns1:round/>
              <ns1:headEnd len="sm" w="sm" type="none"/>
              <ns1:tailEnd len="med" w="med" type="oval"/>
            </ns1:ln>
          </ns0:spPr>
        </ns0:cxnSp>
      </ns0:grpSp>
      <ns0:grpSp>
        <ns0:nvGrpSpPr>
          <ns0:cNvPr id="1107" name="Google Shape;1107;p40"/>
          <ns0:cNvGrpSpPr/>
          <ns0:nvPr/>
        </ns0:nvGrpSpPr>
        <ns0:grpSpPr>
          <ns1:xfrm>
            <ns1:off x="2265300" y="3856175"/>
            <ns1:ext cx="1912800" cy="916350"/>
            <ns1:chOff x="3871553" y="1403026"/>
            <ns1:chExt cx="1912800" cy="916350"/>
          </ns1:xfrm>
        </ns0:grpSpPr>
        <ns0:sp>
          <ns0:nvSpPr>
            <ns0:cNvPr id="1108" name="Google Shape;1108;p40"/>
            <ns0:cNvSpPr/>
            <ns0:nvPr/>
          </ns0:nvSpPr>
          <ns0:spPr>
            <ns1:xfrm>
              <ns1:off x="4513553" y="1799476"/>
              <ns1:ext cx="1270800" cy="519900"/>
            </ns1:xfrm>
            <ns1:prstGeom prst="rect">
              <ns1:avLst/>
            </ns1:prstGeom>
            <ns1:solidFill>
              <ns1:schemeClr val="lt1"/>
            </ns1:solidFill>
            <ns1:ln cap="flat" cmpd="sng" w="25400">
              <ns1:solidFill>
                <ns1:srgbClr val="FF0066"/>
              </ns1:solidFill>
              <ns1:prstDash val="solid"/>
              <ns1:round/>
              <ns1:headEnd len="sm" w="sm" type="none"/>
              <ns1:tailEnd len="sm" w="sm" type="none"/>
            </ns1:ln>
            <ns1:effectLst>
              <ns1:outerShdw blurRad="50800" rotWithShape="0" algn="tl" dir="2700000" dist="38100">
                <ns1:schemeClr val="accent4">
                  <ns1:alpha val="40000"/>
                </ns1:scheme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100"/>
                <ns1:buFont typeface="Arial"/>
                <ns1:buNone/>
              </ns1:pPr>
              <ns1:r>
                <ns1:rPr b="0" i="0" lang="ja-JP" sz="1100" u="none" cap="none" strike="noStrike">
                  <ns1:solidFill>
                    <ns1:srgbClr val="FF0066"/>
                  </ns1:solidFill>
                  <ns1:latin typeface="BIZ UDPGothic"/>
                  <ns1:ea typeface="BIZ UDPGothic"/>
                  <ns1:cs typeface="BIZ UDPGothic"/>
                  <ns1:sym typeface="BIZ UDPGothic"/>
                </ns1:rPr>
                <ns1:t>seminars with 30 participants from the first month are OK</ns1:t>
              </ns1:r>
              <ns1:endParaRPr b="0" i="0" sz="1100" u="none" cap="none" strike="noStrike">
                <ns1:solidFill>
                  <ns1:srgbClr val="FF0066"/>
                </ns1:solidFill>
                <ns1:latin typeface="BIZ UDPGothic"/>
                <ns1:ea typeface="BIZ UDPGothic"/>
                <ns1:cs typeface="BIZ UDPGothic"/>
                <ns1:sym typeface="BIZ UDPGothic"/>
              </ns1:endParaRPr>
            </ns1:p>
          </ns0:txBody>
        </ns0:sp>
        <ns0:cxnSp>
          <ns0:nvCxnSpPr>
            <ns0:cNvPr id="1109" name="Google Shape;1109;p40"/>
            <ns0:cNvCxnSpPr>
              <ns1:stCxn id="1108" idx="1"/>
            </ns0:cNvCxnSpPr>
            <ns0:nvPr/>
          </ns0:nvCxnSpPr>
          <ns0:spPr>
            <ns1:xfrm rot="10800000">
              <ns1:off x="3871553" y="1403026"/>
              <ns1:ext cx="642000" cy="656400"/>
            </ns1:xfrm>
            <ns1:prstGeom prst="straightConnector1">
              <ns1:avLst/>
            </ns1:prstGeom>
            <ns1:noFill/>
            <ns1:ln cap="flat" cmpd="sng" w="25400">
              <ns1:solidFill>
                <ns1:srgbClr val="FF0066"/>
              </ns1:solidFill>
              <ns1:prstDash val="solid"/>
              <ns1:round/>
              <ns1:headEnd len="sm" w="sm" type="none"/>
              <ns1:tailEnd len="med" w="med" type="oval"/>
            </ns1:ln>
          </ns0:spPr>
        </ns0:cxnSp>
      </ns0:grpSp>
      <ns0:grpSp>
        <ns0:nvGrpSpPr>
          <ns0:cNvPr id="1110" name="Google Shape;1110;p40"/>
          <ns0:cNvGrpSpPr/>
          <ns0:nvPr/>
        </ns0:nvGrpSpPr>
        <ns0:grpSpPr>
          <ns1:xfrm>
            <ns1:off x="3053840" y="3376334"/>
            <ns1:ext cx="1843800" cy="708300"/>
            <ns1:chOff x="2115114" y="1368535"/>
            <ns1:chExt cx="1843800" cy="708300"/>
          </ns1:xfrm>
        </ns0:grpSpPr>
        <ns0:sp>
          <ns0:nvSpPr>
            <ns0:cNvPr id="1111" name="Google Shape;1111;p40"/>
            <ns0:cNvSpPr/>
            <ns0:nvPr/>
          </ns0:nvSpPr>
          <ns0:spPr>
            <ns1:xfrm>
              <ns1:off x="2115114" y="1368535"/>
              <ns1:ext cx="1092000" cy="708300"/>
            </ns1:xfrm>
            <ns1:prstGeom prst="rect">
              <ns1:avLst/>
            </ns1:prstGeom>
            <ns1:solidFill>
              <ns1:schemeClr val="lt1"/>
            </ns1:solidFill>
            <ns1:ln cap="flat" cmpd="sng" w="25400">
              <ns1:solidFill>
                <ns1:srgbClr val="FF0066"/>
              </ns1:solidFill>
              <ns1:prstDash val="solid"/>
              <ns1:round/>
              <ns1:headEnd len="sm" w="sm" type="none"/>
              <ns1:tailEnd len="sm" w="sm" type="none"/>
            </ns1:ln>
            <ns1:effectLst>
              <ns1:outerShdw blurRad="50800" rotWithShape="0" algn="tl" dir="2700000" dist="38100">
                <ns1:schemeClr val="accent4">
                  <ns1:alpha val="40000"/>
                </ns1:scheme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100"/>
                <ns1:buFont typeface="Arial"/>
                <ns1:buNone/>
              </ns1:pPr>
              <ns1:r>
                <ns1:rPr b="0" i="0" lang="ja-JP" sz="1100" u="none" cap="none" strike="noStrike">
                  <ns1:solidFill>
                    <ns1:srgbClr val="FF0066"/>
                  </ns1:solidFill>
                  <ns1:latin typeface="BIZ UDPGothic"/>
                  <ns1:ea typeface="BIZ UDPGothic"/>
                  <ns1:cs typeface="BIZ UDPGothic"/>
                  <ns1:sym typeface="BIZ UDPGothic"/>
                </ns1:rPr>
                <ns1:t>target capacity is 30 or more</ns1:t>
              </ns1:r>
              <ns1:endParaRPr b="0" i="0" sz="1400" u="none" cap="none" strike="noStrike">
                <ns1:solidFill>
                  <ns1:srgbClr val="000000"/>
                </ns1:solidFill>
                <ns1:latin typeface="BIZ UDPGothic"/>
                <ns1:ea typeface="BIZ UDPGothic"/>
                <ns1:cs typeface="BIZ UDPGothic"/>
                <ns1:sym typeface="BIZ UDPGothic"/>
              </ns1:endParaRPr>
            </ns1:p>
          </ns0:txBody>
        </ns0:sp>
        <ns0:cxnSp>
          <ns0:nvCxnSpPr>
            <ns0:cNvPr id="1112" name="Google Shape;1112;p40"/>
            <ns0:cNvCxnSpPr>
              <ns1:stCxn id="1111" idx="3"/>
            </ns0:cNvCxnSpPr>
            <ns0:nvPr/>
          </ns0:nvCxnSpPr>
          <ns0:spPr>
            <ns1:xfrm flipH="1" rot="10800000">
              <ns1:off x="3207114" y="1701385"/>
              <ns1:ext cx="751800" cy="21300"/>
            </ns1:xfrm>
            <ns1:prstGeom prst="straightConnector1">
              <ns1:avLst/>
            </ns1:prstGeom>
            <ns1:noFill/>
            <ns1:ln cap="flat" cmpd="sng" w="25400">
              <ns1:solidFill>
                <ns1:srgbClr val="FF0066"/>
              </ns1:solidFill>
              <ns1:prstDash val="solid"/>
              <ns1:round/>
              <ns1:headEnd len="sm" w="sm" type="none"/>
              <ns1:tailEnd len="med" w="med" type="oval"/>
            </ns1:ln>
          </ns0:spPr>
        </ns0:cxnSp>
      </ns0:grpSp>
      <ns0:sp>
        <ns0:nvSpPr>
          <ns0:cNvPr id="1113" name="Google Shape;1113;p40"/>
          <ns0:cNvSpPr/>
          <ns0:nvPr/>
        </ns0:nvSpPr>
        <ns0:spPr>
          <ns1:xfrm>
            <ns1:off x="5864149" y="2446410"/>
            <ns1:ext cx="362700" cy="365100"/>
          </ns1:xfrm>
          <ns1:prstGeom prst="ellipse">
            <ns1:avLst/>
          </ns1:prstGeom>
          <ns1:noFill/>
          <ns1:ln cap="flat" cmpd="sng" w="25400">
            <ns1:solidFill>
              <ns1:srgbClr val="FF0066"/>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grpSp>
        <ns0:nvGrpSpPr>
          <ns0:cNvPr id="1114" name="Google Shape;1114;p40"/>
          <ns0:cNvGrpSpPr/>
          <ns0:nvPr/>
        </ns0:nvGrpSpPr>
        <ns0:grpSpPr>
          <ns1:xfrm>
            <ns1:off x="3449632" y="5131625"/>
            <ns1:ext cx="1637645" cy="1354350"/>
            <ns1:chOff x="2010859" y="955535"/>
            <ns1:chExt cx="1600200" cy="1354350"/>
          </ns1:xfrm>
        </ns0:grpSpPr>
        <ns0:sp>
          <ns0:nvSpPr>
            <ns0:cNvPr id="1115" name="Google Shape;1115;p40"/>
            <ns0:cNvSpPr/>
            <ns0:nvPr/>
          </ns0:nvSpPr>
          <ns0:spPr>
            <ns1:xfrm>
              <ns1:off x="2010859" y="1601585"/>
              <ns1:ext cx="1196400" cy="708300"/>
            </ns1:xfrm>
            <ns1:prstGeom prst="rect">
              <ns1:avLst/>
            </ns1:prstGeom>
            <ns1:solidFill>
              <ns1:schemeClr val="lt1"/>
            </ns1:solidFill>
            <ns1:ln cap="flat" cmpd="sng" w="25400">
              <ns1:solidFill>
                <ns1:srgbClr val="FF0066"/>
              </ns1:solidFill>
              <ns1:prstDash val="solid"/>
              <ns1:round/>
              <ns1:headEnd len="sm" w="sm" type="none"/>
              <ns1:tailEnd len="sm" w="sm" type="none"/>
            </ns1:ln>
            <ns1:effectLst>
              <ns1:outerShdw blurRad="50800" rotWithShape="0" algn="tl" dir="2700000" dist="38100">
                <ns1:schemeClr val="accent4">
                  <ns1:alpha val="40000"/>
                </ns1:scheme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100"/>
                <ns1:buFont typeface="Arial"/>
                <ns1:buNone/>
              </ns1:pPr>
              <ns1:r>
                <ns1:rPr b="0" i="0" lang="ja-JP" sz="1100" u="none" cap="none" strike="noStrike">
                  <ns1:solidFill>
                    <ns1:srgbClr val="FF0066"/>
                  </ns1:solidFill>
                  <ns1:latin typeface="BIZ UDPGothic"/>
                  <ns1:ea typeface="BIZ UDPGothic"/>
                  <ns1:cs typeface="BIZ UDPGothic"/>
                  <ns1:sym typeface="BIZ UDPGothic"/>
                </ns1:rPr>
                <ns1:t>carry over any shortfall to the next month</ns1:t>
              </ns1:r>
              <ns1:endParaRPr b="0" i="0" sz="1400" u="none" cap="none" strike="noStrike">
                <ns1:solidFill>
                  <ns1:srgbClr val="000000"/>
                </ns1:solidFill>
                <ns1:latin typeface="BIZ UDPGothic"/>
                <ns1:ea typeface="BIZ UDPGothic"/>
                <ns1:cs typeface="BIZ UDPGothic"/>
                <ns1:sym typeface="BIZ UDPGothic"/>
              </ns1:endParaRPr>
            </ns1:p>
          </ns0:txBody>
        </ns0:sp>
        <ns0:cxnSp>
          <ns0:nvCxnSpPr>
            <ns0:cNvPr id="1116" name="Google Shape;1116;p40"/>
            <ns0:cNvCxnSpPr>
              <ns1:stCxn id="1115" idx="3"/>
            </ns0:cNvCxnSpPr>
            <ns0:nvPr/>
          </ns0:nvCxnSpPr>
          <ns0:spPr>
            <ns1:xfrm flipH="1" rot="10800000">
              <ns1:off x="3207259" y="955535"/>
              <ns1:ext cx="403800" cy="1000200"/>
            </ns1:xfrm>
            <ns1:prstGeom prst="straightConnector1">
              <ns1:avLst/>
            </ns1:prstGeom>
            <ns1:noFill/>
            <ns1:ln cap="flat" cmpd="sng" w="25400">
              <ns1:solidFill>
                <ns1:srgbClr val="FF0066"/>
              </ns1:solidFill>
              <ns1:prstDash val="solid"/>
              <ns1:round/>
              <ns1:headEnd len="sm" w="sm" type="none"/>
              <ns1:tailEnd len="med" w="med" type="oval"/>
            </ns1:ln>
          </ns0:spPr>
        </ns0:cxnSp>
      </ns0:grpSp>
      <ns0:sp>
        <ns0:nvSpPr>
          <ns0:cNvPr id="1117" name="Google Shape;1117;p40"/>
          <ns0:cNvSpPr/>
          <ns0:nvPr/>
        </ns0:nvSpPr>
        <ns0:spPr>
          <ns1:xfrm>
            <ns1:off x="5854316" y="5626254"/>
            <ns1:ext cx="362700" cy="365100"/>
          </ns1:xfrm>
          <ns1:prstGeom prst="ellipse">
            <ns1:avLst/>
          </ns1:prstGeom>
          <ns1:noFill/>
          <ns1:ln cap="flat" cmpd="sng" w="25400">
            <ns1:solidFill>
              <ns1:srgbClr val="FF0066"/>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1118" name="Google Shape;1118;p40"/>
          <ns0:cNvSpPr/>
          <ns0:nvPr/>
        </ns0:nvSpPr>
        <ns0:spPr>
          <ns1:xfrm>
            <ns1:off x="6386263" y="1341417"/>
            <ns1:ext cx="3456300" cy="435600"/>
          </ns1:xfrm>
          <ns1:prstGeom prst="rect">
            <ns1:avLst/>
          </ns1:prstGeom>
          <ns1:solidFill>
            <ns1:schemeClr val="lt1"/>
          </ns1:solidFill>
          <ns1:ln cap="flat" cmpd="sng" w="25400">
            <ns1:solidFill>
              <ns1:srgbClr val="FF0066"/>
            </ns1:solidFill>
            <ns1:prstDash val="solid"/>
            <ns1:round/>
            <ns1:headEnd len="sm" w="sm" type="none"/>
            <ns1:tailEnd len="sm" w="sm" type="none"/>
          </ns1:ln>
          <ns1:effectLst>
            <ns1:outerShdw blurRad="50800" rotWithShape="0" algn="tl" dir="2700000" dist="38100">
              <ns1:schemeClr val="accent4">
                <ns1:alpha val="40000"/>
              </ns1:scheme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100"/>
              <ns1:buFont typeface="Arial"/>
              <ns1:buNone/>
            </ns1:pPr>
            <ns1:r>
              <ns1:rPr b="0" i="0" lang="ja-JP" sz="1100" u="none" cap="none" strike="noStrike">
                <ns1:solidFill>
                  <ns1:srgbClr val="FF0066"/>
                </ns1:solidFill>
                <ns1:latin typeface="BIZ UDPGothic"/>
                <ns1:ea typeface="BIZ UDPGothic"/>
                <ns1:cs typeface="BIZ UDPGothic"/>
                <ns1:sym typeface="BIZ UDPGothic"/>
              </ns1:rPr>
              <ns1:t>seminars can be held anytime (or not at all)</ns1:t>
            </ns1:r>
            <ns1:endParaRPr b="0" i="0" sz="1400" u="none" cap="none" strike="noStrike">
              <ns1:solidFill>
                <ns1:srgbClr val="000000"/>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100"/>
              <ns1:buFont typeface="Arial"/>
              <ns1:buNone/>
            </ns1:pPr>
            <ns1:r>
              <ns1:rPr b="0" i="0" lang="ja-JP" sz="1100" u="none" cap="none" strike="noStrike">
                <ns1:solidFill>
                  <ns1:srgbClr val="FF0066"/>
                </ns1:solidFill>
                <ns1:latin typeface="BIZ UDPGothic"/>
                <ns1:ea typeface="BIZ UDPGothic"/>
                <ns1:cs typeface="BIZ UDPGothic"/>
                <ns1:sym typeface="BIZ UDPGothic"/>
              </ns1:rPr>
              <ns1:t>(target capacity is 30 or more, rebroadcasts are 10 or more)</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1119" name="Google Shape;1119;p40"/>
          <ns0:cNvSpPr/>
          <ns0:nvPr/>
        </ns0:nvSpPr>
        <ns0:spPr>
          <ns1:xfrm>
            <ns1:off x="5340800" y="1805975"/>
            <ns1:ext cx="938400" cy="4575300"/>
          </ns1:xfrm>
          <ns1:prstGeom prst="rect">
            <ns1:avLst/>
          </ns1:prstGeom>
          <ns1:noFill/>
          <ns1:ln cap="flat" cmpd="sng" w="57150">
            <ns1:solidFill>
              <ns1:srgbClr val="FFC000"/>
            </ns1:solidFill>
            <ns1:prstDash val="solid"/>
            <ns1:miter lim="800000"/>
            <ns1:headEnd len="sm" w="sm" type="none"/>
            <ns1:tailEnd len="sm" w="sm" type="none"/>
          </ns1:ln>
          <ns1:effectLst>
            <ns1:outerShdw blurRad="50800" rotWithShape="0" algn="tl" dir="2700000" dist="38100">
              <ns1:srgbClr val="000000">
                <ns1:alpha val="2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120" name="Google Shape;1120;p40"/>
          <ns0:cNvSpPr/>
          <ns0:nvPr/>
        </ns0:nvSpPr>
        <ns0:spPr>
          <ns1:xfrm>
            <ns1:off x="5075850" y="4916850"/>
            <ns1:ext cx="362700" cy="365100"/>
          </ns1:xfrm>
          <ns1:prstGeom prst="ellipse">
            <ns1:avLst/>
          </ns1:prstGeom>
          <ns1:noFill/>
          <ns1:ln cap="flat" cmpd="sng" w="25400">
            <ns1:solidFill>
              <ns1:srgbClr val="FF0066"/>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grpSp>
        <ns0:nvGrpSpPr>
          <ns0:cNvPr id="1121" name="Google Shape;1121;p40"/>
          <ns0:cNvGrpSpPr/>
          <ns0:nvPr/>
        </ns0:nvGrpSpPr>
        <ns0:grpSpPr>
          <ns1:xfrm>
            <ns1:off x="6079178" y="3780060"/>
            <ns1:ext cx="2168400" cy="639000"/>
            <ns1:chOff x="1449413" y="1368535"/>
            <ns1:chExt cx="2168400" cy="639000"/>
          </ns1:xfrm>
        </ns0:grpSpPr>
        <ns0:sp>
          <ns0:nvSpPr>
            <ns0:cNvPr id="1122" name="Google Shape;1122;p40"/>
            <ns0:cNvSpPr/>
            <ns0:nvPr/>
          </ns0:nvSpPr>
          <ns0:spPr>
            <ns1:xfrm>
              <ns1:off x="2115113" y="1368535"/>
              <ns1:ext cx="1502700" cy="639000"/>
            </ns1:xfrm>
            <ns1:prstGeom prst="rect">
              <ns1:avLst/>
            </ns1:prstGeom>
            <ns1:solidFill>
              <ns1:schemeClr val="lt1"/>
            </ns1:solidFill>
            <ns1:ln cap="flat" cmpd="sng" w="25400">
              <ns1:solidFill>
                <ns1:srgbClr val="FF0066"/>
              </ns1:solidFill>
              <ns1:prstDash val="solid"/>
              <ns1:round/>
              <ns1:headEnd len="sm" w="sm" type="none"/>
              <ns1:tailEnd len="sm" w="sm" type="none"/>
            </ns1:ln>
            <ns1:effectLst>
              <ns1:outerShdw blurRad="50800" rotWithShape="0" algn="tl" dir="2700000" dist="38100">
                <ns1:schemeClr val="accent4">
                  <ns1:alpha val="40000"/>
                </ns1:scheme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100"/>
                <ns1:buFont typeface="Arial"/>
                <ns1:buNone/>
              </ns1:pPr>
              <ns1:r>
                <ns1:rPr b="0" i="0" lang="ja-JP" sz="1100" u="none" cap="none" strike="noStrike">
                  <ns1:solidFill>
                    <ns1:srgbClr val="FF0066"/>
                  </ns1:solidFill>
                  <ns1:latin typeface="BIZ UDPGothic"/>
                  <ns1:ea typeface="BIZ UDPGothic"/>
                  <ns1:cs typeface="BIZ UDPGothic"/>
                  <ns1:sym typeface="BIZ UDPGothic"/>
                </ns1:rPr>
                <ns1:t>events with 50, 100 participants, etc. are OK</ns1:t>
              </ns1:r>
              <ns1:endParaRPr b="0" i="0" sz="1400" u="none" cap="none" strike="noStrike">
                <ns1:solidFill>
                  <ns1:srgbClr val="000000"/>
                </ns1:solidFill>
                <ns1:latin typeface="BIZ UDPGothic"/>
                <ns1:ea typeface="BIZ UDPGothic"/>
                <ns1:cs typeface="BIZ UDPGothic"/>
                <ns1:sym typeface="BIZ UDPGothic"/>
              </ns1:endParaRPr>
            </ns1:p>
          </ns0:txBody>
        </ns0:sp>
        <ns0:cxnSp>
          <ns0:nvCxnSpPr>
            <ns0:cNvPr id="1123" name="Google Shape;1123;p40"/>
            <ns0:cNvCxnSpPr>
              <ns1:stCxn id="1122" idx="1"/>
            </ns0:cNvCxnSpPr>
            <ns0:nvPr/>
          </ns0:nvCxnSpPr>
          <ns0:spPr>
            <ns1:xfrm rot="10800000">
              <ns1:off x="1449413" y="1440235"/>
              <ns1:ext cx="665700" cy="247800"/>
            </ns1:xfrm>
            <ns1:prstGeom prst="straightConnector1">
              <ns1:avLst/>
            </ns1:prstGeom>
            <ns1:noFill/>
            <ns1:ln cap="flat" cmpd="sng" w="25400">
              <ns1:solidFill>
                <ns1:srgbClr val="FF0066"/>
              </ns1:solidFill>
              <ns1:prstDash val="solid"/>
              <ns1:round/>
              <ns1:headEnd len="sm" w="sm" type="none"/>
              <ns1:tailEnd len="med" w="med" type="oval"/>
            </ns1:ln>
          </ns0:spPr>
        </ns0:cxnSp>
      </ns0:grpSp>
      <ns0:cxnSp>
        <ns0:nvCxnSpPr>
          <ns0:cNvPr id="1124" name="Google Shape;1124;p40"/>
          <ns0:cNvCxnSpPr>
            <ns1:stCxn id="1120" idx="6"/>
            <ns1:endCxn id="1113" idx="2"/>
          </ns0:cNvCxnSpPr>
          <ns0:nvPr/>
        </ns0:nvCxnSpPr>
        <ns0:spPr>
          <ns1:xfrm flipH="1" rot="10800000">
            <ns1:off x="5438550" y="2628900"/>
            <ns1:ext cx="425700" cy="2470500"/>
          </ns1:xfrm>
          <ns1:prstGeom prst="curvedConnector3">
            <ns1:avLst>
              <ns1:gd fmla="val 49988" name="adj1"/>
            </ns1:avLst>
          </ns1:prstGeom>
          <ns1:noFill/>
          <ns1:ln cap="flat" cmpd="sng" w="25400">
            <ns1:solidFill>
              <ns1:srgbClr val="FF0066"/>
            </ns1:solidFill>
            <ns1:prstDash val="solid"/>
            <ns1:round/>
            <ns1:headEnd len="sm" w="sm" type="none"/>
            <ns1:tailEnd len="lg" w="lg" type="stealth"/>
          </ns1:ln>
        </ns0:spPr>
      </ns0:cxnSp>
      <ns0:grpSp>
        <ns0:nvGrpSpPr>
          <ns0:cNvPr id="1125" name="Google Shape;1125;p40"/>
          <ns0:cNvGrpSpPr/>
          <ns0:nvPr/>
        </ns0:nvGrpSpPr>
        <ns0:grpSpPr>
          <ns1:xfrm>
            <ns1:off x="6182215" y="5762317"/>
            <ns1:ext cx="2637900" cy="580027"/>
            <ns1:chOff x="1695559" y="1368535"/>
            <ns1:chExt cx="2637900" cy="708300"/>
          </ns1:xfrm>
        </ns0:grpSpPr>
        <ns0:sp>
          <ns0:nvSpPr>
            <ns0:cNvPr id="1126" name="Google Shape;1126;p40"/>
            <ns0:cNvSpPr/>
            <ns0:nvPr/>
          </ns0:nvSpPr>
          <ns0:spPr>
            <ns1:xfrm>
              <ns1:off x="2010859" y="1368535"/>
              <ns1:ext cx="2322600" cy="708300"/>
            </ns1:xfrm>
            <ns1:prstGeom prst="rect">
              <ns1:avLst/>
            </ns1:prstGeom>
            <ns1:solidFill>
              <ns1:schemeClr val="lt1"/>
            </ns1:solidFill>
            <ns1:ln cap="flat" cmpd="sng" w="25400">
              <ns1:solidFill>
                <ns1:srgbClr val="FF0066"/>
              </ns1:solidFill>
              <ns1:prstDash val="solid"/>
              <ns1:round/>
              <ns1:headEnd len="sm" w="sm" type="none"/>
              <ns1:tailEnd len="sm" w="sm" type="none"/>
            </ns1:ln>
            <ns1:effectLst>
              <ns1:outerShdw blurRad="50800" rotWithShape="0" algn="tl" dir="2700000" dist="38100">
                <ns1:schemeClr val="accent4">
                  <ns1:alpha val="40000"/>
                </ns1:scheme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100"/>
                <ns1:buFont typeface="Arial"/>
                <ns1:buNone/>
              </ns1:pPr>
              <ns1:r>
                <ns1:rPr b="0" i="0" lang="ja-JP" sz="1100" u="none" cap="none" strike="noStrike">
                  <ns1:solidFill>
                    <ns1:srgbClr val="FF0066"/>
                  </ns1:solidFill>
                  <ns1:latin typeface="BIZ UDPGothic"/>
                  <ns1:ea typeface="BIZ UDPGothic"/>
                  <ns1:cs typeface="BIZ UDPGothic"/>
                  <ns1:sym typeface="BIZ UDPGothic"/>
                </ns1:rPr>
                <ns1:t>any shortfall will be billed at 10,000 JPY each</ns1:t>
              </ns1:r>
              <ns1:endParaRPr b="0" i="0" sz="1400" u="none" cap="none" strike="noStrike">
                <ns1:solidFill>
                  <ns1:srgbClr val="000000"/>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100"/>
                <ns1:buFont typeface="Arial"/>
                <ns1:buNone/>
              </ns1:pPr>
              <ns1:r>
                <ns1:rPr b="0" i="0" lang="ja-JP" sz="1100" u="none" cap="none" strike="noStrike">
                  <ns1:solidFill>
                    <ns1:srgbClr val="FF0066"/>
                  </ns1:solidFill>
                  <ns1:latin typeface="BIZ UDPGothic"/>
                  <ns1:ea typeface="BIZ UDPGothic"/>
                  <ns1:cs typeface="BIZ UDPGothic"/>
                  <ns1:sym typeface="BIZ UDPGothic"/>
                </ns1:rPr>
                <ns1:t>there will be no more attendees than the target capacity</ns1:t>
              </ns1:r>
              <ns1:endParaRPr b="0" i="0" sz="1400" u="none" cap="none" strike="noStrike">
                <ns1:solidFill>
                  <ns1:srgbClr val="000000"/>
                </ns1:solidFill>
                <ns1:latin typeface="BIZ UDPGothic"/>
                <ns1:ea typeface="BIZ UDPGothic"/>
                <ns1:cs typeface="BIZ UDPGothic"/>
                <ns1:sym typeface="BIZ UDPGothic"/>
              </ns1:endParaRPr>
            </ns1:p>
          </ns0:txBody>
        </ns0:sp>
        <ns0:cxnSp>
          <ns0:nvCxnSpPr>
            <ns0:cNvPr id="1127" name="Google Shape;1127;p40"/>
            <ns0:cNvCxnSpPr>
              <ns1:stCxn id="1126" idx="1"/>
            </ns0:cNvCxnSpPr>
            <ns0:nvPr/>
          </ns0:nvCxnSpPr>
          <ns0:spPr>
            <ns1:xfrm rot="10800000">
              <ns1:off x="1695559" y="1424485"/>
              <ns1:ext cx="315300" cy="298200"/>
            </ns1:xfrm>
            <ns1:prstGeom prst="straightConnector1">
              <ns1:avLst/>
            </ns1:prstGeom>
            <ns1:noFill/>
            <ns1:ln cap="flat" cmpd="sng" w="25400">
              <ns1:solidFill>
                <ns1:srgbClr val="FF0066"/>
              </ns1:solidFill>
              <ns1:prstDash val="solid"/>
              <ns1:round/>
              <ns1:headEnd len="sm" w="sm" type="none"/>
              <ns1:tailEnd len="med" w="med" type="oval"/>
            </ns1:ln>
          </ns0:spPr>
        </ns0:cxnSp>
      </ns0:grpSp>
      <ns0:sp>
        <ns0:nvSpPr>
          <ns0:cNvPr id="1128" name="Google Shape;1128;p40"/>
          <ns0:cNvSpPr txBox="1"/>
          <ns0:nvPr/>
        </ns0:nvSpPr>
        <ns0:spPr>
          <ns1:xfrm>
            <ns1:off x="9954823" y="1361221"/>
            <ns1:ext cx="776700" cy="4002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b="0" i="0" lang="ja-JP" sz="1000" u="none" cap="none" strike="noStrike">
                <ns1:solidFill>
                  <ns1:schemeClr val="accent4"/>
                </ns1:solidFill>
                <ns1:latin typeface="BIZ UDPGothic"/>
                <ns1:ea typeface="BIZ UDPGothic"/>
                <ns1:cs typeface="BIZ UDPGothic"/>
                <ns1:sym typeface="BIZ UDPGothic"/>
              </ns1:rPr>
              <ns1:t>Webinar</ns1:t>
            </ns1:r>
            <ns1:endParaRPr b="0" i="0" sz="10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000"/>
              <ns1:buFont typeface="Arial"/>
              <ns1:buNone/>
            </ns1:pPr>
            <ns1:r>
              <ns1:rPr b="0" i="0" lang="ja-JP" sz="1000" u="none" cap="none" strike="noStrike">
                <ns1:solidFill>
                  <ns1:schemeClr val="accent4"/>
                </ns1:solidFill>
                <ns1:latin typeface="BIZ UDPGothic"/>
                <ns1:ea typeface="BIZ UDPGothic"/>
                <ns1:cs typeface="BIZ UDPGothic"/>
                <ns1:sym typeface="BIZ UDPGothic"/>
              </ns1:rPr>
              <ns1:t>Held</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1129" name="Google Shape;1129;p40"/>
          <ns0:cNvSpPr/>
          <ns0:nvPr/>
        </ns0:nvSpPr>
        <ns0:spPr>
          <ns1:xfrm>
            <ns1:off x="9849725" y="1781700"/>
            <ns1:ext cx="938400" cy="4617600"/>
          </ns1:xfrm>
          <ns1:prstGeom prst="rect">
            <ns1:avLst/>
          </ns1:prstGeom>
          <ns1:noFill/>
          <ns1:ln cap="flat" cmpd="sng" w="57150">
            <ns1:solidFill>
              <ns1:srgbClr val="FFC000"/>
            </ns1:solidFill>
            <ns1:prstDash val="solid"/>
            <ns1:miter lim="800000"/>
            <ns1:headEnd len="sm" w="sm" type="none"/>
            <ns1:tailEnd len="sm" w="sm" type="none"/>
          </ns1:ln>
          <ns1:effectLst>
            <ns1:outerShdw blurRad="50800" rotWithShape="0" algn="tl" dir="2700000" dist="38100">
              <ns1:srgbClr val="000000">
                <ns1:alpha val="2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130" name="Google Shape;1130;p40"/>
          <ns0:cNvSpPr txBox="1"/>
          <ns0:nvPr/>
        </ns0:nvSpPr>
        <ns0:spPr>
          <ns1:xfrm>
            <ns1:off x="292432" y="831765"/>
            <ns1:ext cx="8505600" cy="461100"/>
          </ns1:xfrm>
          <ns1:prstGeom prst="rect">
            <ns1:avLst/>
          </ns1:prstGeom>
          <ns1:noFill/>
          <ns1:ln>
            <ns1:noFill/>
          </ns1:ln>
        </ns0:spPr>
        <ns0:txBody>
          <ns1:bodyPr anchorCtr="0" anchor="t" bIns="45700" lIns="91425" spcFirstLastPara="1" rIns="91425" wrap="square" tIns="45700">
            <ns1:noAutofit/>
          </ns1:bodyPr>
          <ns1:lstStyle/>
          <ns1:p>
            <ns1:pPr indent="0" lvl="0" marL="0" marR="0" rtl="0" algn="l">
              <ns1:lnSpc>
                <ns1:spcPct val="100000"/>
              </ns1:lnSpc>
              <ns1:spcBef>
                <ns1:spcPts val="0"/>
              </ns1:spcBef>
              <ns1:spcAft>
                <ns1:spcPts val="0"/>
              </ns1:spcAft>
              <ns1:buClr>
                <ns1:schemeClr val="accent4"/>
              </ns1:buClr>
              <ns1:buSzPts val="1900"/>
              <ns1:buFont typeface="Arial"/>
              <ns1:buNone/>
            </ns1:pPr>
            <ns1:r>
              <ns1:rPr b="0" i="0" lang="ja-JP" sz="2800" u="none" cap="none" strike="noStrike">
                <ns1:solidFill>
                  <ns1:schemeClr val="accent4"/>
                </ns1:solidFill>
                <ns1:latin typeface="BIZ UDPGothic"/>
                <ns1:ea typeface="BIZ UDPGothic"/>
                <ns1:cs typeface="BIZ UDPGothic"/>
                <ns1:sym typeface="BIZ UDPGothic"/>
              </ns1:rPr>
              <ns1:t>Example of webinar hosting and billing with Majisemi Club</ns1:t>
            </ns1:r>
            <ns1:endParaRPr b="0" i="0" sz="2800" u="none" cap="none" strike="noStrike">
              <ns1:solidFill>
                <ns1:srgbClr val="000000"/>
              </ns1:solidFill>
              <ns1:latin typeface="BIZ UDPGothic"/>
              <ns1:ea typeface="BIZ UDPGothic"/>
              <ns1:cs typeface="BIZ UDPGothic"/>
              <ns1:sym typeface="BIZ UDPGothic"/>
            </ns1:endParaRPr>
          </ns1:p>
        </ns0:txBody>
      </ns0:sp>
      <ns0:sp>
        <ns0:nvSpPr>
          <ns0:cNvPr id="1131" name="Google Shape;1131;p40"/>
          <ns0:cNvSpPr txBox="1"/>
          <ns0:nvPr/>
        </ns0:nvSpPr>
        <ns0:spPr>
          <ns1:xfrm>
            <ns1:off x="10164033" y="6452965"/>
            <ns1:ext cx="1707600" cy="365100"/>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1132" name="Google Shape;1132;p40"/>
          <ns0:cNvSpPr txBox="1"/>
          <ns0:nvPr>
            <ns0:ph idx="12" type="sldNum"/>
          </ns0:nvPr>
        </ns0:nvSpPr>
        <ns0:spPr>
          <ns1:xfrm>
            <ns1:off x="11755464" y="6452966"/>
            <ns1:ext cx="386400" cy="365100"/>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41.xml><?xml version="1.0" encoding="utf-8"?>
<ns0:sld xmlns:ns0="http://schemas.openxmlformats.org/presentationml/2006/main" xmlns:ns1="http://schemas.openxmlformats.org/drawingml/2006/main" xmlns:ns2="http://schemas.openxmlformats.org/officeDocument/2006/relationships">
  <ns0:cSld>
    <ns0:spTree>
      <ns0:nvGrpSpPr>
        <ns0:cNvPr id="1136" name="Shape 1136"/>
        <ns0:cNvGrpSpPr/>
        <ns0:nvPr/>
      </ns0:nvGrpSpPr>
      <ns0:grpSpPr>
        <ns1:xfrm>
          <ns1:off x="0" y="0"/>
          <ns1:ext cx="0" cy="0"/>
          <ns1:chOff x="0" y="0"/>
          <ns1:chExt cx="0" cy="0"/>
        </ns1:xfrm>
      </ns0:grpSpPr>
      <ns0:sp>
        <ns0:nvSpPr>
          <ns0:cNvPr id="1137" name="Google Shape;1137;p41"/>
          <ns0:cNvSpPr/>
          <ns0:nvPr/>
        </ns0:nvSpPr>
        <ns0:spPr>
          <ns1:xfrm rot="-5400000">
            <ns1:off x="704215" y="514095"/>
            <ns1:ext cx="3440100" cy="4374600"/>
          </ns1:xfrm>
          <ns1:prstGeom prst="round2SameRect">
            <ns1:avLst>
              <ns1:gd fmla="val 3710" name="adj1"/>
              <ns1:gd fmla="val 0" name="adj2"/>
            </ns1:avLst>
          </ns1:prstGeom>
          <ns1:solidFill>
            <ns1:srgbClr val="FFEFF5"/>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700"/>
              <ns1:buFont typeface="Arial"/>
              <ns1:buNone/>
            </ns1:pPr>
            <ns1:r>
              <ns1:t/>
            </ns1:r>
            <ns1:endParaRPr b="0" i="0" sz="700" u="none" cap="none" strike="noStrike">
              <ns1:solidFill>
                <ns1:schemeClr val="accent4"/>
              </ns1:solidFill>
              <ns1:latin typeface="Arial"/>
              <ns1:ea typeface="Arial"/>
              <ns1:cs typeface="Arial"/>
              <ns1:sym typeface="Arial"/>
            </ns1:endParaRPr>
          </ns1:p>
        </ns0:txBody>
      </ns0:sp>
      <ns0:pic>
        <ns0:nvPicPr>
          <ns0:cNvPr descr="図形, 背景パターン&#10;&#10;自動的に生成された説明" id="1138" name="Google Shape;1138;p41"/>
          <ns0:cNvPicPr preferRelativeResize="0"/>
          <ns0:nvPr/>
        </ns0:nvPicPr>
        <ns0:blipFill rotWithShape="1">
          <ns1:blip ns2:embed="rId3">
            <ns1:alphaModFix/>
          </ns1:blip>
          <ns1:srcRect b="0" l="0" r="0" t="0"/>
          <ns1:stretch/>
        </ns0:blipFill>
        <ns0:spPr>
          <ns1:xfrm>
            <ns1:off x="618715" y="4493312"/>
            <ns1:ext cx="3416595" cy="2181623"/>
          </ns1:xfrm>
          <ns1:prstGeom prst="rect">
            <ns1:avLst/>
          </ns1:prstGeom>
          <ns1:noFill/>
          <ns1:ln>
            <ns1:noFill/>
          </ns1:ln>
        </ns0:spPr>
      </ns0:pic>
      <ns0:sp>
        <ns0:nvSpPr>
          <ns0:cNvPr id="1139" name="Google Shape;1139;p41"/>
          <ns0:cNvSpPr/>
          <ns0:nvPr/>
        </ns0:nvSpPr>
        <ns0:spPr>
          <ns1:xfrm>
            <ns1:off x="221197" y="988391"/>
            <ns1:ext cx="11729100" cy="3440100"/>
          </ns1:xfrm>
          <ns1:prstGeom prst="roundRect">
            <ns1:avLst>
              <ns1:gd fmla="val 3256" name="adj"/>
            </ns1:avLst>
          </ns1:prstGeom>
          <ns1:noFill/>
          <ns1:ln cap="flat" cmpd="sng" w="12700">
            <ns1:solidFill>
              <ns1:srgbClr val="163F9B"/>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140" name="Google Shape;1140;p41"/>
          <ns0:cNvSpPr txBox="1"/>
          <ns0:nvPr/>
        </ns0:nvSpPr>
        <ns0:spPr>
          <ns1:xfrm>
            <ns1:off x="4742732" y="2660598"/>
            <ns1:ext cx="7327800" cy="1809000"/>
          </ns1:xfrm>
          <ns1:prstGeom prst="rect">
            <ns1:avLst/>
          </ns1:prstGeom>
          <ns1:noFill/>
          <ns1:ln>
            <ns1:noFill/>
          </ns1:ln>
        </ns0:spPr>
        <ns0:txBody>
          <ns1:bodyPr anchorCtr="0" anchor="t" bIns="45700" lIns="91425" spcFirstLastPara="1" rIns="91425" wrap="square" tIns="45700">
            <ns1:noAutofit/>
          </ns1:bodyPr>
          <ns1:lstStyle/>
          <ns1:p>
            <ns1:pPr indent="0" lvl="0" marL="0" marR="0" rtl="0" algn="l">
              <ns1:lnSpc>
                <ns1:spcPct val="140000"/>
              </ns1:lnSpc>
              <ns1:spcBef>
                <ns1:spcPts val="0"/>
              </ns1:spcBef>
              <ns1:spcAft>
                <ns1:spcPts val="0"/>
              </ns1:spcAft>
              <ns1:buClr>
                <ns1:srgbClr val="000000"/>
              </ns1:buClr>
              <ns1:buSzPts val="10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*To accurately track the number of attendees, we will prepare the registration page and provide the list to your company.</ns1:t>
            </ns1:r>
            <ns1:endParaRPr b="0" i="0" sz="1200" u="none" cap="none" strike="noStrike">
              <ns1:solidFill>
                <ns1:srgbClr val="000000"/>
              </ns1:solidFill>
              <ns1:latin typeface="BIZ UDPGothic"/>
              <ns1:ea typeface="BIZ UDPGothic"/>
              <ns1:cs typeface="BIZ UDPGothic"/>
              <ns1:sym typeface="BIZ UDPGothic"/>
            </ns1:endParaRPr>
          </ns1:p>
          <ns1:p>
            <ns1:pPr indent="0" lvl="0" marL="0" marR="0" rtl="0" algn="l">
              <ns1:lnSpc>
                <ns1:spcPct val="140000"/>
              </ns1:lnSpc>
              <ns1:spcBef>
                <ns1:spcPts val="0"/>
              </ns1:spcBef>
              <ns1:spcAft>
                <ns1:spcPts val="0"/>
              </ns1:spcAft>
              <ns1:buClr>
                <ns1:srgbClr val="000000"/>
              </ns1:buClr>
              <ns1:buSzPts val="10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*If capacity is reached, registration will be stopped.</ns1:t>
            </ns1:r>
            <ns1:endParaRPr b="0" i="0" sz="1200" u="none" cap="none" strike="noStrike">
              <ns1:solidFill>
                <ns1:srgbClr val="000000"/>
              </ns1:solidFill>
              <ns1:latin typeface="BIZ UDPGothic"/>
              <ns1:ea typeface="BIZ UDPGothic"/>
              <ns1:cs typeface="BIZ UDPGothic"/>
              <ns1:sym typeface="BIZ UDPGothic"/>
            </ns1:endParaRPr>
          </ns1:p>
          <ns1:p>
            <ns1:pPr indent="0" lvl="0" marL="0" marR="0" rtl="0" algn="l">
              <ns1:lnSpc>
                <ns1:spcPct val="140000"/>
              </ns1:lnSpc>
              <ns1:spcBef>
                <ns1:spcPts val="0"/>
              </ns1:spcBef>
              <ns1:spcAft>
                <ns1:spcPts val="0"/>
              </ns1:spcAft>
              <ns1:buClr>
                <ns1:srgbClr val="000000"/>
              </ns1:buClr>
              <ns1:buSzPts val="10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*For privacy protection, the list will be delivered directly to the seminar organizer.</ns1:t>
            </ns1:r>
            <ns1:endParaRPr b="0" i="0" sz="1200" u="none" cap="none" strike="noStrike">
              <ns1:solidFill>
                <ns1:srgbClr val="000000"/>
              </ns1:solidFill>
              <ns1:latin typeface="BIZ UDPGothic"/>
              <ns1:ea typeface="BIZ UDPGothic"/>
              <ns1:cs typeface="BIZ UDPGothic"/>
              <ns1:sym typeface="BIZ UDPGothic"/>
            </ns1:endParaRPr>
          </ns1:p>
          <ns1:p>
            <ns1:pPr indent="0" lvl="0" marL="0" marR="0" rtl="0" algn="l">
              <ns1:lnSpc>
                <ns1:spcPct val="140000"/>
              </ns1:lnSpc>
              <ns1:spcBef>
                <ns1:spcPts val="0"/>
              </ns1:spcBef>
              <ns1:spcAft>
                <ns1:spcPts val="0"/>
              </ns1:spcAft>
              <ns1:buClr>
                <ns1:srgbClr val="000000"/>
              </ns1:buClr>
              <ns1:buSzPts val="10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 Not only participants but also absentees (pre-cancellations, same-day cancellations) are counted towards the number of attendees.</ns1:t>
            </ns1:r>
            <ns1:endParaRPr b="0" i="0" sz="9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40000"/>
              </ns1:lnSpc>
              <ns1:spcBef>
                <ns1:spcPts val="0"/>
              </ns1:spcBef>
              <ns1:spcAft>
                <ns1:spcPts val="0"/>
              </ns1:spcAft>
              <ns1:buClr>
                <ns1:srgbClr val="000000"/>
              </ns1:buClr>
              <ns1:buSzPts val="10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*Contracts are automatically renewed every 3 months and will continue in the same manner.</ns1:t>
            </ns1:r>
            <ns1:endParaRPr b="0" i="0" sz="9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40000"/>
              </ns1:lnSpc>
              <ns1:spcBef>
                <ns1:spcPts val="0"/>
              </ns1:spcBef>
              <ns1:spcAft>
                <ns1:spcPts val="0"/>
              </ns1:spcAft>
              <ns1:buClr>
                <ns1:srgbClr val="000000"/>
              </ns1:buClr>
              <ns1:buSzPts val="10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 Upon withdrawal, refunds for unused customer acquisition slots cannot be made. Additionally, you cannot rejoin Majisemi Club for one year after withdrawal.</ns1:t>
            </ns1:r>
            <ns1:endParaRPr b="0" i="0" sz="1400" u="none" cap="none" strike="noStrike">
              <ns1:solidFill>
                <ns1:srgbClr val="000000"/>
              </ns1:solidFill>
              <ns1:latin typeface="Arial"/>
              <ns1:ea typeface="Arial"/>
              <ns1:cs typeface="Arial"/>
              <ns1:sym typeface="Arial"/>
            </ns1:endParaRPr>
          </ns1:p>
          <ns1:p>
            <ns1:pPr indent="0" lvl="0" marL="0" marR="0" rtl="0" algn="l">
              <ns1:lnSpc>
                <ns1:spcPct val="140000"/>
              </ns1:lnSpc>
              <ns1:spcBef>
                <ns1:spcPts val="0"/>
              </ns1:spcBef>
              <ns1:spcAft>
                <ns1:spcPts val="0"/>
              </ns1:spcAft>
              <ns1:buClr>
                <ns1:srgbClr val="000000"/>
              </ns1:buClr>
              <ns1:buSzPts val="10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*To withdraw, please notify us by email by the end of the month prior to the withdrawal month.</ns1:t>
            </ns1:r>
            <ns1:endParaRPr b="0" i="0" sz="9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40000"/>
              </ns1:lnSpc>
              <ns1:spcBef>
                <ns1:spcPts val="0"/>
              </ns1:spcBef>
              <ns1:spcAft>
                <ns1:spcPts val="0"/>
              </ns1:spcAft>
              <ns1:buClr>
                <ns1:srgbClr val="000000"/>
              </ns1:buClr>
              <ns1:buSzPts val="10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*We may not be able to accommodate requests for guaranteed business meetings.</ns1:t>
            </ns1:r>
            <ns1:endParaRPr b="0" i="0" sz="9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40000"/>
              </ns1:lnSpc>
              <ns1:spcBef>
                <ns1:spcPts val="0"/>
              </ns1:spcBef>
              <ns1:spcAft>
                <ns1:spcPts val="0"/>
              </ns1:spcAft>
              <ns1:buClr>
                <ns1:srgbClr val="000000"/>
              </ns1:buClr>
              <ns1:buSzPts val="9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 Benefits are subject to change.</ns1:t>
            </ns1:r>
            <ns1:endParaRPr b="0" i="0" sz="900" u="none" cap="none" strike="noStrike">
              <ns1:solidFill>
                <ns1:srgbClr val="000000"/>
              </ns1:solidFill>
              <ns1:latin typeface="BIZ UDPGothic"/>
              <ns1:ea typeface="BIZ UDPGothic"/>
              <ns1:cs typeface="BIZ UDPGothic"/>
              <ns1:sym typeface="BIZ UDPGothic"/>
            </ns1:endParaRPr>
          </ns1:p>
          <ns1:p>
            <ns1:pPr indent="0" lvl="0" marL="0" marR="0" rtl="0" algn="l">
              <ns1:lnSpc>
                <ns1:spcPct val="140000"/>
              </ns1:lnSpc>
              <ns1:spcBef>
                <ns1:spcPts val="0"/>
              </ns1:spcBef>
              <ns1:spcAft>
                <ns1:spcPts val="0"/>
              </ns1:spcAft>
              <ns1:buClr>
                <ns1:srgbClr val="000000"/>
              </ns1:buClr>
              <ns1:buSzPts val="1000"/>
              <ns1:buFont typeface="Arial"/>
              <ns1:buNone/>
            </ns1:pPr>
            <ns1:r>
              <ns1:t/>
            </ns1:r>
            <ns1:endParaRPr b="0" i="0" sz="900" u="none" cap="none" strike="noStrike">
              <ns1:solidFill>
                <ns1:schemeClr val="accent4"/>
              </ns1:solidFill>
              <ns1:latin typeface="BIZ UDPGothic"/>
              <ns1:ea typeface="BIZ UDPGothic"/>
              <ns1:cs typeface="BIZ UDPGothic"/>
              <ns1:sym typeface="BIZ UDPGothic"/>
            </ns1:endParaRPr>
          </ns1:p>
        </ns0:txBody>
      </ns0:sp>
      <ns0:sp>
        <ns0:nvSpPr>
          <ns0:cNvPr id="1141" name="Google Shape;1141;p41"/>
          <ns0:cNvSpPr txBox="1"/>
          <ns0:nvPr/>
        </ns0:nvSpPr>
        <ns0:spPr>
          <ns1:xfrm>
            <ns1:off x="4765183" y="1190514"/>
            <ns1:ext cx="7327800" cy="1440900"/>
          </ns1:xfrm>
          <ns1:prstGeom prst="rect">
            <ns1:avLst/>
          </ns1:prstGeom>
          <ns1:noFill/>
          <ns1:ln>
            <ns1:noFill/>
          </ns1:ln>
        </ns0:spPr>
        <ns0:txBody>
          <ns1:bodyPr anchorCtr="0" anchor="t" bIns="45700" lIns="91425" spcFirstLastPara="1" rIns="91425" wrap="square" tIns="45700">
            <ns1:noAutofit/>
          </ns1:bodyPr>
          <ns1:lstStyle/>
          <ns1:p>
            <ns1:pPr indent="-285750" lvl="0" marL="285750" marR="0" rtl="0" algn="l">
              <ns1:lnSpc>
                <ns1:spcPct val="140000"/>
              </ns1:lnSpc>
              <ns1:spcBef>
                <ns1:spcPts val="0"/>
              </ns1:spcBef>
              <ns1:spcAft>
                <ns1:spcPts val="0"/>
              </ns1:spcAft>
              <ns1:buClr>
                <ns1:schemeClr val="accent4"/>
              </ns1:buClr>
              <ns1:buSzPts val="1300"/>
              <ns1:buFont typeface="BIZ UDPGothic"/>
              <ns1:buChar char="•"/>
            </ns1:pPr>
            <ns1:r>
              <ns1:rPr b="0" i="0" lang="ja-JP" sz="1300" u="none" cap="none" strike="noStrike">
                <ns1:solidFill>
                  <ns1:schemeClr val="accent4"/>
                </ns1:solidFill>
                <ns1:latin typeface="BIZ UDPGothic"/>
                <ns1:ea typeface="BIZ UDPGothic"/>
                <ns1:cs typeface="BIZ UDPGothic"/>
                <ns1:sym typeface="BIZ UDPGothic"/>
              </ns1:rPr>
              <ns1:t>This is a plan that automatically renews every 3 months. We guarantee 30 attendees and 3 business meetings (appointments).</ns1:t>
            </ns1:r>
            <ns1:endParaRPr b="0" i="0" sz="1300" u="none" cap="none" strike="noStrike">
              <ns1:solidFill>
                <ns1:schemeClr val="accent4"/>
              </ns1:solidFill>
              <ns1:latin typeface="BIZ UDPGothic"/>
              <ns1:ea typeface="BIZ UDPGothic"/>
              <ns1:cs typeface="BIZ UDPGothic"/>
              <ns1:sym typeface="BIZ UDPGothic"/>
            </ns1:endParaRPr>
          </ns1:p>
          <ns1:p>
            <ns1:pPr indent="-285750" lvl="0" marL="285750" marR="0" rtl="0" algn="l">
              <ns1:lnSpc>
                <ns1:spcPct val="140000"/>
              </ns1:lnSpc>
              <ns1:spcBef>
                <ns1:spcPts val="0"/>
              </ns1:spcBef>
              <ns1:spcAft>
                <ns1:spcPts val="0"/>
              </ns1:spcAft>
              <ns1:buClr>
                <ns1:schemeClr val="accent4"/>
              </ns1:buClr>
              <ns1:buSzPts val="1300"/>
              <ns1:buFont typeface="BIZ UDPGothic"/>
              <ns1:buChar char="•"/>
            </ns1:pPr>
            <ns1:r>
              <ns1:rPr b="0" i="0" lang="ja-JP" sz="1300" u="none" cap="none" strike="noStrike">
                <ns1:solidFill>
                  <ns1:schemeClr val="accent4"/>
                </ns1:solidFill>
                <ns1:latin typeface="BIZ UDPGothic"/>
                <ns1:ea typeface="BIZ UDPGothic"/>
                <ns1:cs typeface="BIZ UDPGothic"/>
                <ns1:sym typeface="BIZ UDPGothic"/>
              </ns1:rPr>
              <ns1:t>Our company will handle seminar content planning, attracting attendees, day-of operations, and sending materials to participants.</ns1:t>
            </ns1:r>
            <ns1:endParaRPr b="0" i="0" sz="1300" u="none" cap="none" strike="noStrike">
              <ns1:solidFill>
                <ns1:schemeClr val="accent4"/>
              </ns1:solidFill>
              <ns1:latin typeface="BIZ UDPGothic"/>
              <ns1:ea typeface="BIZ UDPGothic"/>
              <ns1:cs typeface="BIZ UDPGothic"/>
              <ns1:sym typeface="BIZ UDPGothic"/>
            </ns1:endParaRPr>
          </ns1:p>
          <ns1:p>
            <ns1:pPr indent="-285750" lvl="0" marL="285750" marR="0" rtl="0" algn="l">
              <ns1:lnSpc>
                <ns1:spcPct val="140000"/>
              </ns1:lnSpc>
              <ns1:spcBef>
                <ns1:spcPts val="0"/>
              </ns1:spcBef>
              <ns1:spcAft>
                <ns1:spcPts val="0"/>
              </ns1:spcAft>
              <ns1:buClr>
                <ns1:schemeClr val="accent4"/>
              </ns1:buClr>
              <ns1:buSzPts val="1300"/>
              <ns1:buFont typeface="BIZ UDPGothic"/>
              <ns1:buChar char="•"/>
            </ns1:pPr>
            <ns1:r>
              <ns1:rPr b="0" i="0" lang="ja-JP" sz="1300" u="none" cap="none" strike="noStrike">
                <ns1:solidFill>
                  <ns1:schemeClr val="accent4"/>
                </ns1:solidFill>
                <ns1:latin typeface="BIZ UDPGothic"/>
                <ns1:ea typeface="BIZ UDPGothic"/>
                <ns1:cs typeface="BIZ UDPGothic"/>
                <ns1:sym typeface="BIZ UDPGothic"/>
              </ns1:rPr>
              <ns1:t>Majifolo is included in the fee.</ns1:t>
            </ns1:r>
            <ns1:endParaRPr b="0" i="0" sz="1300" u="none" cap="none" strike="noStrike">
              <ns1:solidFill>
                <ns1:schemeClr val="accent4"/>
              </ns1:solidFill>
              <ns1:latin typeface="BIZ UDPGothic"/>
              <ns1:ea typeface="BIZ UDPGothic"/>
              <ns1:cs typeface="BIZ UDPGothic"/>
              <ns1:sym typeface="BIZ UDPGothic"/>
            </ns1:endParaRPr>
          </ns1:p>
          <ns1:p>
            <ns1:pPr indent="-285750" lvl="0" marL="285750" marR="0" rtl="0" algn="l">
              <ns1:lnSpc>
                <ns1:spcPct val="140000"/>
              </ns1:lnSpc>
              <ns1:spcBef>
                <ns1:spcPts val="0"/>
              </ns1:spcBef>
              <ns1:spcAft>
                <ns1:spcPts val="0"/>
              </ns1:spcAft>
              <ns1:buClr>
                <ns1:schemeClr val="accent4"/>
              </ns1:buClr>
              <ns1:buSzPts val="1300"/>
              <ns1:buFont typeface="BIZ UDPGothic"/>
              <ns1:buChar char="•"/>
            </ns1:pPr>
            <ns1:r>
              <ns1:rPr b="0" i="0" lang="ja-JP" sz="1300" u="none" cap="none" strike="noStrike">
                <ns1:solidFill>
                  <ns1:schemeClr val="accent4"/>
                </ns1:solidFill>
                <ns1:latin typeface="BIZ UDPGothic"/>
                <ns1:ea typeface="BIZ UDPGothic"/>
                <ns1:cs typeface="BIZ UDPGothic"/>
                <ns1:sym typeface="BIZ UDPGothic"/>
              </ns1:rPr>
              <ns1:t>If the initial seminar does not meet 30 participants and 3 appointments, it will be carried over to that quarter or the next quarter,</ns1:t>
            </ns1:r>
            <ns1:endParaRPr b="0" i="0" sz="13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40000"/>
              </ns1:lnSpc>
              <ns1:spcBef>
                <ns1:spcPts val="0"/>
              </ns1:spcBef>
              <ns1:spcAft>
                <ns1:spcPts val="0"/>
              </ns1:spcAft>
              <ns1:buClr>
                <ns1:srgbClr val="000000"/>
              </ns1:buClr>
              <ns1:buSzPts val="1300"/>
              <ns1:buFont typeface="Arial"/>
              <ns1:buNone/>
            </ns1:pPr>
            <ns1:r>
              <ns1:rPr b="0" i="0" lang="ja-JP" sz="1300" u="none" cap="none" strike="noStrike">
                <ns1:solidFill>
                  <ns1:schemeClr val="accent4"/>
                </ns1:solidFill>
                <ns1:latin typeface="BIZ UDPGothic"/>
                <ns1:ea typeface="BIZ UDPGothic"/>
                <ns1:cs typeface="BIZ UDPGothic"/>
                <ns1:sym typeface="BIZ UDPGothic"/>
              </ns1:rPr>
              <ns1:t>Additional seminars will be held. (The goal is to achieve this initially)</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1142" name="Google Shape;1142;p41"/>
          <ns0:cNvSpPr txBox="1"/>
          <ns0:nvPr/>
        </ns0:nvSpPr>
        <ns0:spPr>
          <ns1:xfrm>
            <ns1:off x="357465" y="1080289"/>
            <ns1:ext cx="4222200" cy="29892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50000"/>
              </ns1:lnSpc>
              <ns1:spcBef>
                <ns1:spcPts val="0"/>
              </ns1:spcBef>
              <ns1:spcAft>
                <ns1:spcPts val="0"/>
              </ns1:spcAft>
              <ns1:buClr>
                <ns1:srgbClr val="000000"/>
              </ns1:buClr>
              <ns1:buSzPts val="1400"/>
              <ns1:buFont typeface="Arial"/>
              <ns1:buNone/>
            </ns1:pPr>
            <ns1:r>
              <ns1:rPr b="1" i="0" lang="ja-JP" sz="1400" u="none" cap="none" strike="noStrike">
                <ns1:solidFill>
                  <ns1:schemeClr val="accent4"/>
                </ns1:solidFill>
                <ns1:latin typeface="BIZ UDPGothic"/>
                <ns1:ea typeface="BIZ UDPGothic"/>
                <ns1:cs typeface="BIZ UDPGothic"/>
                <ns1:sym typeface="BIZ UDPGothic"/>
              </ns1:rPr>
              <ns1:t>600,000 JPY every 3 m</ns1:t>
            </ns1:r>
            <ns1:r>
              <ns1:rPr b="1" i="0" lang="ja-JP" sz="800" u="none" cap="none" strike="noStrike">
                <ns1:solidFill>
                  <ns1:schemeClr val="accent4"/>
                </ns1:solidFill>
                <ns1:latin typeface="BIZ UDPGothic"/>
                <ns1:ea typeface="BIZ UDPGothic"/>
                <ns1:cs typeface="BIZ UDPGothic"/>
                <ns1:sym typeface="BIZ UDPGothic"/>
              </ns1:rPr>
              <ns1:t>onths (excluding tax)</ns1:t>
            </ns1:r>
            <ns1:endParaRPr b="1" i="0" sz="900" u="none" cap="none" strike="noStrike">
              <ns1:solidFill>
                <ns1:schemeClr val="accent4"/>
              </ns1:solidFill>
              <ns1:latin typeface="BIZ UDPGothic"/>
              <ns1:ea typeface="BIZ UDPGothic"/>
              <ns1:cs typeface="BIZ UDPGothic"/>
              <ns1:sym typeface="BIZ UDPGothic"/>
            </ns1:endParaRPr>
          </ns1:p>
          <ns1:p>
            <ns1:pPr indent="-171450" lvl="0" marL="171450" marR="0" rtl="0" algn="l">
              <ns1:lnSpc>
                <ns1:spcPct val="140000"/>
              </ns1:lnSpc>
              <ns1:spcBef>
                <ns1:spcPts val="0"/>
              </ns1:spcBef>
              <ns1:spcAft>
                <ns1:spcPts val="0"/>
              </ns1:spcAft>
              <ns1:buClr>
                <ns1:schemeClr val="accent4"/>
              </ns1:buClr>
              <ns1:buSzPts val="1100"/>
              <ns1:buFont typeface="BIZ UDPGothic"/>
              <ns1:buChar char="•"/>
            </ns1:pPr>
            <ns1:r>
              <ns1:rPr b="0" i="0" lang="ja-JP" sz="1100" u="none" cap="none" strike="noStrike">
                <ns1:solidFill>
                  <ns1:schemeClr val="accent4"/>
                </ns1:solidFill>
                <ns1:latin typeface="BIZ UDPGothic"/>
                <ns1:ea typeface="BIZ UDPGothic"/>
                <ns1:cs typeface="BIZ UDPGothic"/>
                <ns1:sym typeface="BIZ UDPGothic"/>
              </ns1:rPr>
              <ns1:t>Contract automatically renews every 3 months</ns1:t>
            </ns1:r>
            <ns1:endParaRPr b="0" i="0" sz="1400" u="none" cap="none" strike="noStrike">
              <ns1:solidFill>
                <ns1:srgbClr val="000000"/>
              </ns1:solidFill>
              <ns1:latin typeface="BIZ UDPGothic"/>
              <ns1:ea typeface="BIZ UDPGothic"/>
              <ns1:cs typeface="BIZ UDPGothic"/>
              <ns1:sym typeface="BIZ UDPGothic"/>
            </ns1:endParaRPr>
          </ns1:p>
          <ns1:p>
            <ns1:pPr indent="-171450" lvl="0" marL="171450" marR="0" rtl="0" algn="l">
              <ns1:lnSpc>
                <ns1:spcPct val="140000"/>
              </ns1:lnSpc>
              <ns1:spcBef>
                <ns1:spcPts val="0"/>
              </ns1:spcBef>
              <ns1:spcAft>
                <ns1:spcPts val="0"/>
              </ns1:spcAft>
              <ns1:buClr>
                <ns1:schemeClr val="accent4"/>
              </ns1:buClr>
              <ns1:buSzPts val="1100"/>
              <ns1:buFont typeface="BIZ UDPGothic"/>
              <ns1:buChar char="•"/>
            </ns1:pPr>
            <ns1:r>
              <ns1:rPr b="0" i="0" lang="ja-JP" sz="1100" u="none" cap="none" strike="noStrike">
                <ns1:solidFill>
                  <ns1:schemeClr val="accent4"/>
                </ns1:solidFill>
                <ns1:latin typeface="BIZ UDPGothic"/>
                <ns1:ea typeface="BIZ UDPGothic"/>
                <ns1:cs typeface="BIZ UDPGothic"/>
                <ns1:sym typeface="BIZ UDPGothic"/>
              </ns1:rPr>
              <ns1:t>Guarantee of 30 attendees and 3 business meetings every 3 months</ns1:t>
            </ns1:r>
            <ns1:endParaRPr b="0" i="0" sz="1400" u="none" cap="none" strike="noStrike">
              <ns1:solidFill>
                <ns1:srgbClr val="000000"/>
              </ns1:solidFill>
              <ns1:latin typeface="BIZ UDPGothic"/>
              <ns1:ea typeface="BIZ UDPGothic"/>
              <ns1:cs typeface="BIZ UDPGothic"/>
              <ns1:sym typeface="BIZ UDPGothic"/>
            </ns1:endParaRPr>
          </ns1:p>
          <ns1:p>
            <ns1:pPr indent="-171450" lvl="0" marL="171450" marR="0" rtl="0" algn="l">
              <ns1:lnSpc>
                <ns1:spcPct val="140000"/>
              </ns1:lnSpc>
              <ns1:spcBef>
                <ns1:spcPts val="0"/>
              </ns1:spcBef>
              <ns1:spcAft>
                <ns1:spcPts val="0"/>
              </ns1:spcAft>
              <ns1:buClr>
                <ns1:schemeClr val="accent4"/>
              </ns1:buClr>
              <ns1:buSzPts val="1100"/>
              <ns1:buFont typeface="BIZ UDPGothic"/>
              <ns1:buChar char="•"/>
            </ns1:pPr>
            <ns1:r>
              <ns1:rPr b="0" i="0" lang="ja-JP" sz="1100" u="none" cap="none" strike="noStrike">
                <ns1:solidFill>
                  <ns1:schemeClr val="accent4"/>
                </ns1:solidFill>
                <ns1:latin typeface="BIZ UDPGothic"/>
                <ns1:ea typeface="BIZ UDPGothic"/>
                <ns1:cs typeface="BIZ UDPGothic"/>
                <ns1:sym typeface="BIZ UDPGothic"/>
              </ns1:rPr>
              <ns1:t>Majifolo is provided for free</ns1:t>
            </ns1:r>
            <ns1:endParaRPr b="0" i="0" sz="1400" u="none" cap="none" strike="noStrike">
              <ns1:solidFill>
                <ns1:srgbClr val="000000"/>
              </ns1:solidFill>
              <ns1:latin typeface="BIZ UDPGothic"/>
              <ns1:ea typeface="BIZ UDPGothic"/>
              <ns1:cs typeface="BIZ UDPGothic"/>
              <ns1:sym typeface="BIZ UDPGothic"/>
            </ns1:endParaRPr>
          </ns1:p>
          <ns1:p>
            <ns1:pPr indent="-171450" lvl="0" marL="171450" marR="0" rtl="0" algn="l">
              <ns1:lnSpc>
                <ns1:spcPct val="140000"/>
              </ns1:lnSpc>
              <ns1:spcBef>
                <ns1:spcPts val="0"/>
              </ns1:spcBef>
              <ns1:spcAft>
                <ns1:spcPts val="0"/>
              </ns1:spcAft>
              <ns1:buClr>
                <ns1:schemeClr val="accent4"/>
              </ns1:buClr>
              <ns1:buSzPts val="1100"/>
              <ns1:buFont typeface="BIZ UDPGothic"/>
              <ns1:buChar char="•"/>
            </ns1:pPr>
            <ns1:r>
              <ns1:rPr b="0" i="0" lang="ja-JP" sz="1100" u="none" cap="none" strike="noStrike">
                <ns1:solidFill>
                  <ns1:schemeClr val="accent4"/>
                </ns1:solidFill>
                <ns1:latin typeface="BIZ UDPGothic"/>
                <ns1:ea typeface="BIZ UDPGothic"/>
                <ns1:cs typeface="BIZ UDPGothic"/>
                <ns1:sym typeface="BIZ UDPGothic"/>
              </ns1:rPr>
              <ns1:t>If targets are not met, the shortfall will be carried over to future seminars</ns1:t>
            </ns1:r>
            <ns1:endParaRPr b="0" i="0" sz="1400" u="none" cap="none" strike="noStrike">
              <ns1:solidFill>
                <ns1:srgbClr val="000000"/>
              </ns1:solidFill>
              <ns1:latin typeface="BIZ UDPGothic"/>
              <ns1:ea typeface="BIZ UDPGothic"/>
              <ns1:cs typeface="BIZ UDPGothic"/>
              <ns1:sym typeface="BIZ UDPGothic"/>
            </ns1:endParaRPr>
          </ns1:p>
          <ns1:p>
            <ns1:pPr indent="-171450" lvl="0" marL="171450" marR="0" rtl="0" algn="l">
              <ns1:lnSpc>
                <ns1:spcPct val="140000"/>
              </ns1:lnSpc>
              <ns1:spcBef>
                <ns1:spcPts val="0"/>
              </ns1:spcBef>
              <ns1:spcAft>
                <ns1:spcPts val="0"/>
              </ns1:spcAft>
              <ns1:buClr>
                <ns1:schemeClr val="accent4"/>
              </ns1:buClr>
              <ns1:buSzPts val="1100"/>
              <ns1:buFont typeface="BIZ UDPGothic"/>
              <ns1:buChar char="•"/>
            </ns1:pPr>
            <ns1:r>
              <ns1:rPr b="0" i="0" lang="ja-JP" sz="1100" u="none" cap="none" strike="noStrike">
                <ns1:solidFill>
                  <ns1:schemeClr val="accent4"/>
                </ns1:solidFill>
                <ns1:latin typeface="BIZ UDPGothic"/>
                <ns1:ea typeface="BIZ UDPGothic"/>
                <ns1:cs typeface="BIZ UDPGothic"/>
                <ns1:sym typeface="BIZ UDPGothic"/>
              </ns1:rPr>
              <ns1:t>For additional events with more than 31 participants, each registration is 13,500 JPY</ns1:t>
            </ns1:r>
            <ns1:endParaRPr b="0" i="0" sz="1100" u="none" cap="none" strike="noStrike">
              <ns1:solidFill>
                <ns1:schemeClr val="accent4"/>
              </ns1:solidFill>
              <ns1:latin typeface="BIZ UDPGothic"/>
              <ns1:ea typeface="BIZ UDPGothic"/>
              <ns1:cs typeface="BIZ UDPGothic"/>
              <ns1:sym typeface="BIZ UDPGothic"/>
            </ns1:endParaRPr>
          </ns1:p>
          <ns1:p>
            <ns1:pPr indent="-171450" lvl="0" marL="171450" marR="0" rtl="0" algn="l">
              <ns1:lnSpc>
                <ns1:spcPct val="120000"/>
              </ns1:lnSpc>
              <ns1:spcBef>
                <ns1:spcPts val="0"/>
              </ns1:spcBef>
              <ns1:spcAft>
                <ns1:spcPts val="0"/>
              </ns1:spcAft>
              <ns1:buClr>
                <ns1:srgbClr val="FF0000"/>
              </ns1:buClr>
              <ns1:buSzPts val="1100"/>
              <ns1:buFont typeface="BIZ UDPGothic"/>
              <ns1:buChar char="•"/>
            </ns1:pPr>
            <ns1:r>
              <ns1:rPr b="0" i="0" lang="ja-JP" sz="1100" u="none" cap="none" strike="noStrike">
                <ns1:solidFill>
                  <ns1:srgbClr val="FF0000"/>
                </ns1:solidFill>
                <ns1:latin typeface="BIZ UDPGothic"/>
                <ns1:ea typeface="BIZ UDPGothic"/>
                <ns1:cs typeface="BIZ UDPGothic"/>
                <ns1:sym typeface="BIZ UDPGothic"/>
              </ns1:rPr>
              <ns1:t>If someone who has registered for at least one of your company's last three paid seminars registers again for this seminar, they will not be charged for this seminar (fan development)</ns1:t>
            </ns1:r>
            <ns1:endParaRPr b="0" i="0" sz="1400" u="none" cap="none" strike="noStrike">
              <ns1:solidFill>
                <ns1:srgbClr val="000000"/>
              </ns1:solidFill>
              <ns1:latin typeface="Arial"/>
              <ns1:ea typeface="Arial"/>
              <ns1:cs typeface="Arial"/>
              <ns1:sym typeface="Arial"/>
            </ns1:endParaRPr>
          </ns1:p>
          <ns1:p>
            <ns1:pPr indent="-171450" lvl="0" marL="171450" marR="0" rtl="0" algn="l">
              <ns1:lnSpc>
                <ns1:spcPct val="120000"/>
              </ns1:lnSpc>
              <ns1:spcBef>
                <ns1:spcPts val="0"/>
              </ns1:spcBef>
              <ns1:spcAft>
                <ns1:spcPts val="0"/>
              </ns1:spcAft>
              <ns1:buClr>
                <ns1:srgbClr val="FF0000"/>
              </ns1:buClr>
              <ns1:buSzPts val="1100"/>
              <ns1:buFont typeface="BIZ UDPGothic"/>
              <ns1:buChar char="•"/>
            </ns1:pPr>
            <ns1:r>
              <ns1:rPr b="0" i="0" lang="ja-JP" sz="1100" u="none" cap="none" strike="noStrike">
                <ns1:solidFill>
                  <ns1:schemeClr val="accent4"/>
                </ns1:solidFill>
                <ns1:latin typeface="BIZ UDPGothic"/>
                <ns1:ea typeface="BIZ UDPGothic"/>
                <ns1:cs typeface="BIZ UDPGothic"/>
                <ns1:sym typeface="BIZ UDPGothic"/>
              </ns1:rPr>
              <ns1:t>Other benefits include providing leads from those who download publicly available presentation materials, a branding dashboard, and a trend analysis tool</ns1:t>
            </ns1:r>
            <ns1:endParaRPr b="0" i="0" sz="1400" u="none" cap="none" strike="noStrike">
              <ns1:solidFill>
                <ns1:srgbClr val="000000"/>
              </ns1:solidFill>
              <ns1:latin typeface="Arial"/>
              <ns1:ea typeface="Arial"/>
              <ns1:cs typeface="Arial"/>
              <ns1:sym typeface="Arial"/>
            </ns1:endParaRPr>
          </ns1:p>
          <ns1:p>
            <ns1:pPr indent="-101600" lvl="0" marL="171450" marR="0" rtl="0" algn="l">
              <ns1:lnSpc>
                <ns1:spcPct val="120000"/>
              </ns1:lnSpc>
              <ns1:spcBef>
                <ns1:spcPts val="0"/>
              </ns1:spcBef>
              <ns1:spcAft>
                <ns1:spcPts val="0"/>
              </ns1:spcAft>
              <ns1:buClr>
                <ns1:srgbClr val="FF0000"/>
              </ns1:buClr>
              <ns1:buSzPts val="1100"/>
              <ns1:buFont typeface="BIZ UDPGothic"/>
              <ns1:buNone/>
            </ns1:pPr>
            <ns1:r>
              <ns1:t/>
            </ns1:r>
            <ns1:endParaRPr b="0" i="0" sz="1100" u="none" cap="none" strike="noStrike">
              <ns1:solidFill>
                <ns1:srgbClr val="FF0000"/>
              </ns1:solidFill>
              <ns1:latin typeface="BIZ UDPGothic"/>
              <ns1:ea typeface="BIZ UDPGothic"/>
              <ns1:cs typeface="BIZ UDPGothic"/>
              <ns1:sym typeface="BIZ UDPGothic"/>
            </ns1:endParaRPr>
          </ns1:p>
        </ns0:txBody>
      </ns0:sp>
      <ns0:graphicFrame>
        <ns0:nvGraphicFramePr>
          <ns0:cNvPr id="1143" name="Google Shape;1143;p41"/>
          <ns0:cNvGraphicFramePr/>
          <ns0:nvPr/>
        </ns0:nvGraphicFramePr>
        <ns0:xfrm>
          <ns1:off x="4691066" y="4542515"/>
          <ns1:ext cx="3000000" cy="3000000"/>
        </ns0:xfrm>
        <ns1:graphic>
          <ns1:graphicData uri="http://schemas.openxmlformats.org/drawingml/2006/table">
            <ns1:tbl>
              <ns1:tblPr>
                <ns1:noFill/>
                <ns1:tableStyleId>{3467832D-9DE1-49CC-B827-7DFF1556ED4D}</ns1:tableStyleId>
              </ns1:tblPr>
              <ns1:tblGrid>
                <ns1:gridCol w="1844075"/>
                <ns1:gridCol w="2317650"/>
                <ns1:gridCol w="590300"/>
                <ns1:gridCol w="1230625"/>
                <ns1:gridCol w="1200500"/>
              </ns1:tblGrid>
              <ns1:tr h="282250">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lt1"/>
                          </ns1:solidFill>
                          <ns1:latin typeface="BIZ UDPGothic"/>
                          <ns1:ea typeface="BIZ UDPGothic"/>
                          <ns1:cs typeface="BIZ UDPGothic"/>
                          <ns1:sym typeface="BIZ UDPGothic"/>
                        </ns1:rPr>
                        <ns1:t>Product name</ns1:t>
                      </ns1:r>
                      <ns1:endParaRPr sz="1400" u="none" cap="none" strike="noStrike">
                        <ns1:solidFill>
                          <ns1:schemeClr val="lt1"/>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7030A0"/>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lt1"/>
                          </ns1:solidFill>
                          <ns1:latin typeface="BIZ UDPGothic"/>
                          <ns1:ea typeface="BIZ UDPGothic"/>
                          <ns1:cs typeface="BIZ UDPGothic"/>
                          <ns1:sym typeface="BIZ UDPGothic"/>
                        </ns1:rPr>
                        <ns1:t>Description</ns1:t>
                      </ns1:r>
                      <ns1:endParaRPr sz="1400" u="none" cap="none" strike="noStrike">
                        <ns1:solidFill>
                          <ns1:schemeClr val="lt1"/>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7030A0"/>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lt1"/>
                          </ns1:solidFill>
                          <ns1:latin typeface="BIZ UDPGothic"/>
                          <ns1:ea typeface="BIZ UDPGothic"/>
                          <ns1:cs typeface="BIZ UDPGothic"/>
                          <ns1:sym typeface="BIZ UDPGothic"/>
                        </ns1:rPr>
                        <ns1:t>Quantity</ns1:t>
                      </ns1:r>
                      <ns1:endParaRPr sz="1400" u="none" cap="none" strike="noStrike">
                        <ns1:solidFill>
                          <ns1:schemeClr val="lt1"/>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7030A0"/>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lt1"/>
                          </ns1:solidFill>
                          <ns1:latin typeface="BIZ UDPGothic"/>
                          <ns1:ea typeface="BIZ UDPGothic"/>
                          <ns1:cs typeface="BIZ UDPGothic"/>
                          <ns1:sym typeface="BIZ UDPGothic"/>
                        </ns1:rPr>
                        <ns1:t>Unit price (¥)</ns1:t>
                      </ns1:r>
                      <ns1:endParaRPr sz="1400" u="none" cap="none" strike="noStrike">
                        <ns1:solidFill>
                          <ns1:schemeClr val="lt1"/>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7030A0"/>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lt1"/>
                          </ns1:solidFill>
                          <ns1:latin typeface="BIZ UDPGothic"/>
                          <ns1:ea typeface="BIZ UDPGothic"/>
                          <ns1:cs typeface="BIZ UDPGothic"/>
                          <ns1:sym typeface="BIZ UDPGothic"/>
                        </ns1:rPr>
                        <ns1:t>Amount (¥)</ns1:t>
                      </ns1:r>
                      <ns1:endParaRPr sz="1400" u="none" cap="none" strike="noStrike">
                        <ns1:solidFill>
                          <ns1:schemeClr val="lt1"/>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7030A0"/>
                    </ns1:solidFill>
                  </ns1:tcPr>
                </ns1:tc>
              </ns1:tr>
              <ns1:tr h="322500">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Majisemi Club event (30 participants)</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Webinar planning, attracting participants, and management</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1</ns1:t>
                      </ns1:r>
                      <ns1:endParaRPr sz="1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600,000</ns1:t>
                      </ns1:r>
                      <ns1:endParaRPr sz="1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600,000</ns1:t>
                      </ns1:r>
                      <ns1:endParaRPr sz="1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r>
              <ns1:tr h="217150">
                <ns1:tc rowSpan="2">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Majifolo (30 participants)</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ctr">
                        <ns1:lnSpc>
                          <ns1:spcPct val="100000"/>
                        </ns1:lnSpc>
                        <ns1:spcBef>
                          <ns1:spcPts val="0"/>
                        </ns1:spcBef>
                        <ns1:spcAft>
                          <ns1:spcPts val="0"/>
                        </ns1:spcAft>
                        <ns1:buClr>
                          <ns1:schemeClr val="accent4"/>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Appointment setting via phone and email for participants</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30</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3,500</ns1:t>
                      </ns1:r>
                      <ns1:endParaRPr sz="1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105,000</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r>
              <ns1:tr h="262175">
                <ns1:tc vMerge="1"/>
                <ns1:tc>
                  <ns1:txBody>
                    <ns1:bodyPr/>
                    <ns1:lstStyle/>
                    <ns1:p>
                      <ns1:pPr indent="0" lvl="0" marL="0" marR="0" rtl="0" algn="ctr">
                        <ns1:lnSpc>
                          <ns1:spcPct val="100000"/>
                        </ns1:lnSpc>
                        <ns1:spcBef>
                          <ns1:spcPts val="0"/>
                        </ns1:spcBef>
                        <ns1:spcAft>
                          <ns1:spcPts val="0"/>
                        </ns1:spcAft>
                        <ns1:buClr>
                          <ns1:srgbClr val="FF5050"/>
                        </ns1:buClr>
                        <ns1:buSzPts val="1000"/>
                        <ns1:buFont typeface="Arial"/>
                        <ns1:buNone/>
                      </ns1:pPr>
                      <ns1:r>
                        <ns1:rPr lang="ja-JP" sz="1000" u="none" cap="none" strike="noStrike">
                          <ns1:solidFill>
                            <ns1:srgbClr val="FF5050"/>
                          </ns1:solidFill>
                          <ns1:latin typeface="BIZ UDPGothic"/>
                          <ns1:ea typeface="BIZ UDPGothic"/>
                          <ns1:cs typeface="BIZ UDPGothic"/>
                          <ns1:sym typeface="BIZ UDPGothic"/>
                        </ns1:rPr>
                        <ns1:t>All cases are free under the Majisemi Club business meeting guarantee</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rgbClr val="FF5050"/>
                          </ns1:solidFill>
                          <ns1:latin typeface="BIZ UDPGothic"/>
                          <ns1:ea typeface="BIZ UDPGothic"/>
                          <ns1:cs typeface="BIZ UDPGothic"/>
                          <ns1:sym typeface="BIZ UDPGothic"/>
                        </ns1:rPr>
                        <ns1:t>30</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rgbClr val="FF5050"/>
                          </ns1:solidFill>
                          <ns1:latin typeface="BIZ UDPGothic"/>
                          <ns1:ea typeface="BIZ UDPGothic"/>
                          <ns1:cs typeface="BIZ UDPGothic"/>
                          <ns1:sym typeface="BIZ UDPGothic"/>
                        </ns1:rPr>
                        <ns1:t>-3,500</ns1:t>
                      </ns1:r>
                      <ns1:endParaRPr sz="1000" u="none" cap="none" strike="noStrike">
                        <ns1:solidFill>
                          <ns1:srgbClr val="FF5050"/>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rgbClr val="FF5050"/>
                          </ns1:solidFill>
                          <ns1:latin typeface="BIZ UDPGothic"/>
                          <ns1:ea typeface="BIZ UDPGothic"/>
                          <ns1:cs typeface="BIZ UDPGothic"/>
                          <ns1:sym typeface="BIZ UDPGothic"/>
                        </ns1:rPr>
                        <ns1:t>-105,000</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r>
              <ns1:tr h="282250">
                <ns1:tc gridSpan="2" rowSpan="3">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chemeClr val="accent4"/>
                          </ns1:solidFill>
                          <ns1:latin typeface="BIZ UDPGothic"/>
                          <ns1:ea typeface="BIZ UDPGothic"/>
                          <ns1:cs typeface="BIZ UDPGothic"/>
                          <ns1:sym typeface="BIZ UDPGothic"/>
                        </ns1:rPr>
                        <ns1:t>Majisemi Club Business Meeting Guarantee Plan</ns1:t>
                      </ns1:r>
                      <ns1:endParaRPr sz="15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chemeClr val="accent4"/>
                          </ns1:solidFill>
                          <ns1:latin typeface="BIZ UDPGothic"/>
                          <ns1:ea typeface="BIZ UDPGothic"/>
                          <ns1:cs typeface="BIZ UDPGothic"/>
                          <ns1:sym typeface="BIZ UDPGothic"/>
                        </ns1:rPr>
                        <ns1:t>Reference plan for 30 participants</ns1:t>
                      </ns1:r>
                      <ns1:endParaRPr sz="1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rowSpan="3" hMerge="1"/>
                <ns1:tc gridSpan="2">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Subtotal</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hMerge="1"/>
                <ns1:tc>
                  <ns1:txBody>
                    <ns1:bodyPr/>
                    <ns1:lstStyle/>
                    <ns1:p>
                      <ns1:pPr indent="0" lvl="0" marL="0" marR="0" rtl="0" algn="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600,000</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r>
              <ns1:tr h="282250">
                <ns1:tc gridSpan="2" vMerge="1"/>
                <ns1:tc hMerge="1" vMerge="1"/>
                <ns1:tc gridSpan="2">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Consumption tax (10%)</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hMerge="1"/>
                <ns1:tc>
                  <ns1:txBody>
                    <ns1:bodyPr/>
                    <ns1:lstStyle/>
                    <ns1:p>
                      <ns1:pPr indent="0" lvl="0" marL="0" marR="0" rtl="0" algn="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60,000</ns1:t>
                      </ns1:r>
                      <ns1:endParaRPr sz="1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r>
              <ns1:tr h="302650">
                <ns1:tc gridSpan="2" vMerge="1"/>
                <ns1:tc hMerge="1" vMerge="1"/>
                <ns1:tc gridSpan="2">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Total (including tax)</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hMerge="1"/>
                <ns1:tc>
                  <ns1:txBody>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lang="ja-JP" sz="1400" u="none" cap="none" strike="noStrike">
                          <ns1:solidFill>
                            <ns1:schemeClr val="accent4"/>
                          </ns1:solidFill>
                          <ns1:latin typeface="BIZ UDPGothic"/>
                          <ns1:ea typeface="BIZ UDPGothic"/>
                          <ns1:cs typeface="BIZ UDPGothic"/>
                          <ns1:sym typeface="BIZ UDPGothic"/>
                        </ns1:rPr>
                        <ns1:t>660,000</ns1:t>
                      </ns1:r>
                      <ns1:endParaRPr sz="14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r>
            </ns1:tbl>
          </ns1:graphicData>
        </ns1:graphic>
      </ns0:graphicFrame>
      <ns0:sp>
        <ns0:nvSpPr>
          <ns0:cNvPr id="1144" name="Google Shape;1144;p41"/>
          <ns0:cNvSpPr txBox="1"/>
          <ns0:nvPr/>
        </ns0:nvSpPr>
        <ns0:spPr>
          <ns1:xfrm>
            <ns1:off x="274431" y="5194819"/>
            <ns1:ext cx="4080000" cy="586200"/>
          </ns1:xfrm>
          <ns1:prstGeom prst="rect">
            <ns1:avLst/>
          </ns1:prstGeom>
          <ns1:noFill/>
          <ns1:ln>
            <ns1:noFill/>
          </ns1:ln>
        </ns0:spPr>
        <ns0:txBody>
          <ns1:bodyPr anchorCtr="0" anchor="t" bIns="45700" lIns="91425" spcFirstLastPara="1" rIns="91425" wrap="square" tIns="108000">
            <ns1:spAutoFit/>
          </ns1:bodyPr>
          <ns1:lstStyle/>
          <ns1:p>
            <ns1:pPr indent="0" lvl="0" marL="0" marR="0" rtl="0" algn="ctr">
              <ns1:lnSpc>
                <ns1:spcPct val="100000"/>
              </ns1:lnSpc>
              <ns1:spcBef>
                <ns1:spcPts val="0"/>
              </ns1:spcBef>
              <ns1:spcAft>
                <ns1:spcPts val="0"/>
              </ns1:spcAft>
              <ns1:buClr>
                <ns1:srgbClr val="000000"/>
              </ns1:buClr>
              <ns1:buSzPts val="3200"/>
              <ns1:buFont typeface="Arial"/>
              <ns1:buNone/>
            </ns1:pPr>
            <ns1:r>
              <ns1:rPr b="1" i="0" lang="ja-JP" sz="2800" u="none" cap="none" strike="noStrike">
                <ns1:solidFill>
                  <ns1:schemeClr val="accent4"/>
                </ns1:solidFill>
                <ns1:latin typeface="BIZ UDPGothic"/>
                <ns1:ea typeface="BIZ UDPGothic"/>
                <ns1:cs typeface="BIZ UDPGothic"/>
                <ns1:sym typeface="BIZ UDPGothic"/>
              </ns1:rPr>
              <ns1:t>Guaranteed attendee acquisition and business meetings!</ns1:t>
            </ns1:r>
            <ns1:endParaRPr b="1" i="0" sz="2800" u="none" cap="none" strike="noStrike">
              <ns1:solidFill>
                <ns1:schemeClr val="accent4"/>
              </ns1:solidFill>
              <ns1:latin typeface="BIZ UDPGothic"/>
              <ns1:ea typeface="BIZ UDPGothic"/>
              <ns1:cs typeface="BIZ UDPGothic"/>
              <ns1:sym typeface="BIZ UDPGothic"/>
            </ns1:endParaRPr>
          </ns1:p>
        </ns0:txBody>
      </ns0:sp>
      <ns0:cxnSp>
        <ns0:nvCxnSpPr>
          <ns0:cNvPr id="1145" name="Google Shape;1145;p41"/>
          <ns0:cNvCxnSpPr/>
          <ns0:nvPr/>
        </ns0:nvCxnSpPr>
        <ns0:spPr>
          <ns1:xfrm>
            <ns1:off x="6350" y="799793"/>
            <ns1:ext cx="12185700" cy="0"/>
          </ns1:xfrm>
          <ns1:prstGeom prst="straightConnector1">
            <ns1:avLst/>
          </ns1:prstGeom>
          <ns1:noFill/>
          <ns1:ln cap="flat" cmpd="sng" w="9525">
            <ns1:solidFill>
              <ns1:schemeClr val="lt1"/>
            </ns1:solidFill>
            <ns1:prstDash val="solid"/>
            <ns1:miter lim="800000"/>
            <ns1:headEnd len="sm" w="sm" type="none"/>
            <ns1:tailEnd len="sm" w="sm" type="none"/>
          </ns1:ln>
        </ns0:spPr>
      </ns0:cxnSp>
      <ns0:sp>
        <ns0:nvSpPr>
          <ns0:cNvPr id="1146" name="Google Shape;1146;p41"/>
          <ns0:cNvSpPr/>
          <ns0:nvPr/>
        </ns0:nvSpPr>
        <ns0:spPr>
          <ns1:xfrm>
            <ns1:off x="12032139" y="-7626"/>
            <ns1:ext cx="163500" cy="800400"/>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cxnSp>
        <ns0:nvCxnSpPr>
          <ns0:cNvPr id="1147" name="Google Shape;1147;p41"/>
          <ns0:cNvCxnSpPr/>
          <ns0:nvPr/>
        </ns0:nvCxnSpPr>
        <ns0:spPr>
          <ns1:xfrm>
            <ns1:off x="9888" y="792703"/>
            <ns1:ext cx="1218570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1148" name="Google Shape;1148;p41"/>
          <ns0:cNvSpPr txBox="1"/>
          <ns0:nvPr>
            <ns0:ph idx="12" type="sldNum"/>
          </ns0:nvPr>
        </ns0:nvSpPr>
        <ns0:spPr>
          <ns1:xfrm>
            <ns1:off x="9448800" y="6492875"/>
            <ns1:ext cx="2743200" cy="365100"/>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ns1:t>‹#›</ns1:t>
            </ns1:fld>
            <ns1:endParaRPr/>
          </ns1:p>
        </ns0:txBody>
      </ns0:sp>
      <ns0:sp>
        <ns0:nvSpPr>
          <ns0:cNvPr id="1149" name="Google Shape;1149;p41"/>
          <ns0:cNvSpPr txBox="1"/>
          <ns0:nvPr/>
        </ns0:nvSpPr>
        <ns0:spPr>
          <ns1:xfrm>
            <ns1:off x="292432" y="6893"/>
            <ns1:ext cx="2414400" cy="709500"/>
          </ns1:xfrm>
          <ns1:prstGeom prst="rect">
            <ns1:avLst/>
          </ns1:prstGeom>
          <ns1:noFill/>
          <ns1:ln>
            <ns1:noFill/>
          </ns1:ln>
        </ns0:spPr>
        <ns0:txBody>
          <ns1:bodyPr anchorCtr="0" anchor="t"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3600"/>
              <ns1:buFont typeface="Arial"/>
              <ns1:buNone/>
            </ns1:pPr>
            <ns1:r>
              <ns1:rPr b="0" i="0" lang="ja-JP" sz="3600" u="none" cap="none" strike="noStrike">
                <ns1:solidFill>
                  <ns1:schemeClr val="accent4"/>
                </ns1:solidFill>
                <ns1:latin typeface="BIZ UDPGothic"/>
                <ns1:ea typeface="BIZ UDPGothic"/>
                <ns1:cs typeface="BIZ UDPGothic"/>
                <ns1:sym typeface="BIZ UDPGothic"/>
              </ns1:rPr>
              <ns1:t>Basic plan</ns1:t>
            </ns1:r>
            <ns1:endParaRPr b="0" i="0" sz="2400" u="none" cap="none" strike="noStrike">
              <ns1:solidFill>
                <ns1:schemeClr val="accent4"/>
              </ns1:solidFill>
              <ns1:latin typeface="BIZ UDPGothic"/>
              <ns1:ea typeface="BIZ UDPGothic"/>
              <ns1:cs typeface="BIZ UDPGothic"/>
              <ns1:sym typeface="BIZ UDPGothic"/>
            </ns1:endParaRPr>
          </ns1:p>
        </ns0:txBody>
      </ns0:sp>
      <ns0:sp>
        <ns0:nvSpPr>
          <ns0:cNvPr id="1150" name="Google Shape;1150;p41"/>
          <ns0:cNvSpPr/>
          <ns0:nvPr/>
        </ns0:nvSpPr>
        <ns0:spPr>
          <ns1:xfrm>
            <ns1:off x="5796107" y="227019"/>
            <ns1:ext cx="1604400" cy="461100"/>
          </ns1:xfrm>
          <ns1:prstGeom prst="roundRect">
            <ns1:avLst>
              <ns1:gd fmla="val 16667" name="adj"/>
            </ns1:avLst>
          </ns1:prstGeom>
          <ns1:solidFill>
            <ns1:schemeClr val="lt1"/>
          </ns1:solidFill>
          <ns1:ln cap="flat" cmpd="sng" w="127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Plan details</ns1:t>
            </ns1:r>
            <ns1:endParaRPr b="0" i="0" sz="1800" u="none" cap="none" strike="noStrike">
              <ns1:solidFill>
                <ns1:schemeClr val="accent4"/>
              </ns1:solidFill>
              <ns1:latin typeface="BIZ UDPGothic"/>
              <ns1:ea typeface="BIZ UDPGothic"/>
              <ns1:cs typeface="BIZ UDPGothic"/>
              <ns1:sym typeface="BIZ UDPGothic"/>
            </ns1:endParaRPr>
          </ns1:p>
        </ns0:txBody>
      </ns0:sp>
      <ns0:sp>
        <ns0:nvSpPr>
          <ns0:cNvPr id="1151" name="Google Shape;1151;p41"/>
          <ns0:cNvSpPr/>
          <ns0:nvPr/>
        </ns0:nvSpPr>
        <ns0:spPr>
          <ns1:xfrm>
            <ns1:off x="7500123" y="226536"/>
            <ns1:ext cx="1604400" cy="461100"/>
          </ns1:xfrm>
          <ns1:prstGeom prst="roundRect">
            <ns1:avLst>
              <ns1:gd fmla="val 16667" name="adj"/>
            </ns1:avLst>
          </ns1:prstGeom>
          <ns1:solidFill>
            <ns1:schemeClr val="lt1"/>
          </ns1:solidFill>
          <ns1:ln cap="flat" cmpd="sng" w="127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Reference plan</ns1:t>
            </ns1:r>
            <ns1:endParaRPr b="0" i="0" sz="1800" u="none" cap="none" strike="noStrike">
              <ns1:solidFill>
                <ns1:schemeClr val="accent4"/>
              </ns1:solidFill>
              <ns1:latin typeface="BIZ UDPGothic"/>
              <ns1:ea typeface="BIZ UDPGothic"/>
              <ns1:cs typeface="BIZ UDPGothic"/>
              <ns1:sym typeface="BIZ UDPGothic"/>
            </ns1:endParaRPr>
          </ns1:p>
        </ns0:txBody>
      </ns0:sp>
      <ns0:sp>
        <ns0:nvSpPr>
          <ns0:cNvPr id="1152" name="Google Shape;1152;p41"/>
          <ns0:cNvSpPr/>
          <ns0:nvPr/>
        </ns0:nvSpPr>
        <ns0:spPr>
          <ns1:xfrm>
            <ns1:off x="2856621" y="227019"/>
            <ns1:ext cx="2856900" cy="461100"/>
          </ns1:xfrm>
          <ns1:prstGeom prst="roundRect">
            <ns1:avLst>
              <ns1:gd fmla="val 16667" name="adj"/>
            </ns1:avLst>
          </ns1:prstGeom>
          <ns1:solidFill>
            <ns1:srgbClr val="7030A0"/>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lt1"/>
                </ns1:solidFill>
                <ns1:latin typeface="BIZ UDPGothic"/>
                <ns1:ea typeface="BIZ UDPGothic"/>
                <ns1:cs typeface="BIZ UDPGothic"/>
                <ns1:sym typeface="BIZ UDPGothic"/>
              </ns1:rPr>
              <ns1:t>マジセミ倶楽部 商談保証</ns1:t>
            </ns1:r>
            <ns1:endParaRPr b="0" i="0" sz="1800" u="none" cap="none" strike="noStrike">
              <ns1:solidFill>
                <ns1:schemeClr val="lt1"/>
              </ns1:solidFill>
              <ns1:latin typeface="BIZ UDPGothic"/>
              <ns1:ea typeface="BIZ UDPGothic"/>
              <ns1:cs typeface="BIZ UDPGothic"/>
              <ns1:sym typeface="BIZ UDPGothic"/>
            </ns1:endParaRPr>
          </ns1:p>
        </ns0:txBody>
      </ns0:sp>
      <ns0:sp>
        <ns0:nvSpPr>
          <ns0:cNvPr id="1153" name="Google Shape;1153;p41"/>
          <ns0:cNvSpPr txBox="1"/>
          <ns0:nvPr/>
        </ns0:nvSpPr>
        <ns0:spPr>
          <ns1:xfrm>
            <ns1:off x="3964875" y="6479600"/>
            <ns1:ext cx="4493700" cy="365100"/>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b="0" i="0" lang="ja-JP" sz="1000" u="none" cap="none" strike="noStrike">
                <ns1:solidFill>
                  <ns1:srgbClr val="D8D8D8"/>
                </ns1:solidFill>
                <ns1:latin typeface="Arial"/>
                <ns1:ea typeface="Arial"/>
                <ns1:cs typeface="Arial"/>
                <ns1:sym typeface="Arial"/>
              </ns1:rPr>
              <ns1:t>©2018-2023 MAJISEMI Inc.</ns1:t>
            </ns1:r>
            <ns1:endParaRPr b="0" i="0" sz="1000" u="none" cap="none" strike="noStrike">
              <ns1:solidFill>
                <ns1:srgbClr val="D8D8D8"/>
              </ns1:solidFill>
              <ns1:latin typeface="Arial"/>
              <ns1:ea typeface="Arial"/>
              <ns1:cs typeface="Arial"/>
              <ns1:sym typeface="Arial"/>
            </ns1:endParaRPr>
          </ns1:p>
        </ns0:txBody>
      </ns0:sp>
      <ns0:sp>
        <ns0:nvSpPr>
          <ns0:cNvPr id="1154" name="Google Shape;1154;p41"/>
          <ns0:cNvSpPr txBox="1"/>
          <ns0:nvPr/>
        </ns0:nvSpPr>
        <ns0:spPr>
          <ns1:xfrm>
            <ns1:off x="10249634" y="222167"/>
            <ns1:ext cx="1697100" cy="2769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0000"/>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Pricing </ns1:t>
            </ns1:r>
            <ns1:r>
              <ns1:rPr b="0" i="0" lang="ja-JP" sz="1200" u="none" cap="none" strike="noStrike">
                <ns1:solidFill>
                  <ns1:schemeClr val="accent4"/>
                </ns1:solidFill>
                <ns1:latin typeface="BIZ UDPGothic"/>
                <ns1:ea typeface="BIZ UDPGothic"/>
                <ns1:cs typeface="BIZ UDPGothic"/>
                <ns1:sym typeface="BIZ UDPGothic"/>
              </ns1:rPr>
              <ns1:t>Plans</ns1:t>
            </ns1:r>
            <ns1:endParaRPr b="0" i="0" sz="1200" u="none" cap="none" strike="noStrike">
              <ns1:solidFill>
                <ns1:schemeClr val="accent4"/>
              </ns1:solidFill>
              <ns1:latin typeface="BIZ UDPGothic"/>
              <ns1:ea typeface="BIZ UDPGothic"/>
              <ns1:cs typeface="BIZ UDPGothic"/>
              <ns1:sym typeface="BIZ UDPGothic"/>
            </ns1:endParaRPr>
          </ns1:p>
        </ns0:txBody>
      </ns0:sp>
    </ns0:spTree>
  </ns0:cSld>
  <ns0:clrMapOvr>
    <ns1:masterClrMapping/>
  </ns0:clrMapOvr>
</ns0:sld>
</file>

<file path=ppt/slides/slide42.xml><?xml version="1.0" encoding="utf-8"?>
<ns0:sld xmlns:ns0="http://schemas.openxmlformats.org/presentationml/2006/main" xmlns:ns1="http://schemas.openxmlformats.org/drawingml/2006/main">
  <ns0:cSld>
    <ns0:spTree>
      <ns0:nvGrpSpPr>
        <ns0:cNvPr id="1158" name="Shape 1158"/>
        <ns0:cNvGrpSpPr/>
        <ns0:nvPr/>
      </ns0:nvGrpSpPr>
      <ns0:grpSpPr>
        <ns1:xfrm>
          <ns1:off x="0" y="0"/>
          <ns1:ext cx="0" cy="0"/>
          <ns1:chOff x="0" y="0"/>
          <ns1:chExt cx="0" cy="0"/>
        </ns1:xfrm>
      </ns0:grpSpPr>
      <ns0:sp>
        <ns0:nvSpPr>
          <ns0:cNvPr id="1159" name="Google Shape;1159;p42"/>
          <ns0:cNvSpPr/>
          <ns0:nvPr/>
        </ns0:nvSpPr>
        <ns0:spPr>
          <ns1:xfrm>
            <ns1:off x="4704722" y="924664"/>
            <ns1:ext cx="3391313" cy="432000"/>
          </ns1:xfrm>
          <ns1:prstGeom prst="rect">
            <ns1:avLst/>
          </ns1:prstGeom>
          <ns1:solidFill>
            <ns1:srgbClr val="FF0066"/>
          </ns1:solidFill>
          <ns1:ln>
            <ns1:noFill/>
          </ns1:ln>
        </ns0:spPr>
        <ns0:txBody>
          <ns1:bodyPr anchorCtr="0" anchor="t"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50"/>
              <ns1:buFont typeface="Arial"/>
              <ns1:buNone/>
            </ns1:pPr>
            <ns1:r>
              <ns1:rPr b="0" i="0" lang="ja-JP" sz="1600" u="none" cap="none" strike="noStrike">
                <ns1:solidFill>
                  <ns1:schemeClr val="lt1"/>
                </ns1:solidFill>
                <ns1:latin typeface="BIZ UDPGothic"/>
                <ns1:ea typeface="BIZ UDPGothic"/>
                <ns1:cs typeface="BIZ UDPGothic"/>
                <ns1:sym typeface="BIZ UDPGothic"/>
              </ns1:rPr>
              <ns1:t>おすすめ</ns1:t>
            </ns1:r>
            <ns1:endParaRPr b="0" i="0" sz="1600" u="none" cap="none" strike="noStrike">
              <ns1:solidFill>
                <ns1:srgbClr val="000000"/>
              </ns1:solidFill>
              <ns1:latin typeface="BIZ UDPGothic"/>
              <ns1:ea typeface="BIZ UDPGothic"/>
              <ns1:cs typeface="BIZ UDPGothic"/>
              <ns1:sym typeface="BIZ UDPGothic"/>
            </ns1:endParaRPr>
          </ns1:p>
        </ns0:txBody>
      </ns0:sp>
      <ns0:graphicFrame>
        <ns0:nvGraphicFramePr>
          <ns0:cNvPr id="1160" name="Google Shape;1160;p42"/>
          <ns0:cNvGraphicFramePr/>
          <ns0:nvPr/>
        </ns0:nvGraphicFramePr>
        <ns0:xfrm>
          <ns1:off x="609641" y="1293472"/>
          <ns1:ext cx="3000000" cy="3000000"/>
        </ns0:xfrm>
        <ns1:graphic>
          <ns1:graphicData uri="http://schemas.openxmlformats.org/drawingml/2006/table">
            <ns1:tbl>
              <ns1:tblPr bandRow="1" firstRow="1">
                <ns1:noFill/>
                <ns1:tableStyleId>{36977B20-A630-4A1D-81F4-7C21FFB1FC08}</ns1:tableStyleId>
              </ns1:tblPr>
              <ns1:tblGrid>
                <ns1:gridCol w="422300"/>
                <ns1:gridCol w="1977450"/>
                <ns1:gridCol w="1695275"/>
                <ns1:gridCol w="1781400"/>
                <ns1:gridCol w="1609150"/>
                <ns1:gridCol w="1695275"/>
                <ns1:gridCol w="1695275"/>
              </ns1:tblGrid>
              <ns1:tr h="1062175">
                <ns1:tc gridSpan="2">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t/>
                      </ns1:r>
                      <ns1:endParaRPr sz="1500" u="none" cap="none" strike="noStrike">
                        <ns1:solidFill>
                          <ns1:schemeClr val="lt1"/>
                        </ns1:solidFill>
                        <ns1:latin typeface="BIZ UDPGothic"/>
                        <ns1:ea typeface="BIZ UDPGothic"/>
                        <ns1:cs typeface="BIZ UDPGothic"/>
                        <ns1:sym typeface="BIZ UDPGothic"/>
                      </ns1:endParaRPr>
                    </ns1:p>
                  </ns1:txBody>
                  <ns1:tcPr marT="41450" marB="41450" marR="82925" marL="82925">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tcPr>
                </ns1:tc>
                <ns1:tc hMerge="1"/>
                <ns1:tc>
                  <ns1:txBody>
                    <ns1:bodyPr/>
                    <ns1:lstStyle/>
                    <ns1:p>
                      <ns1:pPr indent="0" lvl="0" marL="0" marR="0" rtl="0" algn="ctr">
                        <ns1:lnSpc>
                          <ns1:spcPct val="150000"/>
                        </ns1:lnSpc>
                        <ns1:spcBef>
                          <ns1:spcPts val="0"/>
                        </ns1:spcBef>
                        <ns1:spcAft>
                          <ns1:spcPts val="0"/>
                        </ns1:spcAft>
                        <ns1:buClr>
                          <ns1:srgbClr val="000000"/>
                        </ns1:buClr>
                        <ns1:buSzPts val="1800"/>
                        <ns1:buFont typeface="Arial"/>
                        <ns1:buNone/>
                      </ns1:pPr>
                      <ns1:r>
                        <ns1:rPr lang="ja-JP" sz="1800" u="none" cap="none" strike="noStrike">
                          <ns1:solidFill>
                            <ns1:schemeClr val="lt1"/>
                          </ns1:solidFill>
                          <ns1:latin typeface="BIZ UDPGothic"/>
                          <ns1:ea typeface="BIZ UDPGothic"/>
                          <ns1:cs typeface="BIZ UDPGothic"/>
                          <ns1:sym typeface="BIZ UDPGothic"/>
                        </ns1:rPr>
                        <ns1:t>Light</ns1:t>
                      </ns1:r>
                      <ns1:endParaRPr sz="1400" u="none" cap="none" strike="noStrike">
                        <ns1:latin typeface="BIZ UDPGothic"/>
                        <ns1:ea typeface="BIZ UDPGothic"/>
                        <ns1:cs typeface="BIZ UDPGothic"/>
                        <ns1:sym typeface="BIZ UDPGothic"/>
                      </ns1:endParaRPr>
                    </ns1:p>
                  </ns1:txBody>
                  <ns1:tcPr marT="41450" marB="41450" marR="82925" marL="82925">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rgbClr val="92D050"/>
                    </ns1:solidFill>
                  </ns1:tcPr>
                </ns1:tc>
                <ns1:tc>
                  <ns1:txBody>
                    <ns1:bodyPr/>
                    <ns1:lstStyle/>
                    <ns1:p>
                      <ns1:pPr indent="0" lvl="0" marL="0" marR="0" rtl="0" algn="ctr">
                        <ns1:lnSpc>
                          <ns1:spcPct val="150000"/>
                        </ns1:lnSpc>
                        <ns1:spcBef>
                          <ns1:spcPts val="0"/>
                        </ns1:spcBef>
                        <ns1:spcAft>
                          <ns1:spcPts val="0"/>
                        </ns1:spcAft>
                        <ns1:buClr>
                          <ns1:srgbClr val="000000"/>
                        </ns1:buClr>
                        <ns1:buSzPts val="1800"/>
                        <ns1:buFont typeface="Arial"/>
                        <ns1:buNone/>
                      </ns1:pPr>
                      <ns1:r>
                        <ns1:rPr lang="ja-JP" sz="1800" u="none" cap="none" strike="noStrike">
                          <ns1:solidFill>
                            <ns1:schemeClr val="lt1"/>
                          </ns1:solidFill>
                          <ns1:latin typeface="BIZ UDPGothic"/>
                          <ns1:ea typeface="BIZ UDPGothic"/>
                          <ns1:cs typeface="BIZ UDPGothic"/>
                          <ns1:sym typeface="BIZ UDPGothic"/>
                        </ns1:rPr>
                        <ns1:t>Silver</ns1:t>
                      </ns1:r>
                      <ns1:endParaRPr sz="18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000"/>
                        <ns1:buFont typeface="Arial"/>
                        <ns1:buNone/>
                      </ns1:pPr>
                      <ns1:r>
                        <ns1:t/>
                      </ns1:r>
                      <ns1:endParaRPr b="0" sz="1000" u="none" cap="none" strike="noStrike">
                        <ns1:solidFill>
                          <ns1:schemeClr val="lt1"/>
                        </ns1:solidFill>
                        <ns1:latin typeface="BIZ UDPGothic"/>
                        <ns1:ea typeface="BIZ UDPGothic"/>
                        <ns1:cs typeface="BIZ UDPGothic"/>
                        <ns1:sym typeface="BIZ UDPGothic"/>
                      </ns1:endParaRPr>
                    </ns1:p>
                  </ns1:txBody>
                  <ns1:tcPr marT="41450" marB="41450" marR="82925" marL="82925">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rgbClr val="6C93EA"/>
                    </ns1:solidFill>
                  </ns1:tcPr>
                </ns1:tc>
                <ns1:tc>
                  <ns1:txBody>
                    <ns1:bodyPr/>
                    <ns1:lstStyle/>
                    <ns1:p>
                      <ns1:pPr indent="0" lvl="0" marL="0" marR="0" rtl="0" algn="ctr">
                        <ns1:lnSpc>
                          <ns1:spcPct val="150000"/>
                        </ns1:lnSpc>
                        <ns1:spcBef>
                          <ns1:spcPts val="0"/>
                        </ns1:spcBef>
                        <ns1:spcAft>
                          <ns1:spcPts val="0"/>
                        </ns1:spcAft>
                        <ns1:buClr>
                          <ns1:srgbClr val="000000"/>
                        </ns1:buClr>
                        <ns1:buSzPts val="1800"/>
                        <ns1:buFont typeface="Arial"/>
                        <ns1:buNone/>
                      </ns1:pPr>
                      <ns1:r>
                        <ns1:rPr lang="ja-JP" sz="1800" u="none" cap="none" strike="noStrike">
                          <ns1:solidFill>
                            <ns1:schemeClr val="lt1"/>
                          </ns1:solidFill>
                          <ns1:latin typeface="BIZ UDPGothic"/>
                          <ns1:ea typeface="BIZ UDPGothic"/>
                          <ns1:cs typeface="BIZ UDPGothic"/>
                          <ns1:sym typeface="BIZ UDPGothic"/>
                        </ns1:rPr>
                        <ns1:t>Gold</ns1:t>
                      </ns1:r>
                      <ns1:endParaRPr sz="1800" u="none" cap="none" strike="noStrike">
                        <ns1:solidFill>
                          <ns1:schemeClr val="lt1"/>
                        </ns1:solidFill>
                        <ns1:latin typeface="BIZ UDPGothic"/>
                        <ns1:ea typeface="BIZ UDPGothic"/>
                        <ns1:cs typeface="BIZ UDPGothic"/>
                        <ns1:sym typeface="BIZ UDPGothic"/>
                      </ns1:endParaRPr>
                    </ns1:p>
                  </ns1:txBody>
                  <ns1:tcPr marT="41450" marB="41450" marR="82925" marL="82925">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rgbClr val="FDAA03"/>
                    </ns1:solidFill>
                  </ns1:tcPr>
                </ns1:tc>
                <ns1:tc>
                  <ns1:txBody>
                    <ns1:bodyPr/>
                    <ns1:lstStyle/>
                    <ns1:p>
                      <ns1:pPr indent="0" lvl="0" marL="0" marR="0" rtl="0" algn="ctr">
                        <ns1:lnSpc>
                          <ns1:spcPct val="150000"/>
                        </ns1:lnSpc>
                        <ns1:spcBef>
                          <ns1:spcPts val="0"/>
                        </ns1:spcBef>
                        <ns1:spcAft>
                          <ns1:spcPts val="0"/>
                        </ns1:spcAft>
                        <ns1:buClr>
                          <ns1:srgbClr val="000000"/>
                        </ns1:buClr>
                        <ns1:buSzPts val="1800"/>
                        <ns1:buFont typeface="Arial"/>
                        <ns1:buNone/>
                      </ns1:pPr>
                      <ns1:r>
                        <ns1:rPr lang="ja-JP" sz="1800" u="none" cap="none" strike="noStrike">
                          <ns1:solidFill>
                            <ns1:schemeClr val="lt1"/>
                          </ns1:solidFill>
                          <ns1:latin typeface="BIZ UDPGothic"/>
                          <ns1:ea typeface="BIZ UDPGothic"/>
                          <ns1:cs typeface="BIZ UDPGothic"/>
                          <ns1:sym typeface="BIZ UDPGothic"/>
                        </ns1:rPr>
                        <ns1:t>Platinum</ns1:t>
                      </ns1:r>
                      <ns1:endParaRPr sz="1800" u="none" cap="none" strike="noStrike">
                        <ns1:solidFill>
                          <ns1:schemeClr val="lt1"/>
                        </ns1:solidFill>
                        <ns1:latin typeface="BIZ UDPGothic"/>
                        <ns1:ea typeface="BIZ UDPGothic"/>
                        <ns1:cs typeface="BIZ UDPGothic"/>
                        <ns1:sym typeface="BIZ UDPGothic"/>
                      </ns1:endParaRPr>
                    </ns1:p>
                  </ns1:txBody>
                  <ns1:tcPr marT="41450" marB="41450" marR="82925" marL="82925">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rgbClr val="D840D1"/>
                    </ns1:solidFill>
                  </ns1:tcPr>
                </ns1:tc>
                <ns1:tc>
                  <ns1:txBody>
                    <ns1:bodyPr/>
                    <ns1:lstStyle/>
                    <ns1:p>
                      <ns1:pPr indent="0" lvl="0" marL="0" marR="0" rtl="0" algn="ctr">
                        <ns1:lnSpc>
                          <ns1:spcPct val="150000"/>
                        </ns1:lnSpc>
                        <ns1:spcBef>
                          <ns1:spcPts val="0"/>
                        </ns1:spcBef>
                        <ns1:spcAft>
                          <ns1:spcPts val="0"/>
                        </ns1:spcAft>
                        <ns1:buClr>
                          <ns1:srgbClr val="000000"/>
                        </ns1:buClr>
                        <ns1:buSzPts val="1800"/>
                        <ns1:buFont typeface="Arial"/>
                        <ns1:buNone/>
                      </ns1:pPr>
                      <ns1:r>
                        <ns1:rPr lang="ja-JP" sz="1800" u="none" cap="none" strike="noStrike">
                          <ns1:solidFill>
                            <ns1:schemeClr val="lt1"/>
                          </ns1:solidFill>
                          <ns1:latin typeface="BIZ UDPGothic"/>
                          <ns1:ea typeface="BIZ UDPGothic"/>
                          <ns1:cs typeface="BIZ UDPGothic"/>
                          <ns1:sym typeface="BIZ UDPGothic"/>
                        </ns1:rPr>
                        <ns1:t>Premium</ns1:t>
                      </ns1:r>
                      <ns1:endParaRPr sz="1800" u="none" cap="none" strike="noStrike">
                        <ns1:solidFill>
                          <ns1:schemeClr val="lt1"/>
                        </ns1:solidFill>
                        <ns1:latin typeface="BIZ UDPGothic"/>
                        <ns1:ea typeface="BIZ UDPGothic"/>
                        <ns1:cs typeface="BIZ UDPGothic"/>
                        <ns1:sym typeface="BIZ UDPGothic"/>
                      </ns1:endParaRPr>
                    </ns1:p>
                  </ns1:txBody>
                  <ns1:tcPr marT="41450" marB="41450" marR="82925" marL="82925">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rgbClr val="AEABAB"/>
                    </ns1:solidFill>
                  </ns1:tcPr>
                </ns1:tc>
              </ns1:tr>
              <ns1:tr h="396000">
                <ns1:tc rowSpan="5">
                  <ns1:txBody>
                    <ns1:bodyPr/>
                    <ns1:lstStyle/>
                    <ns1:p>
                      <ns1:pPr indent="0" lvl="0" marL="0" marR="0" rtl="0" algn="ctr">
                        <ns1:lnSpc>
                          <ns1:spcPct val="100000"/>
                        </ns1:lnSpc>
                        <ns1:spcBef>
                          <ns1:spcPts val="0"/>
                        </ns1:spcBef>
                        <ns1:spcAft>
                          <ns1:spcPts val="0"/>
                        </ns1:spcAft>
                        <ns1:buClr>
                          <ns1:srgbClr val="163F9B"/>
                        </ns1:buClr>
                        <ns1:buSzPts val="1500"/>
                        <ns1:buFont typeface="Arial"/>
                        <ns1:buNone/>
                      </ns1:pPr>
                      <ns1:r>
                        <ns1:t/>
                      </ns1:r>
                      <ns1:endParaRPr sz="1500" u="none" cap="none" strike="noStrike">
                        <ns1:solidFill>
                          <ns1:srgbClr val="163F9B"/>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163F9B"/>
                        </ns1:buClr>
                        <ns1:buSzPts val="1500"/>
                        <ns1:buFont typeface="Arial"/>
                        <ns1:buNone/>
                      </ns1:pPr>
                      <ns1:r>
                        <ns1:rPr lang="ja-JP" sz="1500" u="none" cap="none" strike="noStrike">
                          <ns1:solidFill>
                            <ns1:srgbClr val="163F9B"/>
                          </ns1:solidFill>
                          <ns1:latin typeface="BIZ UDPGothic"/>
                          <ns1:ea typeface="BIZ UDPGothic"/>
                          <ns1:cs typeface="BIZ UDPGothic"/>
                          <ns1:sym typeface="BIZ UDPGothic"/>
                        </ns1:rPr>
                        <ns1:t>Included Services</ns1:t>
                      </ns1:r>
                      <ns1:endParaRPr sz="1400" u="none" cap="none" strike="noStrike">
                        <ns1:latin typeface="BIZ UDPGothic"/>
                        <ns1:ea typeface="BIZ UDPGothic"/>
                        <ns1:cs typeface="BIZ UDPGothic"/>
                        <ns1:sym typeface="BIZ UDPGothic"/>
                      </ns1:endParaRPr>
                    </ns1:p>
                  </ns1:txBody>
                  <ns1:tcPr marT="41450" marB="41450" marR="82925" marL="82925">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28575">
                      <ns1:solidFill>
                        <ns1:srgbClr val="163F9B"/>
                      </ns1:solidFill>
                      <ns1:prstDash val="solid"/>
                      <ns1:round/>
                      <ns1:headEnd len="sm" w="sm" type="none"/>
                      <ns1:tailEnd len="sm" w="sm" type="none"/>
                    </ns1:lnB>
                  </ns1:tcPr>
                </ns1:tc>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163F9B"/>
                          </ns1:solidFill>
                          <ns1:latin typeface="BIZ UDPGothic"/>
                          <ns1:ea typeface="BIZ UDPGothic"/>
                          <ns1:cs typeface="BIZ UDPGothic"/>
                          <ns1:sym typeface="BIZ UDPGothic"/>
                        </ns1:rPr>
                        <ns1:t>Webinar hosting</ns1:t>
                      </ns1:r>
                      <ns1:endParaRPr sz="1400" u="none" cap="none" strike="noStrike">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b="1" lang="ja-JP" sz="1500" u="none" cap="none" strike="noStrike">
                          <ns1:solidFill>
                            <ns1:srgbClr val="92D050"/>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b="1" lang="ja-JP" sz="1500" u="none" cap="none" strike="noStrike">
                          <ns1:solidFill>
                            <ns1:srgbClr val="6C93EA"/>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rgbClr val="FF92B6">
                        <ns1:alpha val="12156"/>
                      </ns1:srgbClr>
                    </ns1:solidFill>
                  </ns1:tcPr>
                </ns1:tc>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b="1" lang="ja-JP" sz="1500" u="none" cap="none" strike="noStrike">
                          <ns1:solidFill>
                            <ns1:srgbClr val="FDAA03"/>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rgbClr val="FF92B6">
                        <ns1:alpha val="12156"/>
                      </ns1:srgbClr>
                    </ns1:solidFill>
                  </ns1:tcPr>
                </ns1:tc>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b="1" lang="ja-JP" sz="1500" u="none" cap="none" strike="noStrike">
                          <ns1:solidFill>
                            <ns1:srgbClr val="D840D1"/>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b="1" lang="ja-JP" sz="1500" u="none" cap="none" strike="noStrike">
                          <ns1:solidFill>
                            <ns1:srgbClr val="757070"/>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chemeClr val="lt1"/>
                    </ns1:solidFill>
                  </ns1:tcPr>
                </ns1:tc>
              </ns1:tr>
              <ns1:tr h="396000">
                <ns1:tc vMerge="1"/>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163F9B"/>
                          </ns1:solidFill>
                          <ns1:latin typeface="BIZ UDPGothic"/>
                          <ns1:ea typeface="BIZ UDPGothic"/>
                          <ns1:cs typeface="BIZ UDPGothic"/>
                          <ns1:sym typeface="BIZ UDPGothic"/>
                        </ns1:rPr>
                        <ns1:t>SEO article creation</ns1:t>
                      </ns1:r>
                      <ns1:endParaRPr sz="1400" u="none" cap="none" strike="noStrike">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163F9B"/>
                          </ns1:solidFill>
                          <ns1:latin typeface="BIZ UDPGothic"/>
                          <ns1:ea typeface="BIZ UDPGothic"/>
                          <ns1:cs typeface="BIZ UDPGothic"/>
                          <ns1:sym typeface="BIZ UDPGothic"/>
                        </ns1:rPr>
                        <ns1:t>―</ns1:t>
                      </ns1:r>
                      <ns1:endParaRPr sz="1500" u="none" cap="none" strike="noStrike">
                        <ns1:solidFill>
                          <ns1:srgbClr val="163F9B"/>
                        </ns1:solidFill>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163F9B"/>
                          </ns1:solidFill>
                          <ns1:latin typeface="BIZ UDPGothic"/>
                          <ns1:ea typeface="BIZ UDPGothic"/>
                          <ns1:cs typeface="BIZ UDPGothic"/>
                          <ns1:sym typeface="BIZ UDPGothic"/>
                        </ns1:rPr>
                        <ns1:t>   </ns1:t>
                      </ns1:r>
                      <ns1:r>
                        <ns1:rPr lang="ja-JP" sz="1500" u="none" cap="none" strike="noStrike">
                          <ns1:solidFill>
                            <ns1:srgbClr val="6C93EA"/>
                          </ns1:solidFill>
                          <ns1:latin typeface="BIZ UDPGothic"/>
                          <ns1:ea typeface="BIZ UDPGothic"/>
                          <ns1:cs typeface="BIZ UDPGothic"/>
                          <ns1:sym typeface="BIZ UDPGothic"/>
                        </ns1:rPr>
                        <ns1:t>●</ns1:t>
                      </ns1:r>
                      <ns1:r>
                        <ns1:rPr lang="ja-JP" sz="800" u="none" cap="none" strike="noStrike">
                          <ns1:solidFill>
                            <ns1:srgbClr val="6C93EA"/>
                          </ns1:solidFill>
                          <ns1:latin typeface="BIZ UDPGothic"/>
                          <ns1:ea typeface="BIZ UDPGothic"/>
                          <ns1:cs typeface="BIZ UDPGothic"/>
                          <ns1:sym typeface="BIZ UDPGothic"/>
                        </ns1:rPr>
                        <ns1:t>※1</ns1:t>
                      </ns1:r>
                      <ns1:endParaRPr sz="800" u="none" cap="none" strike="noStrike">
                        <ns1:solidFill>
                          <ns1:srgbClr val="6C93EA"/>
                        </ns1:solidFill>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rgbClr val="FF92B6">
                        <ns1:alpha val="12156"/>
                      </ns1:srgbClr>
                    </ns1:solidFill>
                  </ns1:tcPr>
                </ns1:tc>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163F9B"/>
                          </ns1:solidFill>
                          <ns1:latin typeface="BIZ UDPGothic"/>
                          <ns1:ea typeface="BIZ UDPGothic"/>
                          <ns1:cs typeface="BIZ UDPGothic"/>
                          <ns1:sym typeface="BIZ UDPGothic"/>
                        </ns1:rPr>
                        <ns1:t>―</ns1:t>
                      </ns1:r>
                      <ns1:endParaRPr sz="1500" u="none" cap="none" strike="noStrike">
                        <ns1:solidFill>
                          <ns1:srgbClr val="163F9B"/>
                        </ns1:solidFill>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rgbClr val="FF92B6">
                        <ns1:alpha val="12156"/>
                      </ns1:srgbClr>
                    </ns1:solidFill>
                  </ns1:tcPr>
                </ns1:tc>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163F9B"/>
                          </ns1:solidFill>
                          <ns1:latin typeface="BIZ UDPGothic"/>
                          <ns1:ea typeface="BIZ UDPGothic"/>
                          <ns1:cs typeface="BIZ UDPGothic"/>
                          <ns1:sym typeface="BIZ UDPGothic"/>
                        </ns1:rPr>
                        <ns1:t>―</ns1:t>
                      </ns1:r>
                      <ns1:endParaRPr sz="1500" u="none" cap="none" strike="noStrike">
                        <ns1:solidFill>
                          <ns1:srgbClr val="163F9B"/>
                        </ns1:solidFill>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757070"/>
                        </ns1:buClr>
                        <ns1:buSzPts val="1500"/>
                        <ns1:buFont typeface="Arial"/>
                        <ns1:buNone/>
                      </ns1:pPr>
                      <ns1:r>
                        <ns1:rPr lang="ja-JP" sz="1500" u="none" cap="none" strike="noStrike">
                          <ns1:solidFill>
                            <ns1:srgbClr val="757070"/>
                          </ns1:solidFill>
                          <ns1:latin typeface="BIZ UDPGothic"/>
                          <ns1:ea typeface="BIZ UDPGothic"/>
                          <ns1:cs typeface="BIZ UDPGothic"/>
                          <ns1:sym typeface="BIZ UDPGothic"/>
                        </ns1:rPr>
                        <ns1:t>   </ns1:t>
                      </ns1:r>
                      <ns1:r>
                        <ns1:rPr b="1" lang="ja-JP" sz="1500" u="none" cap="none" strike="noStrike">
                          <ns1:solidFill>
                            <ns1:srgbClr val="757070"/>
                          </ns1:solidFill>
                          <ns1:latin typeface="BIZ UDPGothic"/>
                          <ns1:ea typeface="BIZ UDPGothic"/>
                          <ns1:cs typeface="BIZ UDPGothic"/>
                          <ns1:sym typeface="BIZ UDPGothic"/>
                        </ns1:rPr>
                        <ns1:t>●</ns1:t>
                      </ns1:r>
                      <ns1:r>
                        <ns1:rPr lang="ja-JP" sz="800" u="none" cap="none" strike="noStrike">
                          <ns1:solidFill>
                            <ns1:srgbClr val="757070"/>
                          </ns1:solidFill>
                          <ns1:latin typeface="BIZ UDPGothic"/>
                          <ns1:ea typeface="BIZ UDPGothic"/>
                          <ns1:cs typeface="BIZ UDPGothic"/>
                          <ns1:sym typeface="BIZ UDPGothic"/>
                        </ns1:rPr>
                        <ns1:t>※1</ns1:t>
                      </ns1:r>
                      <ns1:endParaRPr sz="800" u="none" cap="none" strike="noStrike">
                        <ns1:solidFill>
                          <ns1:srgbClr val="757070"/>
                        </ns1:solidFill>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chemeClr val="lt1"/>
                    </ns1:solidFill>
                  </ns1:tcPr>
                </ns1:tc>
              </ns1:tr>
              <ns1:tr h="396000">
                <ns1:tc vMerge="1"/>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163F9B"/>
                          </ns1:solidFill>
                          <ns1:latin typeface="BIZ UDPGothic"/>
                          <ns1:ea typeface="BIZ UDPGothic"/>
                          <ns1:cs typeface="BIZ UDPGothic"/>
                          <ns1:sym typeface="BIZ UDPGothic"/>
                        </ns1:rPr>
                        <ns1:t>Majifollow</ns1:t>
                      </ns1:r>
                      <ns1:endParaRPr sz="1400" u="none" cap="none" strike="noStrike">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163F9B"/>
                          </ns1:solidFill>
                          <ns1:latin typeface="BIZ UDPGothic"/>
                          <ns1:ea typeface="BIZ UDPGothic"/>
                          <ns1:cs typeface="BIZ UDPGothic"/>
                          <ns1:sym typeface="BIZ UDPGothic"/>
                        </ns1:rPr>
                        <ns1:t>―</ns1:t>
                      </ns1:r>
                      <ns1:endParaRPr sz="1500" u="none" cap="none" strike="noStrike">
                        <ns1:solidFill>
                          <ns1:srgbClr val="163F9B"/>
                        </ns1:solidFill>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163F9B"/>
                          </ns1:solidFill>
                          <ns1:latin typeface="BIZ UDPGothic"/>
                          <ns1:ea typeface="BIZ UDPGothic"/>
                          <ns1:cs typeface="BIZ UDPGothic"/>
                          <ns1:sym typeface="BIZ UDPGothic"/>
                        </ns1:rPr>
                        <ns1:t>―</ns1:t>
                      </ns1:r>
                      <ns1:endParaRPr sz="1500" u="none" cap="none" strike="noStrike">
                        <ns1:solidFill>
                          <ns1:srgbClr val="163F9B"/>
                        </ns1:solidFill>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rgbClr val="FF92B6">
                        <ns1:alpha val="12156"/>
                      </ns1:srgbClr>
                    </ns1:solidFill>
                  </ns1:tcPr>
                </ns1:tc>
                <ns1:tc>
                  <ns1:txBody>
                    <ns1:bodyPr/>
                    <ns1:lstStyle/>
                    <ns1:p>
                      <ns1:pPr indent="0" lvl="0" marL="0" marR="0" rtl="0" algn="ctr">
                        <ns1:lnSpc>
                          <ns1:spcPct val="100000"/>
                        </ns1:lnSpc>
                        <ns1:spcBef>
                          <ns1:spcPts val="0"/>
                        </ns1:spcBef>
                        <ns1:spcAft>
                          <ns1:spcPts val="0"/>
                        </ns1:spcAft>
                        <ns1:buClr>
                          <ns1:srgbClr val="6C86C0"/>
                        </ns1:buClr>
                        <ns1:buSzPts val="1500"/>
                        <ns1:buFont typeface="Arial"/>
                        <ns1:buNone/>
                      </ns1:pPr>
                      <ns1:r>
                        <ns1:rPr lang="ja-JP" sz="1500" u="none" cap="none" strike="noStrike">
                          <ns1:solidFill>
                            <ns1:srgbClr val="6C86C0"/>
                          </ns1:solidFill>
                          <ns1:latin typeface="BIZ UDPGothic"/>
                          <ns1:ea typeface="BIZ UDPGothic"/>
                          <ns1:cs typeface="BIZ UDPGothic"/>
                          <ns1:sym typeface="BIZ UDPGothic"/>
                        </ns1:rPr>
                        <ns1:t>   </ns1:t>
                      </ns1:r>
                      <ns1:r>
                        <ns1:rPr b="1" lang="ja-JP" sz="1500" u="none" cap="none" strike="noStrike">
                          <ns1:solidFill>
                            <ns1:srgbClr val="FDAA03"/>
                          </ns1:solidFill>
                          <ns1:latin typeface="BIZ UDPGothic"/>
                          <ns1:ea typeface="BIZ UDPGothic"/>
                          <ns1:cs typeface="BIZ UDPGothic"/>
                          <ns1:sym typeface="BIZ UDPGothic"/>
                        </ns1:rPr>
                        <ns1:t>●</ns1:t>
                      </ns1:r>
                      <ns1:r>
                        <ns1:rPr lang="ja-JP" sz="800" u="none" cap="none" strike="noStrike">
                          <ns1:solidFill>
                            <ns1:srgbClr val="FDAA03"/>
                          </ns1:solidFill>
                          <ns1:latin typeface="BIZ UDPGothic"/>
                          <ns1:ea typeface="BIZ UDPGothic"/>
                          <ns1:cs typeface="BIZ UDPGothic"/>
                          <ns1:sym typeface="BIZ UDPGothic"/>
                        </ns1:rPr>
                        <ns1:t>※2</ns1:t>
                      </ns1:r>
                      <ns1:endParaRPr sz="800" u="none" cap="none" strike="noStrike">
                        <ns1:solidFill>
                          <ns1:srgbClr val="FDAA03"/>
                        </ns1:solidFill>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rgbClr val="FF92B6">
                        <ns1:alpha val="12156"/>
                      </ns1:srgbClr>
                    </ns1:solidFill>
                  </ns1:tcPr>
                </ns1:tc>
                <ns1:tc>
                  <ns1:txBody>
                    <ns1:bodyPr/>
                    <ns1:lstStyle/>
                    <ns1:p>
                      <ns1:pPr indent="0" lvl="0" marL="0" marR="0" rtl="0" algn="ctr">
                        <ns1:lnSpc>
                          <ns1:spcPct val="100000"/>
                        </ns1:lnSpc>
                        <ns1:spcBef>
                          <ns1:spcPts val="0"/>
                        </ns1:spcBef>
                        <ns1:spcAft>
                          <ns1:spcPts val="0"/>
                        </ns1:spcAft>
                        <ns1:buClr>
                          <ns1:srgbClr val="D840D1"/>
                        </ns1:buClr>
                        <ns1:buSzPts val="1500"/>
                        <ns1:buFont typeface="Arial"/>
                        <ns1:buNone/>
                      </ns1:pPr>
                      <ns1:r>
                        <ns1:rPr lang="ja-JP" sz="1500" u="none" cap="none" strike="noStrike">
                          <ns1:solidFill>
                            <ns1:srgbClr val="D840D1"/>
                          </ns1:solidFill>
                          <ns1:latin typeface="BIZ UDPGothic"/>
                          <ns1:ea typeface="BIZ UDPGothic"/>
                          <ns1:cs typeface="BIZ UDPGothic"/>
                          <ns1:sym typeface="BIZ UDPGothic"/>
                        </ns1:rPr>
                        <ns1:t>   </ns1:t>
                      </ns1:r>
                      <ns1:r>
                        <ns1:rPr b="1" lang="ja-JP" sz="1500" u="none" cap="none" strike="noStrike">
                          <ns1:solidFill>
                            <ns1:srgbClr val="D840D1"/>
                          </ns1:solidFill>
                          <ns1:latin typeface="BIZ UDPGothic"/>
                          <ns1:ea typeface="BIZ UDPGothic"/>
                          <ns1:cs typeface="BIZ UDPGothic"/>
                          <ns1:sym typeface="BIZ UDPGothic"/>
                        </ns1:rPr>
                        <ns1:t>●</ns1:t>
                      </ns1:r>
                      <ns1:r>
                        <ns1:rPr lang="ja-JP" sz="800" u="none" cap="none" strike="noStrike">
                          <ns1:solidFill>
                            <ns1:srgbClr val="D840D1"/>
                          </ns1:solidFill>
                          <ns1:latin typeface="BIZ UDPGothic"/>
                          <ns1:ea typeface="BIZ UDPGothic"/>
                          <ns1:cs typeface="BIZ UDPGothic"/>
                          <ns1:sym typeface="BIZ UDPGothic"/>
                        </ns1:rPr>
                        <ns1:t>※2</ns1:t>
                      </ns1:r>
                      <ns1:endParaRPr sz="800" u="none" cap="none" strike="noStrike">
                        <ns1:solidFill>
                          <ns1:srgbClr val="D840D1"/>
                        </ns1:solidFill>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757070"/>
                        </ns1:buClr>
                        <ns1:buSzPts val="1500"/>
                        <ns1:buFont typeface="Arial"/>
                        <ns1:buNone/>
                      </ns1:pPr>
                      <ns1:r>
                        <ns1:rPr lang="ja-JP" sz="1500" u="none" cap="none" strike="noStrike">
                          <ns1:solidFill>
                            <ns1:srgbClr val="757070"/>
                          </ns1:solidFill>
                          <ns1:latin typeface="BIZ UDPGothic"/>
                          <ns1:ea typeface="BIZ UDPGothic"/>
                          <ns1:cs typeface="BIZ UDPGothic"/>
                          <ns1:sym typeface="BIZ UDPGothic"/>
                        </ns1:rPr>
                        <ns1:t>   </ns1:t>
                      </ns1:r>
                      <ns1:r>
                        <ns1:rPr b="1" lang="ja-JP" sz="1500" u="none" cap="none" strike="noStrike">
                          <ns1:solidFill>
                            <ns1:srgbClr val="757070"/>
                          </ns1:solidFill>
                          <ns1:latin typeface="BIZ UDPGothic"/>
                          <ns1:ea typeface="BIZ UDPGothic"/>
                          <ns1:cs typeface="BIZ UDPGothic"/>
                          <ns1:sym typeface="BIZ UDPGothic"/>
                        </ns1:rPr>
                        <ns1:t>●</ns1:t>
                      </ns1:r>
                      <ns1:r>
                        <ns1:rPr lang="ja-JP" sz="800" u="none" cap="none" strike="noStrike">
                          <ns1:solidFill>
                            <ns1:srgbClr val="757070"/>
                          </ns1:solidFill>
                          <ns1:latin typeface="BIZ UDPGothic"/>
                          <ns1:ea typeface="BIZ UDPGothic"/>
                          <ns1:cs typeface="BIZ UDPGothic"/>
                          <ns1:sym typeface="BIZ UDPGothic"/>
                        </ns1:rPr>
                        <ns1:t>※2</ns1:t>
                      </ns1:r>
                      <ns1:endParaRPr sz="800" u="none" cap="none" strike="noStrike">
                        <ns1:solidFill>
                          <ns1:srgbClr val="757070"/>
                        </ns1:solidFill>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chemeClr val="lt1"/>
                    </ns1:solidFill>
                  </ns1:tcPr>
                </ns1:tc>
              </ns1:tr>
              <ns1:tr h="396000">
                <ns1:tc vMerge="1"/>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163F9B"/>
                          </ns1:solidFill>
                          <ns1:latin typeface="BIZ UDPGothic"/>
                          <ns1:ea typeface="BIZ UDPGothic"/>
                          <ns1:cs typeface="BIZ UDPGothic"/>
                          <ns1:sym typeface="BIZ UDPGothic"/>
                        </ns1:rPr>
                        <ns1:t>Majifollow Plus</ns1:t>
                      </ns1:r>
                      <ns1:endParaRPr sz="1400" u="none" cap="none" strike="noStrike">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163F9B"/>
                          </ns1:solidFill>
                          <ns1:latin typeface="BIZ UDPGothic"/>
                          <ns1:ea typeface="BIZ UDPGothic"/>
                          <ns1:cs typeface="BIZ UDPGothic"/>
                          <ns1:sym typeface="BIZ UDPGothic"/>
                        </ns1:rPr>
                        <ns1:t>―</ns1:t>
                      </ns1:r>
                      <ns1:endParaRPr sz="1500" u="none" cap="none" strike="noStrike">
                        <ns1:solidFill>
                          <ns1:srgbClr val="163F9B"/>
                        </ns1:solidFill>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163F9B"/>
                          </ns1:solidFill>
                          <ns1:latin typeface="BIZ UDPGothic"/>
                          <ns1:ea typeface="BIZ UDPGothic"/>
                          <ns1:cs typeface="BIZ UDPGothic"/>
                          <ns1:sym typeface="BIZ UDPGothic"/>
                        </ns1:rPr>
                        <ns1:t>―</ns1:t>
                      </ns1:r>
                      <ns1:endParaRPr sz="1500" u="none" cap="none" strike="noStrike">
                        <ns1:solidFill>
                          <ns1:srgbClr val="163F9B"/>
                        </ns1:solidFill>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rgbClr val="FF92B6">
                        <ns1:alpha val="12156"/>
                      </ns1:srgbClr>
                    </ns1:solidFill>
                  </ns1:tcPr>
                </ns1:tc>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163F9B"/>
                          </ns1:solidFill>
                          <ns1:latin typeface="BIZ UDPGothic"/>
                          <ns1:ea typeface="BIZ UDPGothic"/>
                          <ns1:cs typeface="BIZ UDPGothic"/>
                          <ns1:sym typeface="BIZ UDPGothic"/>
                        </ns1:rPr>
                        <ns1:t>―</ns1:t>
                      </ns1:r>
                      <ns1:endParaRPr sz="1500" u="none" cap="none" strike="noStrike">
                        <ns1:solidFill>
                          <ns1:srgbClr val="163F9B"/>
                        </ns1:solidFill>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rgbClr val="FF92B6">
                        <ns1:alpha val="12156"/>
                      </ns1:srgbClr>
                    </ns1:solidFill>
                  </ns1:tcPr>
                </ns1:tc>
                <ns1:tc>
                  <ns1:txBody>
                    <ns1:bodyPr/>
                    <ns1:lstStyle/>
                    <ns1:p>
                      <ns1:pPr indent="0" lvl="0" marL="0" marR="0" rtl="0" algn="ctr">
                        <ns1:lnSpc>
                          <ns1:spcPct val="100000"/>
                        </ns1:lnSpc>
                        <ns1:spcBef>
                          <ns1:spcPts val="0"/>
                        </ns1:spcBef>
                        <ns1:spcAft>
                          <ns1:spcPts val="0"/>
                        </ns1:spcAft>
                        <ns1:buClr>
                          <ns1:srgbClr val="D840D1"/>
                        </ns1:buClr>
                        <ns1:buSzPts val="1500"/>
                        <ns1:buFont typeface="Arial"/>
                        <ns1:buNone/>
                      </ns1:pPr>
                      <ns1:r>
                        <ns1:rPr lang="ja-JP" sz="1500" u="none" cap="none" strike="noStrike">
                          <ns1:solidFill>
                            <ns1:srgbClr val="D840D1"/>
                          </ns1:solidFill>
                          <ns1:latin typeface="BIZ UDPGothic"/>
                          <ns1:ea typeface="BIZ UDPGothic"/>
                          <ns1:cs typeface="BIZ UDPGothic"/>
                          <ns1:sym typeface="BIZ UDPGothic"/>
                        </ns1:rPr>
                        <ns1:t>   </ns1:t>
                      </ns1:r>
                      <ns1:r>
                        <ns1:rPr b="1" lang="ja-JP" sz="1500" u="none" cap="none" strike="noStrike">
                          <ns1:solidFill>
                            <ns1:srgbClr val="D840D1"/>
                          </ns1:solidFill>
                          <ns1:latin typeface="BIZ UDPGothic"/>
                          <ns1:ea typeface="BIZ UDPGothic"/>
                          <ns1:cs typeface="BIZ UDPGothic"/>
                          <ns1:sym typeface="BIZ UDPGothic"/>
                        </ns1:rPr>
                        <ns1:t>●</ns1:t>
                      </ns1:r>
                      <ns1:r>
                        <ns1:rPr lang="ja-JP" sz="800" u="none" cap="none" strike="noStrike">
                          <ns1:solidFill>
                            <ns1:srgbClr val="D840D1"/>
                          </ns1:solidFill>
                          <ns1:latin typeface="BIZ UDPGothic"/>
                          <ns1:ea typeface="BIZ UDPGothic"/>
                          <ns1:cs typeface="BIZ UDPGothic"/>
                          <ns1:sym typeface="BIZ UDPGothic"/>
                        </ns1:rPr>
                        <ns1:t>※3</ns1:t>
                      </ns1:r>
                      <ns1:endParaRPr sz="800" u="none" cap="none" strike="noStrike">
                        <ns1:solidFill>
                          <ns1:srgbClr val="D840D1"/>
                        </ns1:solidFill>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757070"/>
                        </ns1:buClr>
                        <ns1:buSzPts val="1500"/>
                        <ns1:buFont typeface="Arial"/>
                        <ns1:buNone/>
                      </ns1:pPr>
                      <ns1:r>
                        <ns1:rPr lang="ja-JP" sz="1500" u="none" cap="none" strike="noStrike">
                          <ns1:solidFill>
                            <ns1:srgbClr val="757070"/>
                          </ns1:solidFill>
                          <ns1:latin typeface="BIZ UDPGothic"/>
                          <ns1:ea typeface="BIZ UDPGothic"/>
                          <ns1:cs typeface="BIZ UDPGothic"/>
                          <ns1:sym typeface="BIZ UDPGothic"/>
                        </ns1:rPr>
                        <ns1:t>   </ns1:t>
                      </ns1:r>
                      <ns1:r>
                        <ns1:rPr b="1" lang="ja-JP" sz="1500" u="none" cap="none" strike="noStrike">
                          <ns1:solidFill>
                            <ns1:srgbClr val="757070"/>
                          </ns1:solidFill>
                          <ns1:latin typeface="BIZ UDPGothic"/>
                          <ns1:ea typeface="BIZ UDPGothic"/>
                          <ns1:cs typeface="BIZ UDPGothic"/>
                          <ns1:sym typeface="BIZ UDPGothic"/>
                        </ns1:rPr>
                        <ns1:t>●</ns1:t>
                      </ns1:r>
                      <ns1:r>
                        <ns1:rPr lang="ja-JP" sz="800" u="none" cap="none" strike="noStrike">
                          <ns1:solidFill>
                            <ns1:srgbClr val="757070"/>
                          </ns1:solidFill>
                          <ns1:latin typeface="BIZ UDPGothic"/>
                          <ns1:ea typeface="BIZ UDPGothic"/>
                          <ns1:cs typeface="BIZ UDPGothic"/>
                          <ns1:sym typeface="BIZ UDPGothic"/>
                        </ns1:rPr>
                        <ns1:t>※3</ns1:t>
                      </ns1:r>
                      <ns1:endParaRPr sz="800" u="none" cap="none" strike="noStrike">
                        <ns1:solidFill>
                          <ns1:srgbClr val="757070"/>
                        </ns1:solidFill>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chemeClr val="lt1"/>
                    </ns1:solidFill>
                  </ns1:tcPr>
                </ns1:tc>
              </ns1:tr>
              <ns1:tr h="396000">
                <ns1:tc vMerge="1"/>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163F9B"/>
                          </ns1:solidFill>
                          <ns1:latin typeface="BIZ UDPGothic"/>
                          <ns1:ea typeface="BIZ UDPGothic"/>
                          <ns1:cs typeface="BIZ UDPGothic"/>
                          <ns1:sym typeface="BIZ UDPGothic"/>
                        </ns1:rPr>
                        <ns1:t>Summary Video</ns1:t>
                      </ns1:r>
                      <ns1:endParaRPr sz="1400" u="none" cap="none" strike="noStrike">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28575">
                      <ns1:solidFill>
                        <ns1:srgbClr val="163F9B"/>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163F9B"/>
                          </ns1:solidFill>
                          <ns1:latin typeface="BIZ UDPGothic"/>
                          <ns1:ea typeface="BIZ UDPGothic"/>
                          <ns1:cs typeface="BIZ UDPGothic"/>
                          <ns1:sym typeface="BIZ UDPGothic"/>
                        </ns1:rPr>
                        <ns1:t>―</ns1:t>
                      </ns1:r>
                      <ns1:endParaRPr sz="1500" u="none" cap="none" strike="noStrike">
                        <ns1:solidFill>
                          <ns1:srgbClr val="163F9B"/>
                        </ns1:solidFill>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28575">
                      <ns1:solidFill>
                        <ns1:srgbClr val="163F9B"/>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163F9B"/>
                          </ns1:solidFill>
                          <ns1:latin typeface="BIZ UDPGothic"/>
                          <ns1:ea typeface="BIZ UDPGothic"/>
                          <ns1:cs typeface="BIZ UDPGothic"/>
                          <ns1:sym typeface="BIZ UDPGothic"/>
                        </ns1:rPr>
                        <ns1:t>―</ns1:t>
                      </ns1:r>
                      <ns1:endParaRPr sz="1500" u="none" cap="none" strike="noStrike">
                        <ns1:solidFill>
                          <ns1:srgbClr val="163F9B"/>
                        </ns1:solidFill>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28575">
                      <ns1:solidFill>
                        <ns1:srgbClr val="163F9B"/>
                      </ns1:solidFill>
                      <ns1:prstDash val="solid"/>
                      <ns1:round/>
                      <ns1:headEnd len="sm" w="sm" type="none"/>
                      <ns1:tailEnd len="sm" w="sm" type="none"/>
                    </ns1:lnB>
                    <ns1:solidFill>
                      <ns1:srgbClr val="FF92B6">
                        <ns1:alpha val="12156"/>
                      </ns1:srgbClr>
                    </ns1:solidFill>
                  </ns1:tcPr>
                </ns1:tc>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163F9B"/>
                          </ns1:solidFill>
                          <ns1:latin typeface="BIZ UDPGothic"/>
                          <ns1:ea typeface="BIZ UDPGothic"/>
                          <ns1:cs typeface="BIZ UDPGothic"/>
                          <ns1:sym typeface="BIZ UDPGothic"/>
                        </ns1:rPr>
                        <ns1:t>―</ns1:t>
                      </ns1:r>
                      <ns1:endParaRPr sz="1500" u="none" cap="none" strike="noStrike">
                        <ns1:solidFill>
                          <ns1:srgbClr val="163F9B"/>
                        </ns1:solidFill>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28575">
                      <ns1:solidFill>
                        <ns1:srgbClr val="163F9B"/>
                      </ns1:solidFill>
                      <ns1:prstDash val="solid"/>
                      <ns1:round/>
                      <ns1:headEnd len="sm" w="sm" type="none"/>
                      <ns1:tailEnd len="sm" w="sm" type="none"/>
                    </ns1:lnB>
                    <ns1:solidFill>
                      <ns1:srgbClr val="FF92B6">
                        <ns1:alpha val="12156"/>
                      </ns1:srgbClr>
                    </ns1:solidFill>
                  </ns1:tcPr>
                </ns1:tc>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163F9B"/>
                          </ns1:solidFill>
                          <ns1:latin typeface="BIZ UDPGothic"/>
                          <ns1:ea typeface="BIZ UDPGothic"/>
                          <ns1:cs typeface="BIZ UDPGothic"/>
                          <ns1:sym typeface="BIZ UDPGothic"/>
                        </ns1:rPr>
                        <ns1:t>―</ns1:t>
                      </ns1:r>
                      <ns1:endParaRPr sz="1500" u="none" cap="none" strike="noStrike">
                        <ns1:solidFill>
                          <ns1:srgbClr val="163F9B"/>
                        </ns1:solidFill>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28575">
                      <ns1:solidFill>
                        <ns1:srgbClr val="163F9B"/>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757070"/>
                        </ns1:buClr>
                        <ns1:buSzPts val="1500"/>
                        <ns1:buFont typeface="Arial"/>
                        <ns1:buNone/>
                      </ns1:pPr>
                      <ns1:r>
                        <ns1:rPr b="1" lang="ja-JP" sz="1500" u="none" cap="none" strike="noStrike">
                          <ns1:solidFill>
                            <ns1:srgbClr val="757070"/>
                          </ns1:solidFill>
                          <ns1:latin typeface="BIZ UDPGothic"/>
                          <ns1:ea typeface="BIZ UDPGothic"/>
                          <ns1:cs typeface="BIZ UDPGothic"/>
                          <ns1:sym typeface="BIZ UDPGothic"/>
                        </ns1:rPr>
                        <ns1:t> ●</ns1:t>
                      </ns1:r>
                      <ns1:r>
                        <ns1:rPr lang="ja-JP" sz="800" u="none" cap="none" strike="noStrike">
                          <ns1:solidFill>
                            <ns1:srgbClr val="757070"/>
                          </ns1:solidFill>
                          <ns1:latin typeface="BIZ UDPGothic"/>
                          <ns1:ea typeface="BIZ UDPGothic"/>
                          <ns1:cs typeface="BIZ UDPGothic"/>
                          <ns1:sym typeface="BIZ UDPGothic"/>
                        </ns1:rPr>
                        <ns1:t>※1</ns1:t>
                      </ns1:r>
                      <ns1:endParaRPr sz="800" u="none" cap="none" strike="noStrike">
                        <ns1:solidFill>
                          <ns1:srgbClr val="757070"/>
                        </ns1:solidFill>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28575">
                      <ns1:solidFill>
                        <ns1:srgbClr val="163F9B"/>
                      </ns1:solidFill>
                      <ns1:prstDash val="solid"/>
                      <ns1:round/>
                      <ns1:headEnd len="sm" w="sm" type="none"/>
                      <ns1:tailEnd len="sm" w="sm" type="none"/>
                    </ns1:lnB>
                    <ns1:solidFill>
                      <ns1:schemeClr val="lt1"/>
                    </ns1:solidFill>
                  </ns1:tcPr>
                </ns1:tc>
              </ns1:tr>
              <ns1:tr h="648000">
                <ns1:tc gridSpan="2">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163F9B"/>
                          </ns1:solidFill>
                          <ns1:latin typeface="BIZ UDPGothic"/>
                          <ns1:ea typeface="BIZ UDPGothic"/>
                          <ns1:cs typeface="BIZ UDPGothic"/>
                          <ns1:sym typeface="BIZ UDPGothic"/>
                        </ns1:rPr>
                        <ns1:t>Additional Audience Slot Gift</ns1:t>
                      </ns1:r>
                      <ns1:endParaRPr sz="1500" u="none" cap="none" strike="noStrike">
                        <ns1:solidFill>
                          <ns1:srgbClr val="163F9B"/>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163F9B"/>
                          </ns1:solidFill>
                          <ns1:latin typeface="BIZ UDPGothic"/>
                          <ns1:ea typeface="BIZ UDPGothic"/>
                          <ns1:cs typeface="BIZ UDPGothic"/>
                          <ns1:sym typeface="BIZ UDPGothic"/>
                        </ns1:rPr>
                        <ns1:t>(Bonu</ns1:t>
                      </ns1:r>
                      <ns1:r>
                        <ns1:rPr lang="ja-JP" sz="1000" u="none" cap="none" strike="noStrike">
                          <ns1:solidFill>
                            <ns1:srgbClr val="163F9B"/>
                          </ns1:solidFill>
                          <ns1:latin typeface="BIZ UDPGothic"/>
                          <ns1:ea typeface="BIZ UDPGothic"/>
                          <ns1:cs typeface="BIZ UDPGothic"/>
                          <ns1:sym typeface="BIZ UDPGothic"/>
                        </ns1:rPr>
                        <ns1:t>s)※4</ns1:t>
                      </ns1:r>
                      <ns1:endParaRPr sz="1400" u="none" cap="none" strike="noStrike">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28575">
                      <ns1:solidFill>
                        <ns1:srgbClr val="163F9B"/>
                      </ns1:solidFill>
                      <ns1:prstDash val="solid"/>
                      <ns1:round/>
                      <ns1:headEnd len="sm" w="sm" type="none"/>
                      <ns1:tailEnd len="sm" w="sm" type="none"/>
                    </ns1:lnT>
                    <ns1:lnB cap="flat" cmpd="sng" w="28575">
                      <ns1:solidFill>
                        <ns1:srgbClr val="163F9B"/>
                      </ns1:solidFill>
                      <ns1:prstDash val="solid"/>
                      <ns1:round/>
                      <ns1:headEnd len="sm" w="sm" type="none"/>
                      <ns1:tailEnd len="sm" w="sm" type="none"/>
                    </ns1:lnB>
                    <ns1:solidFill>
                      <ns1:schemeClr val="lt1"/>
                    </ns1:solidFill>
                  </ns1:tcPr>
                </ns1:tc>
                <ns1:tc hMerge="1"/>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163F9B"/>
                          </ns1:solidFill>
                          <ns1:latin typeface="BIZ UDPGothic"/>
                          <ns1:ea typeface="BIZ UDPGothic"/>
                          <ns1:cs typeface="BIZ UDPGothic"/>
                          <ns1:sym typeface="BIZ UDPGothic"/>
                        </ns1:rPr>
                        <ns1:t>―</ns1:t>
                      </ns1:r>
                      <ns1:endParaRPr sz="1500" u="none" cap="none" strike="noStrike">
                        <ns1:solidFill>
                          <ns1:srgbClr val="163F9B"/>
                        </ns1:solidFill>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28575">
                      <ns1:solidFill>
                        <ns1:srgbClr val="163F9B"/>
                      </ns1:solidFill>
                      <ns1:prstDash val="solid"/>
                      <ns1:round/>
                      <ns1:headEnd len="sm" w="sm" type="none"/>
                      <ns1:tailEnd len="sm" w="sm" type="none"/>
                    </ns1:lnT>
                    <ns1:lnB cap="flat" cmpd="sng" w="28575">
                      <ns1:solidFill>
                        <ns1:srgbClr val="163F9B"/>
                      </ns1:solidFill>
                      <ns1:prstDash val="solid"/>
                      <ns1:round/>
                      <ns1:headEnd len="sm" w="sm" type="none"/>
                      <ns1:tailEnd len="sm" w="sm" type="none"/>
                    </ns1:lnB>
                    <ns1:solidFill>
                      <ns1:srgbClr val="FFFBF3"/>
                    </ns1:solidFill>
                  </ns1:tcPr>
                </ns1:tc>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6C93EA"/>
                          </ns1:solidFill>
                          <ns1:latin typeface="BIZ UDPGothic"/>
                          <ns1:ea typeface="BIZ UDPGothic"/>
                          <ns1:cs typeface="BIZ UDPGothic"/>
                          <ns1:sym typeface="BIZ UDPGothic"/>
                        </ns1:rPr>
                        <ns1:t>10 people annually</ns1:t>
                      </ns1:r>
                      <ns1:endParaRPr sz="1500" u="none" cap="none" strike="noStrike">
                        <ns1:solidFill>
                          <ns1:srgbClr val="6C93EA"/>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6C93EA"/>
                          </ns1:solidFill>
                          <ns1:latin typeface="BIZ UDPGothic"/>
                          <ns1:ea typeface="BIZ UDPGothic"/>
                          <ns1:cs typeface="BIZ UDPGothic"/>
                          <ns1:sym typeface="BIZ UDPGothic"/>
                        </ns1:rPr>
                        <ns1:t>Equivalent to 100,000 JPY</ns1:t>
                      </ns1:r>
                      <ns1:endParaRPr sz="1400" u="none" cap="none" strike="noStrike">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28575">
                      <ns1:solidFill>
                        <ns1:srgbClr val="163F9B"/>
                      </ns1:solidFill>
                      <ns1:prstDash val="solid"/>
                      <ns1:round/>
                      <ns1:headEnd len="sm" w="sm" type="none"/>
                      <ns1:tailEnd len="sm" w="sm" type="none"/>
                    </ns1:lnT>
                    <ns1:lnB cap="flat" cmpd="sng" w="28575">
                      <ns1:solidFill>
                        <ns1:srgbClr val="163F9B"/>
                      </ns1:solidFill>
                      <ns1:prstDash val="solid"/>
                      <ns1:round/>
                      <ns1:headEnd len="sm" w="sm" type="none"/>
                      <ns1:tailEnd len="sm" w="sm" type="none"/>
                    </ns1:lnB>
                    <ns1:solidFill>
                      <ns1:srgbClr val="FFFBF3"/>
                    </ns1:solidFill>
                  </ns1:tcPr>
                </ns1:tc>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FDAA03"/>
                          </ns1:solidFill>
                          <ns1:latin typeface="BIZ UDPGothic"/>
                          <ns1:ea typeface="BIZ UDPGothic"/>
                          <ns1:cs typeface="BIZ UDPGothic"/>
                          <ns1:sym typeface="BIZ UDPGothic"/>
                        </ns1:rPr>
                        <ns1:t>20 people annually</ns1:t>
                      </ns1:r>
                      <ns1:endParaRPr sz="1500" u="none" cap="none" strike="noStrike">
                        <ns1:solidFill>
                          <ns1:srgbClr val="FDAA03"/>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FDAA03"/>
                          </ns1:solidFill>
                          <ns1:latin typeface="BIZ UDPGothic"/>
                          <ns1:ea typeface="BIZ UDPGothic"/>
                          <ns1:cs typeface="BIZ UDPGothic"/>
                          <ns1:sym typeface="BIZ UDPGothic"/>
                        </ns1:rPr>
                        <ns1:t>Equivalent to 200,000 JPY</ns1:t>
                      </ns1:r>
                      <ns1:endParaRPr sz="1400" u="none" cap="none" strike="noStrike">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28575">
                      <ns1:solidFill>
                        <ns1:srgbClr val="163F9B"/>
                      </ns1:solidFill>
                      <ns1:prstDash val="solid"/>
                      <ns1:round/>
                      <ns1:headEnd len="sm" w="sm" type="none"/>
                      <ns1:tailEnd len="sm" w="sm" type="none"/>
                    </ns1:lnT>
                    <ns1:lnB cap="flat" cmpd="sng" w="28575">
                      <ns1:solidFill>
                        <ns1:srgbClr val="163F9B"/>
                      </ns1:solidFill>
                      <ns1:prstDash val="solid"/>
                      <ns1:round/>
                      <ns1:headEnd len="sm" w="sm" type="none"/>
                      <ns1:tailEnd len="sm" w="sm" type="none"/>
                    </ns1:lnB>
                    <ns1:solidFill>
                      <ns1:srgbClr val="FFFBF3"/>
                    </ns1:solidFill>
                  </ns1:tcPr>
                </ns1:tc>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D840D1"/>
                          </ns1:solidFill>
                          <ns1:latin typeface="BIZ UDPGothic"/>
                          <ns1:ea typeface="BIZ UDPGothic"/>
                          <ns1:cs typeface="BIZ UDPGothic"/>
                          <ns1:sym typeface="BIZ UDPGothic"/>
                        </ns1:rPr>
                        <ns1:t>40 people annually</ns1:t>
                      </ns1:r>
                      <ns1:endParaRPr sz="1500" u="none" cap="none" strike="noStrike">
                        <ns1:solidFill>
                          <ns1:srgbClr val="D840D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D840D1"/>
                          </ns1:solidFill>
                          <ns1:latin typeface="BIZ UDPGothic"/>
                          <ns1:ea typeface="BIZ UDPGothic"/>
                          <ns1:cs typeface="BIZ UDPGothic"/>
                          <ns1:sym typeface="BIZ UDPGothic"/>
                        </ns1:rPr>
                        <ns1:t>Equivalent to 400,000 JPY</ns1:t>
                      </ns1:r>
                      <ns1:endParaRPr sz="1400" u="none" cap="none" strike="noStrike">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28575">
                      <ns1:solidFill>
                        <ns1:srgbClr val="163F9B"/>
                      </ns1:solidFill>
                      <ns1:prstDash val="solid"/>
                      <ns1:round/>
                      <ns1:headEnd len="sm" w="sm" type="none"/>
                      <ns1:tailEnd len="sm" w="sm" type="none"/>
                    </ns1:lnT>
                    <ns1:lnB cap="flat" cmpd="sng" w="28575">
                      <ns1:solidFill>
                        <ns1:srgbClr val="163F9B"/>
                      </ns1:solidFill>
                      <ns1:prstDash val="solid"/>
                      <ns1:round/>
                      <ns1:headEnd len="sm" w="sm" type="none"/>
                      <ns1:tailEnd len="sm" w="sm" type="none"/>
                    </ns1:lnB>
                    <ns1:solidFill>
                      <ns1:srgbClr val="FFFBF3"/>
                    </ns1:solidFill>
                  </ns1:tcPr>
                </ns1:tc>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757070"/>
                          </ns1:solidFill>
                          <ns1:latin typeface="BIZ UDPGothic"/>
                          <ns1:ea typeface="BIZ UDPGothic"/>
                          <ns1:cs typeface="BIZ UDPGothic"/>
                          <ns1:sym typeface="BIZ UDPGothic"/>
                        </ns1:rPr>
                        <ns1:t>80 people annually</ns1:t>
                      </ns1:r>
                      <ns1:endParaRPr sz="1500" u="none" cap="none" strike="noStrike">
                        <ns1:solidFill>
                          <ns1:srgbClr val="757070"/>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757070"/>
                          </ns1:solidFill>
                          <ns1:latin typeface="BIZ UDPGothic"/>
                          <ns1:ea typeface="BIZ UDPGothic"/>
                          <ns1:cs typeface="BIZ UDPGothic"/>
                          <ns1:sym typeface="BIZ UDPGothic"/>
                        </ns1:rPr>
                        <ns1:t>Equivalent to 800,000 JPY</ns1:t>
                      </ns1:r>
                      <ns1:endParaRPr sz="1400" u="none" cap="none" strike="noStrike">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28575">
                      <ns1:solidFill>
                        <ns1:srgbClr val="163F9B"/>
                      </ns1:solidFill>
                      <ns1:prstDash val="solid"/>
                      <ns1:round/>
                      <ns1:headEnd len="sm" w="sm" type="none"/>
                      <ns1:tailEnd len="sm" w="sm" type="none"/>
                    </ns1:lnT>
                    <ns1:lnB cap="flat" cmpd="sng" w="28575">
                      <ns1:solidFill>
                        <ns1:srgbClr val="163F9B"/>
                      </ns1:solidFill>
                      <ns1:prstDash val="solid"/>
                      <ns1:round/>
                      <ns1:headEnd len="sm" w="sm" type="none"/>
                      <ns1:tailEnd len="sm" w="sm" type="none"/>
                    </ns1:lnB>
                    <ns1:solidFill>
                      <ns1:srgbClr val="FFFBF3"/>
                    </ns1:solidFill>
                  </ns1:tcPr>
                </ns1:tc>
              </ns1:tr>
              <ns1:tr h="396000">
                <ns1:tc gridSpan="2">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163F9B"/>
                          </ns1:solidFill>
                          <ns1:latin typeface="BIZ UDPGothic"/>
                          <ns1:ea typeface="BIZ UDPGothic"/>
                          <ns1:cs typeface="BIZ UDPGothic"/>
                          <ns1:sym typeface="BIZ UDPGothic"/>
                        </ns1:rPr>
                        <ns1:t>Monthly fee</ns1:t>
                      </ns1:r>
                      <ns1:endParaRPr sz="1400" u="none" cap="none" strike="noStrike">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28575">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chemeClr val="lt1"/>
                    </ns1:solidFill>
                  </ns1:tcPr>
                </ns1:tc>
                <ns1:tc hMerge="1"/>
                <ns1:tc>
                  <ns1:txBody>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lang="ja-JP" sz="1600" u="none" cap="none" strike="noStrike">
                          <ns1:solidFill>
                            <ns1:srgbClr val="92D050"/>
                          </ns1:solidFill>
                          <ns1:latin typeface="BIZ UDPGothic"/>
                          <ns1:ea typeface="BIZ UDPGothic"/>
                          <ns1:cs typeface="BIZ UDPGothic"/>
                          <ns1:sym typeface="BIZ UDPGothic"/>
                        </ns1:rPr>
                        <ns1:t>120,000 JPY</ns1:t>
                      </ns1:r>
                      <ns1:endParaRPr sz="1400" u="none" cap="none" strike="noStrike">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28575">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rgbClr val="FFFBF3"/>
                    </ns1:solidFill>
                  </ns1:tcPr>
                </ns1:tc>
                <ns1:tc>
                  <ns1:txBody>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lang="ja-JP" sz="1600" u="none" cap="none" strike="noStrike">
                          <ns1:solidFill>
                            <ns1:srgbClr val="6C93EA"/>
                          </ns1:solidFill>
                          <ns1:latin typeface="BIZ UDPGothic"/>
                          <ns1:ea typeface="BIZ UDPGothic"/>
                          <ns1:cs typeface="BIZ UDPGothic"/>
                          <ns1:sym typeface="BIZ UDPGothic"/>
                        </ns1:rPr>
                        <ns1:t>135,000 JPY</ns1:t>
                      </ns1:r>
                      <ns1:endParaRPr sz="1400" u="none" cap="none" strike="noStrike">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28575">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rgbClr val="FFFBF3"/>
                    </ns1:solidFill>
                  </ns1:tcPr>
                </ns1:tc>
                <ns1:tc>
                  <ns1:txBody>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lang="ja-JP" sz="1600" u="none" cap="none" strike="noStrike">
                          <ns1:solidFill>
                            <ns1:srgbClr val="FDAA03"/>
                          </ns1:solidFill>
                          <ns1:latin typeface="BIZ UDPGothic"/>
                          <ns1:ea typeface="BIZ UDPGothic"/>
                          <ns1:cs typeface="BIZ UDPGothic"/>
                          <ns1:sym typeface="BIZ UDPGothic"/>
                        </ns1:rPr>
                        <ns1:t>155,000 JPY</ns1:t>
                      </ns1:r>
                      <ns1:endParaRPr sz="1400" u="none" cap="none" strike="noStrike">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28575">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rgbClr val="FFFBF3"/>
                    </ns1:solidFill>
                  </ns1:tcPr>
                </ns1:tc>
                <ns1:tc>
                  <ns1:txBody>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lang="ja-JP" sz="1600" u="none" cap="none" strike="noStrike">
                          <ns1:solidFill>
                            <ns1:srgbClr val="D840D1"/>
                          </ns1:solidFill>
                          <ns1:latin typeface="BIZ UDPGothic"/>
                          <ns1:ea typeface="BIZ UDPGothic"/>
                          <ns1:cs typeface="BIZ UDPGothic"/>
                          <ns1:sym typeface="BIZ UDPGothic"/>
                        </ns1:rPr>
                        <ns1:t>255,000 JPY</ns1:t>
                      </ns1:r>
                      <ns1:endParaRPr sz="1400" u="none" cap="none" strike="noStrike">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28575">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rgbClr val="FFFBF3"/>
                    </ns1:solidFill>
                  </ns1:tcPr>
                </ns1:tc>
                <ns1:tc>
                  <ns1:txBody>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lang="ja-JP" sz="1600" u="none" cap="none" strike="noStrike">
                          <ns1:solidFill>
                            <ns1:srgbClr val="757070"/>
                          </ns1:solidFill>
                          <ns1:latin typeface="BIZ UDPGothic"/>
                          <ns1:ea typeface="BIZ UDPGothic"/>
                          <ns1:cs typeface="BIZ UDPGothic"/>
                          <ns1:sym typeface="BIZ UDPGothic"/>
                        </ns1:rPr>
                        <ns1:t>385,000 JPY</ns1:t>
                      </ns1:r>
                      <ns1:endParaRPr sz="1400" u="none" cap="none" strike="noStrike">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28575">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rgbClr val="FFFBF3"/>
                    </ns1:solidFill>
                  </ns1:tcPr>
                </ns1:tc>
              </ns1:tr>
            </ns1:tbl>
          </ns1:graphicData>
        </ns1:graphic>
      </ns0:graphicFrame>
      <ns0:sp>
        <ns0:nvSpPr>
          <ns0:cNvPr id="1161" name="Google Shape;1161;p42"/>
          <ns0:cNvSpPr txBox="1"/>
          <ns0:nvPr/>
        </ns0:nvSpPr>
        <ns0:spPr>
          <ns1:xfrm>
            <ns1:off x="1121676" y="5423825"/>
            <ns1:ext cx="10364100" cy="13488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270"/>
              <ns1:buFont typeface="Arial"/>
              <ns1:buNone/>
            </ns1:pPr>
            <ns1:r>
              <ns1:rPr b="0" i="0" lang="ja-JP" sz="1270" u="none" cap="none" strike="noStrike">
                <ns1:solidFill>
                  <ns1:srgbClr val="163F9B"/>
                </ns1:solidFill>
                <ns1:latin typeface="BIZ UDPGothic"/>
                <ns1:ea typeface="BIZ UDPGothic"/>
                <ns1:cs typeface="BIZ UDPGothic"/>
                <ns1:sym typeface="BIZ UDPGothic"/>
              </ns1:rPr>
              <ns1:t>※1 SEO article creation and summary video creation can be conducted up to 4 times a year. Additional options can be purchased for more.</ns1:t>
            </ns1:r>
            <ns1:endParaRPr b="0" i="0" sz="1270" u="none" cap="none" strike="noStrike">
              <ns1:solidFill>
                <ns1:srgbClr val="163F9B"/>
              </ns1:solidFill>
              <ns1:latin typeface="BIZ UDPGothic"/>
              <ns1:ea typeface="BIZ UDPGothic"/>
              <ns1:cs typeface="BIZ UDPGothic"/>
              <ns1:sym typeface="BIZ UDPGothic"/>
            </ns1:endParaRPr>
          </ns1:p>
          <ns1:p>
            <ns1:pPr indent="0" lvl="0" marL="0" marR="0" rtl="0" algn="l">
              <ns1:lnSpc>
                <ns1:spcPct val="100000"/>
              </ns1:lnSpc>
              <ns1:spcBef>
                <ns1:spcPts val="544"/>
              </ns1:spcBef>
              <ns1:spcAft>
                <ns1:spcPts val="0"/>
              </ns1:spcAft>
              <ns1:buClr>
                <ns1:srgbClr val="000000"/>
              </ns1:buClr>
              <ns1:buSzPts val="1270"/>
              <ns1:buFont typeface="Arial"/>
              <ns1:buNone/>
            </ns1:pPr>
            <ns1:r>
              <ns1:rPr b="0" i="0" lang="ja-JP" sz="1270" u="none" cap="none" strike="noStrike">
                <ns1:solidFill>
                  <ns1:srgbClr val="163F9B"/>
                </ns1:solidFill>
                <ns1:latin typeface="BIZ UDPGothic"/>
                <ns1:ea typeface="BIZ UDPGothic"/>
                <ns1:cs typeface="BIZ UDPGothic"/>
                <ns1:sym typeface="BIZ UDPGothic"/>
              </ns1:rPr>
              <ns1:t>※2 Majifollow can be conducted for up to 120 people annually. Additional options can be purchased for more.</ns1:t>
            </ns1:r>
            <ns1:endParaRPr b="0" i="0" sz="1270" u="none" cap="none" strike="noStrike">
              <ns1:solidFill>
                <ns1:srgbClr val="163F9B"/>
              </ns1:solidFill>
              <ns1:latin typeface="BIZ UDPGothic"/>
              <ns1:ea typeface="BIZ UDPGothic"/>
              <ns1:cs typeface="BIZ UDPGothic"/>
              <ns1:sym typeface="BIZ UDPGothic"/>
            </ns1:endParaRPr>
          </ns1:p>
          <ns1:p>
            <ns1:pPr indent="0" lvl="0" marL="0" marR="0" rtl="0" algn="l">
              <ns1:lnSpc>
                <ns1:spcPct val="100000"/>
              </ns1:lnSpc>
              <ns1:spcBef>
                <ns1:spcPts val="544"/>
              </ns1:spcBef>
              <ns1:spcAft>
                <ns1:spcPts val="0"/>
              </ns1:spcAft>
              <ns1:buClr>
                <ns1:srgbClr val="000000"/>
              </ns1:buClr>
              <ns1:buSzPts val="1270"/>
              <ns1:buFont typeface="Arial"/>
              <ns1:buNone/>
            </ns1:pPr>
            <ns1:r>
              <ns1:rPr b="0" i="0" lang="ja-JP" sz="1270" u="none" cap="none" strike="noStrike">
                <ns1:solidFill>
                  <ns1:srgbClr val="163F9B"/>
                </ns1:solidFill>
                <ns1:latin typeface="BIZ UDPGothic"/>
                <ns1:ea typeface="BIZ UDPGothic"/>
                <ns1:cs typeface="BIZ UDPGothic"/>
                <ns1:sym typeface="BIZ UDPGothic"/>
              </ns1:rPr>
              <ns1:t>※3 Includes monthly activity costs for Majifollow Plus. A success fee of 30,000 JPY per appointment is charged separately.</ns1:t>
            </ns1:r>
            <ns1:endParaRPr b="0" i="0" sz="1270" u="none" cap="none" strike="noStrike">
              <ns1:solidFill>
                <ns1:srgbClr val="163F9B"/>
              </ns1:solidFill>
              <ns1:latin typeface="BIZ UDPGothic"/>
              <ns1:ea typeface="BIZ UDPGothic"/>
              <ns1:cs typeface="BIZ UDPGothic"/>
              <ns1:sym typeface="BIZ UDPGothic"/>
            </ns1:endParaRPr>
          </ns1:p>
          <ns1:p>
            <ns1:pPr indent="0" lvl="0" marL="0" marR="0" rtl="0" algn="l">
              <ns1:lnSpc>
                <ns1:spcPct val="100000"/>
              </ns1:lnSpc>
              <ns1:spcBef>
                <ns1:spcPts val="544"/>
              </ns1:spcBef>
              <ns1:spcAft>
                <ns1:spcPts val="0"/>
              </ns1:spcAft>
              <ns1:buClr>
                <ns1:srgbClr val="000000"/>
              </ns1:buClr>
              <ns1:buSzPts val="1270"/>
              <ns1:buFont typeface="Arial"/>
              <ns1:buNone/>
            </ns1:pPr>
            <ns1:r>
              <ns1:rPr b="0" i="0" lang="ja-JP" sz="1270" u="none" cap="none" strike="noStrike">
                <ns1:solidFill>
                  <ns1:srgbClr val="163F9B"/>
                </ns1:solidFill>
                <ns1:latin typeface="BIZ UDPGothic"/>
                <ns1:ea typeface="BIZ UDPGothic"/>
                <ns1:cs typeface="BIZ UDPGothic"/>
                <ns1:sym typeface="BIZ UDPGothic"/>
              </ns1:rPr>
              <ns1:t>※4 The additional audience slot gift bonus is granted one year after joining Majisemi Club and annually in the same month thereafter.</ns1:t>
            </ns1:r>
            <ns1:endParaRPr b="0" i="0" sz="1270" u="none" cap="none" strike="noStrike">
              <ns1:solidFill>
                <ns1:srgbClr val="163F9B"/>
              </ns1:solidFill>
              <ns1:latin typeface="BIZ UDPGothic"/>
              <ns1:ea typeface="BIZ UDPGothic"/>
              <ns1:cs typeface="BIZ UDPGothic"/>
              <ns1:sym typeface="BIZ UDPGothic"/>
            </ns1:endParaRPr>
          </ns1:p>
          <ns1:p>
            <ns1:pPr indent="0" lvl="0" marL="0" marR="0" rtl="0" algn="l">
              <ns1:lnSpc>
                <ns1:spcPct val="100000"/>
              </ns1:lnSpc>
              <ns1:spcBef>
                <ns1:spcPts val="544"/>
              </ns1:spcBef>
              <ns1:spcAft>
                <ns1:spcPts val="0"/>
              </ns1:spcAft>
              <ns1:buClr>
                <ns1:srgbClr val="000000"/>
              </ns1:buClr>
              <ns1:buSzPts val="1270"/>
              <ns1:buFont typeface="Arial"/>
              <ns1:buNone/>
            </ns1:pPr>
            <ns1:r>
              <ns1:rPr b="0" i="0" lang="ja-JP" sz="1270" u="none" cap="none" strike="noStrike">
                <ns1:solidFill>
                  <ns1:srgbClr val="163F9B"/>
                </ns1:solidFill>
                <ns1:latin typeface="BIZ UDPGothic"/>
                <ns1:ea typeface="BIZ UDPGothic"/>
                <ns1:cs typeface="BIZ UDPGothic"/>
                <ns1:sym typeface="BIZ UDPGothic"/>
              </ns1:rPr>
              <ns1:t>(All amounts are tax-exclusive)</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1162" name="Google Shape;1162;p42"/>
          <ns0:cNvSpPr txBox="1"/>
          <ns0:nvPr/>
        </ns0:nvSpPr>
        <ns0:spPr>
          <ns1:xfrm>
            <ns1:off x="292660" y="7028"/>
            <ns1:ext cx="9264807" cy="709192"/>
          </ns1:xfrm>
          <ns1:prstGeom prst="rect">
            <ns1:avLst/>
          </ns1:prstGeom>
          <ns1:noFill/>
          <ns1:ln>
            <ns1:noFill/>
          </ns1:ln>
        </ns0:spPr>
        <ns0:txBody>
          <ns1:bodyPr anchorCtr="0" anchor="t" bIns="45675" lIns="91400" spcFirstLastPara="1" rIns="91400" wrap="square" tIns="107975">
            <ns1:spAutoFit/>
          </ns1:bodyPr>
          <ns1:lstStyle/>
          <ns1:p>
            <ns1:pPr indent="0" lvl="0" marL="0" marR="0" rtl="0" algn="l">
              <ns1:lnSpc>
                <ns1:spcPct val="100000"/>
              </ns1:lnSpc>
              <ns1:spcBef>
                <ns1:spcPts val="0"/>
              </ns1:spcBef>
              <ns1:spcAft>
                <ns1:spcPts val="0"/>
              </ns1:spcAft>
              <ns1:buClr>
                <ns1:srgbClr val="000000"/>
              </ns1:buClr>
              <ns1:buSzPts val="3600"/>
              <ns1:buFont typeface="Arial"/>
              <ns1:buNone/>
            </ns1:pPr>
            <ns1:r>
              <ns1:rPr b="0" i="0" lang="ja-JP" sz="3600" u="none" cap="none" strike="noStrike">
                <ns1:solidFill>
                  <ns1:srgbClr val="163F9B"/>
                </ns1:solidFill>
                <ns1:latin typeface="BIZ UDPGothic"/>
                <ns1:ea typeface="BIZ UDPGothic"/>
                <ns1:cs typeface="BIZ UDPGothic"/>
                <ns1:sym typeface="BIZ UDPGothic"/>
              </ns1:rPr>
              <ns1:t>Majisemi Club's Value Plans (Revision Planned)</ns1:t>
            </ns1:r>
            <ns1:endParaRPr b="0" i="0" sz="2399" u="none" cap="none" strike="noStrike">
              <ns1:solidFill>
                <ns1:srgbClr val="163F9B"/>
              </ns1:solidFill>
              <ns1:latin typeface="BIZ UDPGothic"/>
              <ns1:ea typeface="BIZ UDPGothic"/>
              <ns1:cs typeface="BIZ UDPGothic"/>
              <ns1:sym typeface="BIZ UDPGothic"/>
            </ns1:endParaRPr>
          </ns1:p>
        </ns0:txBody>
      </ns0:sp>
      <ns0:cxnSp>
        <ns0:nvCxnSpPr>
          <ns0:cNvPr id="1163" name="Google Shape;1163;p42"/>
          <ns0:cNvCxnSpPr/>
          <ns0:nvPr/>
        </ns0:nvCxnSpPr>
        <ns0:spPr>
          <ns1:xfrm>
            <ns1:off x="6591" y="786249"/>
            <ns1:ext cx="1218517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1164" name="Google Shape;1164;p42"/>
          <ns0:cNvSpPr/>
          <ns0:nvPr/>
        </ns0:nvSpPr>
        <ns0:spPr>
          <ns1:xfrm>
            <ns1:off x="12031906" y="-7490"/>
            <ns1:ext cx="163393" cy="800294"/>
          </ns1:xfrm>
          <ns1:prstGeom prst="rect">
            <ns1:avLst/>
          </ns1:prstGeom>
          <ns1:solidFill>
            <ns1:srgbClr val="163F9B"/>
          </ns1:solidFill>
          <ns1:ln>
            <ns1:noFill/>
          </ns1:ln>
        </ns0:spPr>
        <ns0:txBody>
          <ns1:bodyPr anchorCtr="0" anchor="ctr" bIns="45675" lIns="91400" spcFirstLastPara="1" rIns="91400" wrap="square" tIns="45675">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165" name="Google Shape;1165;p42"/>
          <ns0:cNvSpPr txBox="1"/>
          <ns0:nvPr/>
        </ns0:nvSpPr>
        <ns0:spPr>
          <ns1:xfrm>
            <ns1:off x="10249471" y="222293"/>
            <ns1:ext cx="1696938" cy="276954"/>
          </ns1:xfrm>
          <ns1:prstGeom prst="rect">
            <ns1:avLst/>
          </ns1:prstGeom>
          <ns1:noFill/>
          <ns1:ln>
            <ns1:noFill/>
          </ns1:ln>
        </ns0:spPr>
        <ns0:txBody>
          <ns1:bodyPr anchorCtr="0" anchor="t" bIns="45675" lIns="91400" spcFirstLastPara="1" rIns="91400" wrap="square" tIns="45675">
            <ns1:spAutoFit/>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b="1" i="0" lang="ja-JP" sz="1200" u="none" cap="none" strike="noStrike">
                <ns1:solidFill>
                  <ns1:srgbClr val="163F9B"/>
                </ns1:solidFill>
                <ns1:latin typeface="BIZ UDPGothic"/>
                <ns1:ea typeface="BIZ UDPGothic"/>
                <ns1:cs typeface="BIZ UDPGothic"/>
                <ns1:sym typeface="BIZ UDPGothic"/>
              </ns1:rPr>
              <ns1:t>Pricing </ns1:t>
            </ns1:r>
            <ns1:r>
              <ns1:rPr b="0" i="0" lang="ja-JP" sz="1200" u="none" cap="none" strike="noStrike">
                <ns1:solidFill>
                  <ns1:srgbClr val="163F9B"/>
                </ns1:solidFill>
                <ns1:latin typeface="BIZ UDPGothic"/>
                <ns1:ea typeface="BIZ UDPGothic"/>
                <ns1:cs typeface="BIZ UDPGothic"/>
                <ns1:sym typeface="BIZ UDPGothic"/>
              </ns1:rPr>
              <ns1:t>Plans</ns1:t>
            </ns1:r>
            <ns1:endParaRPr b="0" i="0" sz="1200" u="none" cap="none" strike="noStrike">
              <ns1:solidFill>
                <ns1:srgbClr val="163F9B"/>
              </ns1:solidFill>
              <ns1:latin typeface="BIZ UDPGothic"/>
              <ns1:ea typeface="BIZ UDPGothic"/>
              <ns1:cs typeface="BIZ UDPGothic"/>
              <ns1:sym typeface="BIZ UDPGothic"/>
            </ns1:endParaRPr>
          </ns1:p>
        </ns0:txBody>
      </ns0:sp>
      <ns0:sp>
        <ns0:nvSpPr>
          <ns0:cNvPr id="1166" name="Google Shape;1166;p42"/>
          <ns0:cNvSpPr/>
          <ns0:nvPr/>
        </ns0:nvSpPr>
        <ns0:spPr>
          <ns1:xfrm>
            <ns1:off x="3160710" y="1802823"/>
            <ns1:ext cx="1404000" cy="432000"/>
          </ns1:xfrm>
          <ns1:prstGeom prst="rect">
            <ns1:avLst/>
          </ns1:prstGeom>
          <ns1:noFill/>
          <ns1:ln cap="flat" cmpd="sng" w="25400">
            <ns1:solidFill>
              <ns1:schemeClr val="lt1"/>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b="0" i="0" lang="ja-JP" sz="1000" u="none" cap="none" strike="noStrike">
                <ns1:solidFill>
                  <ns1:schemeClr val="lt1"/>
                </ns1:solidFill>
                <ns1:latin typeface="BIZ UDPGothic"/>
                <ns1:ea typeface="BIZ UDPGothic"/>
                <ns1:cs typeface="BIZ UDPGothic"/>
                <ns1:sym typeface="BIZ UDPGothic"/>
              </ns1:rPr>
              <ns1:t>Simple Webinar</ns1:t>
            </ns1:r>
            <ns1:endParaRPr b="0" i="0" sz="10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000"/>
              <ns1:buFont typeface="Arial"/>
              <ns1:buNone/>
            </ns1:pPr>
            <ns1:r>
              <ns1:rPr b="0" i="0" lang="ja-JP" sz="1000" u="none" cap="none" strike="noStrike">
                <ns1:solidFill>
                  <ns1:schemeClr val="lt1"/>
                </ns1:solidFill>
                <ns1:latin typeface="BIZ UDPGothic"/>
                <ns1:ea typeface="BIZ UDPGothic"/>
                <ns1:cs typeface="BIZ UDPGothic"/>
                <ns1:sym typeface="BIZ UDPGothic"/>
              </ns1:rPr>
              <ns1:t>Only want to request hosting</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1167" name="Google Shape;1167;p42"/>
          <ns0:cNvSpPr/>
          <ns0:nvPr/>
        </ns0:nvSpPr>
        <ns0:spPr>
          <ns1:xfrm>
            <ns1:off x="4744702" y="1802823"/>
            <ns1:ext cx="1692000" cy="432000"/>
          </ns1:xfrm>
          <ns1:prstGeom prst="rect">
            <ns1:avLst/>
          </ns1:prstGeom>
          <ns1:noFill/>
          <ns1:ln cap="flat" cmpd="sng" w="25400">
            <ns1:solidFill>
              <ns1:schemeClr val="lt1"/>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b="0" i="0" lang="ja-JP" sz="1000" u="none" cap="none" strike="noStrike">
                <ns1:solidFill>
                  <ns1:schemeClr val="lt1"/>
                </ns1:solidFill>
                <ns1:latin typeface="BIZ UDPGothic"/>
                <ns1:ea typeface="BIZ UDPGothic"/>
                <ns1:cs typeface="BIZ UDPGothic"/>
                <ns1:sym typeface="BIZ UDPGothic"/>
              </ns1:rPr>
              <ns1:t>Want to utilize presentation content</ns1:t>
            </ns1:r>
            <ns1:endParaRPr b="0" i="0" sz="10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000"/>
              <ns1:buFont typeface="Arial"/>
              <ns1:buNone/>
            </ns1:pPr>
            <ns1:r>
              <ns1:rPr b="0" i="0" lang="ja-JP" sz="1000" u="none" cap="none" strike="noStrike">
                <ns1:solidFill>
                  <ns1:schemeClr val="lt1"/>
                </ns1:solidFill>
                <ns1:latin typeface="BIZ UDPGothic"/>
                <ns1:ea typeface="BIZ UDPGothic"/>
                <ns1:cs typeface="BIZ UDPGothic"/>
                <ns1:sym typeface="BIZ UDPGothic"/>
              </ns1:rPr>
              <ns1:t>on the website</ns1:t>
            </ns1:r>
            <ns1:endParaRPr b="0" i="0" sz="1000" u="none" cap="none" strike="noStrike">
              <ns1:solidFill>
                <ns1:schemeClr val="lt1"/>
              </ns1:solidFill>
              <ns1:latin typeface="BIZ UDPGothic"/>
              <ns1:ea typeface="BIZ UDPGothic"/>
              <ns1:cs typeface="BIZ UDPGothic"/>
              <ns1:sym typeface="BIZ UDPGothic"/>
            </ns1:endParaRPr>
          </ns1:p>
        </ns0:txBody>
      </ns0:sp>
      <ns0:sp>
        <ns0:nvSpPr>
          <ns0:cNvPr id="1168" name="Google Shape;1168;p42"/>
          <ns0:cNvSpPr/>
          <ns0:nvPr/>
        </ns0:nvSpPr>
        <ns0:spPr>
          <ns1:xfrm>
            <ns1:off x="6552978" y="1802823"/>
            <ns1:ext cx="1462453" cy="432000"/>
          </ns1:xfrm>
          <ns1:prstGeom prst="rect">
            <ns1:avLst/>
          </ns1:prstGeom>
          <ns1:noFill/>
          <ns1:ln cap="flat" cmpd="sng" w="25400">
            <ns1:solidFill>
              <ns1:schemeClr val="lt1"/>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b="0" i="0" lang="ja-JP" sz="1000" u="none" cap="none" strike="noStrike">
                <ns1:solidFill>
                  <ns1:schemeClr val="lt1"/>
                </ns1:solidFill>
                <ns1:latin typeface="BIZ UDPGothic"/>
                <ns1:ea typeface="BIZ UDPGothic"/>
                <ns1:cs typeface="BIZ UDPGothic"/>
                <ns1:sym typeface="BIZ UDPGothic"/>
              </ns1:rPr>
              <ns1:t>Want to follow up</ns1:t>
            </ns1:r>
            <ns1:endParaRPr b="0" i="0" sz="10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000"/>
              <ns1:buFont typeface="Arial"/>
              <ns1:buNone/>
            </ns1:pPr>
            <ns1:r>
              <ns1:rPr b="0" i="0" lang="ja-JP" sz="1000" u="none" cap="none" strike="noStrike">
                <ns1:solidFill>
                  <ns1:schemeClr val="lt1"/>
                </ns1:solidFill>
                <ns1:latin typeface="BIZ UDPGothic"/>
                <ns1:ea typeface="BIZ UDPGothic"/>
                <ns1:cs typeface="BIZ UDPGothic"/>
                <ns1:sym typeface="BIZ UDPGothic"/>
              </ns1:rPr>
              <ns1:t>immediately after the webinar</ns1:t>
            </ns1:r>
            <ns1:endParaRPr b="0" i="0" sz="1000" u="none" cap="none" strike="noStrike">
              <ns1:solidFill>
                <ns1:schemeClr val="lt1"/>
              </ns1:solidFill>
              <ns1:latin typeface="BIZ UDPGothic"/>
              <ns1:ea typeface="BIZ UDPGothic"/>
              <ns1:cs typeface="BIZ UDPGothic"/>
              <ns1:sym typeface="BIZ UDPGothic"/>
            </ns1:endParaRPr>
          </ns1:p>
        </ns0:txBody>
      </ns0:sp>
      <ns0:sp>
        <ns0:nvSpPr>
          <ns0:cNvPr id="1169" name="Google Shape;1169;p42"/>
          <ns0:cNvSpPr/>
          <ns0:nvPr/>
        </ns0:nvSpPr>
        <ns0:spPr>
          <ns1:xfrm>
            <ns1:off x="8197756" y="1802823"/>
            <ns1:ext cx="1462453" cy="432000"/>
          </ns1:xfrm>
          <ns1:prstGeom prst="rect">
            <ns1:avLst/>
          </ns1:prstGeom>
          <ns1:noFill/>
          <ns1:ln cap="flat" cmpd="sng" w="25400">
            <ns1:solidFill>
              <ns1:schemeClr val="lt1"/>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b="0" i="0" lang="ja-JP" sz="1000" u="none" cap="none" strike="noStrike">
                <ns1:solidFill>
                  <ns1:schemeClr val="lt1"/>
                </ns1:solidFill>
                <ns1:latin typeface="BIZ UDPGothic"/>
                <ns1:ea typeface="BIZ UDPGothic"/>
                <ns1:cs typeface="BIZ UDPGothic"/>
                <ns1:sym typeface="BIZ UDPGothic"/>
              </ns1:rPr>
              <ns1:t>Want to reliably</ns1:t>
            </ns1:r>
            <ns1:endParaRPr b="0" i="0" sz="10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000"/>
              <ns1:buFont typeface="Arial"/>
              <ns1:buNone/>
            </ns1:pPr>
            <ns1:r>
              <ns1:rPr b="0" i="0" lang="ja-JP" sz="1000" u="none" cap="none" strike="noStrike">
                <ns1:solidFill>
                  <ns1:schemeClr val="lt1"/>
                </ns1:solidFill>
                <ns1:latin typeface="BIZ UDPGothic"/>
                <ns1:ea typeface="BIZ UDPGothic"/>
                <ns1:cs typeface="BIZ UDPGothic"/>
                <ns1:sym typeface="BIZ UDPGothic"/>
              </ns1:rPr>
              <ns1:t>connect webinars to business negotiations</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1170" name="Google Shape;1170;p42"/>
          <ns0:cNvSpPr/>
          <ns0:nvPr/>
        </ns0:nvSpPr>
        <ns0:spPr>
          <ns1:xfrm>
            <ns1:off x="9961385" y="1802823"/>
            <ns1:ext cx="1366779" cy="432000"/>
          </ns1:xfrm>
          <ns1:prstGeom prst="rect">
            <ns1:avLst/>
          </ns1:prstGeom>
          <ns1:noFill/>
          <ns1:ln cap="flat" cmpd="sng" w="25400">
            <ns1:solidFill>
              <ns1:schemeClr val="lt1"/>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b="0" i="0" lang="ja-JP" sz="1000" u="none" cap="none" strike="noStrike">
                <ns1:solidFill>
                  <ns1:schemeClr val="lt1"/>
                </ns1:solidFill>
                <ns1:latin typeface="BIZ UDPGothic"/>
                <ns1:ea typeface="BIZ UDPGothic"/>
                <ns1:cs typeface="BIZ UDPGothic"/>
                <ns1:sym typeface="BIZ UDPGothic"/>
              </ns1:rPr>
              <ns1:t>Want to maximize</ns1:t>
            </ns1:r>
            <ns1:endParaRPr b="0" i="0" sz="10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000"/>
              <ns1:buFont typeface="Arial"/>
              <ns1:buNone/>
            </ns1:pPr>
            <ns1:r>
              <ns1:rPr b="0" i="0" lang="ja-JP" sz="1000" u="none" cap="none" strike="noStrike">
                <ns1:solidFill>
                  <ns1:schemeClr val="lt1"/>
                </ns1:solidFill>
                <ns1:latin typeface="BIZ UDPGothic"/>
                <ns1:ea typeface="BIZ UDPGothic"/>
                <ns1:cs typeface="BIZ UDPGothic"/>
                <ns1:sym typeface="BIZ UDPGothic"/>
              </ns1:rPr>
              <ns1:t>the effectiveness of webinars</ns1:t>
            </ns1:r>
            <ns1:endParaRPr b="0" i="0" sz="1000" u="none" cap="none" strike="noStrike">
              <ns1:solidFill>
                <ns1:schemeClr val="lt1"/>
              </ns1:solidFill>
              <ns1:latin typeface="BIZ UDPGothic"/>
              <ns1:ea typeface="BIZ UDPGothic"/>
              <ns1:cs typeface="BIZ UDPGothic"/>
              <ns1:sym typeface="BIZ UDPGothic"/>
            </ns1:endParaRPr>
          </ns1:p>
        </ns0:txBody>
      </ns0:sp>
      <ns0:sp>
        <ns0:nvSpPr>
          <ns0:cNvPr id="1171" name="Google Shape;1171;p42"/>
          <ns0:cNvSpPr txBox="1"/>
          <ns0:nvPr/>
        </ns0:nvSpPr>
        <ns0:spPr>
          <ns1:xfrm>
            <ns1:off x="10164033" y="6452965"/>
            <ns1:ext cx="1707670"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1172" name="Google Shape;1172;p42"/>
          <ns0:cNvSpPr txBox="1"/>
          <ns0:nvPr>
            <ns0:ph idx="12" type="sldNum"/>
          </ns0:nvPr>
        </ns0:nvSpPr>
        <ns0:spPr>
          <ns1:xfrm>
            <ns1:off x="11755464" y="6452966"/>
            <ns1:ext cx="386261"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43.xml><?xml version="1.0" encoding="utf-8"?>
<ns0:sld xmlns:ns0="http://schemas.openxmlformats.org/presentationml/2006/main" xmlns:ns1="http://schemas.openxmlformats.org/drawingml/2006/main">
  <ns0:cSld>
    <ns0:spTree>
      <ns0:nvGrpSpPr>
        <ns0:cNvPr id="1176" name="Shape 1176"/>
        <ns0:cNvGrpSpPr/>
        <ns0:nvPr/>
      </ns0:nvGrpSpPr>
      <ns0:grpSpPr>
        <ns1:xfrm>
          <ns1:off x="0" y="0"/>
          <ns1:ext cx="0" cy="0"/>
          <ns1:chOff x="0" y="0"/>
          <ns1:chExt cx="0" cy="0"/>
        </ns1:xfrm>
      </ns0:grpSpPr>
      <ns0:cxnSp>
        <ns0:nvCxnSpPr>
          <ns0:cNvPr id="1177" name="Google Shape;1177;p43"/>
          <ns0:cNvCxnSpPr/>
          <ns0:nvPr/>
        </ns0:nvCxnSpPr>
        <ns0:spPr>
          <ns1:xfrm>
            <ns1:off x="6350" y="530523"/>
            <ns1:ext cx="1218565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1178" name="Google Shape;1178;p43"/>
          <ns0:cNvSpPr/>
          <ns0:nvPr/>
        </ns0:nvSpPr>
        <ns0:spPr>
          <ns1:xfrm>
            <ns1:off x="12028601" y="-535"/>
            <ns1:ext cx="163399" cy="532342"/>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179" name="Google Shape;1179;p43"/>
          <ns0:cNvSpPr txBox="1"/>
          <ns0:nvPr/>
        </ns0:nvSpPr>
        <ns0:spPr>
          <ns1:xfrm>
            <ns1:off x="571011" y="-13075"/>
            <ns1:ext cx="9543048" cy="586088"/>
          </ns1:xfrm>
          <ns1:prstGeom prst="rect">
            <ns1:avLst/>
          </ns1:prstGeom>
          <ns1:noFill/>
          <ns1:ln>
            <ns1:noFill/>
          </ns1:ln>
        </ns0:spPr>
        <ns0:txBody>
          <ns1:bodyPr anchorCtr="0" anchor="t"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3600"/>
              <ns1:buFont typeface="Arial"/>
              <ns1:buNone/>
            </ns1:pPr>
            <ns1:r>
              <ns1:rPr b="0" i="0" lang="ja-JP" sz="2800" u="none" cap="none" strike="noStrike">
                <ns1:solidFill>
                  <ns1:schemeClr val="accent4"/>
                </ns1:solidFill>
                <ns1:latin typeface="BIZ UDPGothic"/>
                <ns1:ea typeface="BIZ UDPGothic"/>
                <ns1:cs typeface="BIZ UDPGothic"/>
                <ns1:sym typeface="BIZ UDPGothic"/>
              </ns1:rPr>
              <ns1:t>Other options *Please con</ns1:t>
            </ns1:r>
            <ns1:r>
              <ns1:rPr b="0" i="0" lang="ja-JP" sz="1800" u="none" cap="none" strike="noStrike">
                <ns1:solidFill>
                  <ns1:schemeClr val="accent4"/>
                </ns1:solidFill>
                <ns1:latin typeface="BIZ UDPGothic"/>
                <ns1:ea typeface="BIZ UDPGothic"/>
                <ns1:cs typeface="BIZ UDPGothic"/>
                <ns1:sym typeface="BIZ UDPGothic"/>
              </ns1:rPr>
              <ns1:t>sult with us for details</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1180" name="Google Shape;1180;p43"/>
          <ns0:cNvSpPr txBox="1"/>
          <ns0:nvPr/>
        </ns0:nvSpPr>
        <ns0:spPr>
          <ns1:xfrm>
            <ns1:off x="10428204" y="59906"/>
            <ns1:ext cx="1542600" cy="4719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5555"/>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Webinar</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0" marR="0" rtl="0" algn="r">
              <ns1:lnSpc>
                <ns1:spcPct val="105555"/>
              </ns1:lnSpc>
              <ns1:spcBef>
                <ns1:spcPts val="0"/>
              </ns1:spcBef>
              <ns1:spcAft>
                <ns1:spcPts val="0"/>
              </ns1:spcAft>
              <ns1:buClr>
                <ns1:srgbClr val="000000"/>
              </ns1:buClr>
              <ns1:buSzPts val="1800"/>
              <ns1:buFont typeface="Arial"/>
              <ns1:buNone/>
            </ns1:pPr>
            <ns1:r>
              <ns1:rPr b="0" i="0" lang="ja-JP" sz="1200" u="none" cap="none" strike="noStrike">
                <ns1:solidFill>
                  <ns1:srgbClr val="163F9B"/>
                </ns1:solidFill>
                <ns1:latin typeface="BIZ UDPGothic"/>
                <ns1:ea typeface="BIZ UDPGothic"/>
                <ns1:cs typeface="BIZ UDPGothic"/>
                <ns1:sym typeface="BIZ UDPGothic"/>
              </ns1:rPr>
              <ns1:t>as a Service</ns1:t>
            </ns1:r>
            <ns1:endParaRPr b="0" i="0" sz="1200" u="none" cap="none" strike="noStrike">
              <ns1:solidFill>
                <ns1:srgbClr val="163F9B"/>
              </ns1:solidFill>
              <ns1:latin typeface="BIZ UDPGothic"/>
              <ns1:ea typeface="BIZ UDPGothic"/>
              <ns1:cs typeface="BIZ UDPGothic"/>
              <ns1:sym typeface="BIZ UDPGothic"/>
            </ns1:endParaRPr>
          </ns1:p>
        </ns0:txBody>
      </ns0:sp>
      <ns0:graphicFrame>
        <ns0:nvGraphicFramePr>
          <ns0:cNvPr id="1181" name="Google Shape;1181;p43"/>
          <ns0:cNvGraphicFramePr/>
          <ns0:nvPr/>
        </ns0:nvGraphicFramePr>
        <ns0:xfrm>
          <ns1:off x="393729" y="804881"/>
          <ns1:ext cx="3000000" cy="3000000"/>
        </ns0:xfrm>
        <ns1:graphic>
          <ns1:graphicData uri="http://schemas.openxmlformats.org/drawingml/2006/table">
            <ns1:tbl>
              <ns1:tblPr bandRow="1" firstRow="1">
                <ns1:noFill/>
                <ns1:tableStyleId>{36977B20-A630-4A1D-81F4-7C21FFB1FC08}</ns1:tableStyleId>
              </ns1:tblPr>
              <ns1:tblGrid>
                <ns1:gridCol w="2414775"/>
                <ns1:gridCol w="2006075"/>
                <ns1:gridCol w="6923325"/>
              </ns1:tblGrid>
              <ns1:tr h="229450">
                <ns1:tc>
                  <ns1:txBody>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lang="ja-JP" sz="1400" u="none" cap="none" strike="noStrike">
                          <ns1:latin typeface="BIZ UDPGothic"/>
                          <ns1:ea typeface="BIZ UDPGothic"/>
                          <ns1:cs typeface="BIZ UDPGothic"/>
                          <ns1:sym typeface="BIZ UDPGothic"/>
                        </ns1:rPr>
                        <ns1:t>Name</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6"/>
                      </ns1:solidFill>
                      <ns1:prstDash val="solid"/>
                      <ns1:round/>
                      <ns1:headEnd len="sm" w="sm" type="none"/>
                      <ns1:tailEnd len="sm" w="sm" type="none"/>
                    </ns1:lnL>
                    <ns1:lnR cap="flat" cmpd="sng" w="12700">
                      <ns1:solidFill>
                        <ns1:schemeClr val="accent6"/>
                      </ns1:solidFill>
                      <ns1:prstDash val="solid"/>
                      <ns1:round/>
                      <ns1:headEnd len="sm" w="sm" type="none"/>
                      <ns1:tailEnd len="sm" w="sm" type="none"/>
                    </ns1:lnR>
                    <ns1:lnT cap="flat" cmpd="sng" w="12700">
                      <ns1:solidFill>
                        <ns1:schemeClr val="accent6"/>
                      </ns1:solidFill>
                      <ns1:prstDash val="solid"/>
                      <ns1:round/>
                      <ns1:headEnd len="sm" w="sm" type="none"/>
                      <ns1:tailEnd len="sm" w="sm" type="none"/>
                    </ns1:lnT>
                    <ns1:lnB cap="flat" cmpd="sng" w="12700">
                      <ns1:solidFill>
                        <ns1:schemeClr val="accent6"/>
                      </ns1:solidFill>
                      <ns1:prstDash val="solid"/>
                      <ns1:round/>
                      <ns1:headEnd len="sm" w="sm" type="none"/>
                      <ns1:tailEnd len="sm" w="sm" type="none"/>
                    </ns1:lnB>
                    <ns1:solidFill>
                      <ns1:srgbClr val="102F74"/>
                    </ns1:solidFill>
                  </ns1:tcPr>
                </ns1:tc>
                <ns1:tc>
                  <ns1:txBody>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lang="ja-JP" sz="1400" u="none" cap="none" strike="noStrike">
                          <ns1:latin typeface="BIZ UDPGothic"/>
                          <ns1:ea typeface="BIZ UDPGothic"/>
                          <ns1:cs typeface="BIZ UDPGothic"/>
                          <ns1:sym typeface="BIZ UDPGothic"/>
                        </ns1:rPr>
                        <ns1:t>Price (excluding tax)</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6"/>
                      </ns1:solidFill>
                      <ns1:prstDash val="solid"/>
                      <ns1:round/>
                      <ns1:headEnd len="sm" w="sm" type="none"/>
                      <ns1:tailEnd len="sm" w="sm" type="none"/>
                    </ns1:lnL>
                    <ns1:lnR cap="flat" cmpd="sng" w="12700">
                      <ns1:solidFill>
                        <ns1:schemeClr val="accent6"/>
                      </ns1:solidFill>
                      <ns1:prstDash val="solid"/>
                      <ns1:round/>
                      <ns1:headEnd len="sm" w="sm" type="none"/>
                      <ns1:tailEnd len="sm" w="sm" type="none"/>
                    </ns1:lnR>
                    <ns1:lnT cap="flat" cmpd="sng" w="12700">
                      <ns1:solidFill>
                        <ns1:schemeClr val="accent6"/>
                      </ns1:solidFill>
                      <ns1:prstDash val="solid"/>
                      <ns1:round/>
                      <ns1:headEnd len="sm" w="sm" type="none"/>
                      <ns1:tailEnd len="sm" w="sm" type="none"/>
                    </ns1:lnT>
                    <ns1:lnB cap="flat" cmpd="sng" w="12700">
                      <ns1:solidFill>
                        <ns1:schemeClr val="accent6"/>
                      </ns1:solidFill>
                      <ns1:prstDash val="solid"/>
                      <ns1:round/>
                      <ns1:headEnd len="sm" w="sm" type="none"/>
                      <ns1:tailEnd len="sm" w="sm" type="none"/>
                    </ns1:lnB>
                    <ns1:solidFill>
                      <ns1:srgbClr val="102F74"/>
                    </ns1:solidFill>
                  </ns1:tcPr>
                </ns1:tc>
                <ns1:tc>
                  <ns1:txBody>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lang="ja-JP" sz="1400" u="none" cap="none" strike="noStrike">
                          <ns1:latin typeface="BIZ UDPGothic"/>
                          <ns1:ea typeface="BIZ UDPGothic"/>
                          <ns1:cs typeface="BIZ UDPGothic"/>
                          <ns1:sym typeface="BIZ UDPGothic"/>
                        </ns1:rPr>
                        <ns1:t>Description</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6"/>
                      </ns1:solidFill>
                      <ns1:prstDash val="solid"/>
                      <ns1:round/>
                      <ns1:headEnd len="sm" w="sm" type="none"/>
                      <ns1:tailEnd len="sm" w="sm" type="none"/>
                    </ns1:lnL>
                    <ns1:lnR cap="flat" cmpd="sng" w="12700">
                      <ns1:solidFill>
                        <ns1:schemeClr val="accent6"/>
                      </ns1:solidFill>
                      <ns1:prstDash val="solid"/>
                      <ns1:round/>
                      <ns1:headEnd len="sm" w="sm" type="none"/>
                      <ns1:tailEnd len="sm" w="sm" type="none"/>
                    </ns1:lnR>
                    <ns1:lnT cap="flat" cmpd="sng" w="12700">
                      <ns1:solidFill>
                        <ns1:schemeClr val="accent6"/>
                      </ns1:solidFill>
                      <ns1:prstDash val="solid"/>
                      <ns1:round/>
                      <ns1:headEnd len="sm" w="sm" type="none"/>
                      <ns1:tailEnd len="sm" w="sm" type="none"/>
                    </ns1:lnT>
                    <ns1:lnB cap="flat" cmpd="sng" w="12700">
                      <ns1:solidFill>
                        <ns1:schemeClr val="accent6"/>
                      </ns1:solidFill>
                      <ns1:prstDash val="solid"/>
                      <ns1:round/>
                      <ns1:headEnd len="sm" w="sm" type="none"/>
                      <ns1:tailEnd len="sm" w="sm" type="none"/>
                    </ns1:lnB>
                    <ns1:solidFill>
                      <ns1:srgbClr val="102F74"/>
                    </ns1:solidFill>
                  </ns1:tcPr>
                </ns1:tc>
              </ns1:tr>
              <ns1:tr h="390050">
                <ns1:tc>
                  <ns1:txBody>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rgbClr val="153D97"/>
                          </ns1:solidFill>
                          <ns1:latin typeface="BIZ UDPGothic"/>
                          <ns1:ea typeface="BIZ UDPGothic"/>
                          <ns1:cs typeface="BIZ UDPGothic"/>
                          <ns1:sym typeface="BIZ UDPGothic"/>
                        </ns1:rPr>
                        <ns1:t>Majifollow</ns1:t>
                      </ns1:r>
                      <ns1:endParaRPr sz="1200" u="none" cap="none" strike="noStrike">
                        <ns1:solidFill>
                          <ns1:srgbClr val="153D97"/>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rgbClr val="153D97"/>
                          </ns1:solidFill>
                          <ns1:latin typeface="BIZ UDPGothic"/>
                          <ns1:ea typeface="BIZ UDPGothic"/>
                          <ns1:cs typeface="BIZ UDPGothic"/>
                          <ns1:sym typeface="BIZ UDPGothic"/>
                        </ns1:rPr>
                        <ns1:t>(Post-se</ns1:t>
                      </ns1:r>
                      <ns1:r>
                        <ns1:rPr lang="ja-JP" sz="1200" u="none" cap="none" strike="noStrike">
                          <ns1:solidFill>
                            <ns1:schemeClr val="accent4"/>
                          </ns1:solidFill>
                          <ns1:latin typeface="BIZ UDPGothic"/>
                          <ns1:ea typeface="BIZ UDPGothic"/>
                          <ns1:cs typeface="BIZ UDPGothic"/>
                          <ns1:sym typeface="BIZ UDPGothic"/>
                        </ns1:rPr>
                        <ns1:t>minar fo</ns1:t>
                      </ns1:r>
                      <ns1:r>
                        <ns1:rPr lang="ja-JP" sz="1200" u="none" cap="none" strike="noStrike">
                          <ns1:solidFill>
                            <ns1:srgbClr val="153D97"/>
                          </ns1:solidFill>
                          <ns1:latin typeface="BIZ UDPGothic"/>
                          <ns1:ea typeface="BIZ UDPGothic"/>
                          <ns1:cs typeface="BIZ UDPGothic"/>
                          <ns1:sym typeface="BIZ UDPGothic"/>
                        </ns1:rPr>
                        <ns1:t>llow-up)</ns1:t>
                      </ns1:r>
                      <ns1:endParaRPr sz="12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6"/>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chemeClr val="accent4"/>
                          </ns1:solidFill>
                          <ns1:latin typeface="BIZ UDPGothic"/>
                          <ns1:ea typeface="BIZ UDPGothic"/>
                          <ns1:cs typeface="BIZ UDPGothic"/>
                          <ns1:sym typeface="BIZ UDPGothic"/>
                        </ns1:rPr>
                        <ns1:t>@3,500 JPY x number of attendees</ns1:t>
                      </ns1:r>
                      <ns1:endParaRPr sz="12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6"/>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chemeClr val="accent4"/>
                          </ns1:solidFill>
                          <ns1:latin typeface="BIZ UDPGothic"/>
                          <ns1:ea typeface="BIZ UDPGothic"/>
                          <ns1:cs typeface="BIZ UDPGothic"/>
                          <ns1:sym typeface="BIZ UDPGothic"/>
                        </ns1:rPr>
                        <ns1:t>Majisemi's follow-up specialists will contact participants and absentees via email and phone immediately after the seminar.</ns1:t>
                      </ns1:r>
                      <ns1:endParaRPr sz="12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6"/>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r h="390050">
                <ns1:tc>
                  <ns1:txBody>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rgbClr val="153D97"/>
                          </ns1:solidFill>
                          <ns1:latin typeface="BIZ UDPGothic"/>
                          <ns1:ea typeface="BIZ UDPGothic"/>
                          <ns1:cs typeface="BIZ UDPGothic"/>
                          <ns1:sym typeface="BIZ UDPGothic"/>
                        </ns1:rPr>
                        <ns1:t>SEO article creation</ns1:t>
                      </ns1:r>
                      <ns1:endParaRPr sz="12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chemeClr val="accent4"/>
                          </ns1:solidFill>
                          <ns1:latin typeface="BIZ UDPGothic"/>
                          <ns1:ea typeface="BIZ UDPGothic"/>
                          <ns1:cs typeface="BIZ UDPGothic"/>
                          <ns1:sym typeface="BIZ UDPGothic"/>
                        </ns1:rPr>
                        <ns1:t>50,000 JPY</ns1:t>
                      </ns1:r>
                      <ns1:endParaRPr sz="12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chemeClr val="accent4"/>
                          </ns1:solidFill>
                          <ns1:latin typeface="BIZ UDPGothic"/>
                          <ns1:ea typeface="BIZ UDPGothic"/>
                          <ns1:cs typeface="BIZ UDPGothic"/>
                          <ns1:sym typeface="BIZ UDPGothic"/>
                        </ns1:rPr>
                        <ns1:t>We will create an article of approximately 3,000 characters with SEO in mind based on the seminar content. By publishing it on your website, you can promote content marketing.</ns1:t>
                      </ns1:r>
                      <ns1:endParaRPr sz="12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r h="355625">
                <ns1:tc>
                  <ns1:txBody>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rgbClr val="153D97"/>
                          </ns1:solidFill>
                          <ns1:latin typeface="BIZ UDPGothic"/>
                          <ns1:ea typeface="BIZ UDPGothic"/>
                          <ns1:cs typeface="BIZ UDPGothic"/>
                          <ns1:sym typeface="BIZ UDPGothic"/>
                        </ns1:rPr>
                        <ns1:t>Full video provision/paid</ns1:t>
                      </ns1:r>
                      <ns1:endParaRPr sz="12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chemeClr val="accent4"/>
                          </ns1:solidFill>
                          <ns1:latin typeface="BIZ UDPGothic"/>
                          <ns1:ea typeface="BIZ UDPGothic"/>
                          <ns1:cs typeface="BIZ UDPGothic"/>
                          <ns1:sym typeface="BIZ UDPGothic"/>
                        </ns1:rPr>
                        <ns1:t>200,000 JPY</ns1:t>
                      </ns1:r>
                      <ns1:endParaRPr sz="12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chemeClr val="accent4"/>
                          </ns1:solidFill>
                          <ns1:latin typeface="BIZ UDPGothic"/>
                          <ns1:ea typeface="BIZ UDPGothic"/>
                          <ns1:cs typeface="BIZ UDPGothic"/>
                          <ns1:sym typeface="BIZ UDPGothic"/>
                        </ns1:rPr>
                        <ns1:t>This option provides the seminar video for secondary use.</ns1:t>
                      </ns1:r>
                      <ns1:endParaRPr sz="12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chemeClr val="accent4"/>
                          </ns1:solidFill>
                          <ns1:latin typeface="BIZ UDPGothic"/>
                          <ns1:ea typeface="BIZ UDPGothic"/>
                          <ns1:cs typeface="BIZ UDPGothic"/>
                          <ns1:sym typeface="BIZ UDPGothic"/>
                        </ns1:rPr>
                        <ns1:t>*Free provision within certain usage limits. No provision during trial, whether paid or free.</ns1:t>
                      </ns1:r>
                      <ns1:endParaRPr sz="12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r h="390050">
                <ns1:tc>
                  <ns1:txBody>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rgbClr val="153D97"/>
                          </ns1:solidFill>
                          <ns1:latin typeface="BIZ UDPGothic"/>
                          <ns1:ea typeface="BIZ UDPGothic"/>
                          <ns1:cs typeface="BIZ UDPGothic"/>
                          <ns1:sym typeface="BIZ UDPGothic"/>
                        </ns1:rPr>
                        <ns1:t>Summary video creation</ns1:t>
                      </ns1:r>
                      <ns1:endParaRPr sz="12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chemeClr val="accent4"/>
                          </ns1:solidFill>
                          <ns1:latin typeface="BIZ UDPGothic"/>
                          <ns1:ea typeface="BIZ UDPGothic"/>
                          <ns1:cs typeface="BIZ UDPGothic"/>
                          <ns1:sym typeface="BIZ UDPGothic"/>
                        </ns1:rPr>
                        <ns1:t>50,000 JPY</ns1:t>
                      </ns1:r>
                      <ns1:endParaRPr sz="12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chemeClr val="accent4"/>
                          </ns1:solidFill>
                          <ns1:latin typeface="BIZ UDPGothic"/>
                          <ns1:ea typeface="BIZ UDPGothic"/>
                          <ns1:cs typeface="BIZ UDPGothic"/>
                          <ns1:sym typeface="BIZ UDPGothic"/>
                        </ns1:rPr>
                        <ns1:t>When posting seminar videos on YouTube, long videos tend to be disliked. Therefore, we will edit and provide a 5-10 minute version.</ns1:t>
                      </ns1:r>
                      <ns1:endParaRPr sz="12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r h="229450">
                <ns1:tc>
                  <ns1:txBody>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rgbClr val="153D97"/>
                          </ns1:solidFill>
                          <ns1:latin typeface="BIZ UDPGothic"/>
                          <ns1:ea typeface="BIZ UDPGothic"/>
                          <ns1:cs typeface="BIZ UDPGothic"/>
                          <ns1:sym typeface="BIZ UDPGothic"/>
                        </ns1:rPr>
                        <ns1:t>Missed session streaming</ns1:t>
                      </ns1:r>
                      <ns1:endParaRPr sz="12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chemeClr val="accent4"/>
                          </ns1:solidFill>
                          <ns1:latin typeface="BIZ UDPGothic"/>
                          <ns1:ea typeface="BIZ UDPGothic"/>
                          <ns1:cs typeface="BIZ UDPGothic"/>
                          <ns1:sym typeface="BIZ UDPGothic"/>
                        </ns1:rPr>
                        <ns1:t>50,000 JPY</ns1:t>
                      </ns1:r>
                      <ns1:endParaRPr sz="12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chemeClr val="accent4"/>
                          </ns1:solidFill>
                          <ns1:latin typeface="BIZ UDPGothic"/>
                          <ns1:ea typeface="BIZ UDPGothic"/>
                          <ns1:cs typeface="BIZ UDPGothic"/>
                          <ns1:sym typeface="BIZ UDPGothic"/>
                        </ns1:rPr>
                        <ns1:t>For those who registered but were absent on the day, we will allow them to view the day's video.</ns1:t>
                      </ns1:r>
                      <ns1:endParaRPr sz="12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r h="229450">
                <ns1:tc>
                  <ns1:txBody>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rgbClr val="153D97"/>
                          </ns1:solidFill>
                          <ns1:latin typeface="BIZ UDPGothic"/>
                          <ns1:ea typeface="BIZ UDPGothic"/>
                          <ns1:cs typeface="BIZ UDPGothic"/>
                          <ns1:sym typeface="BIZ UDPGothic"/>
                        </ns1:rPr>
                        <ns1:t>Rebroadcast</ns1:t>
                      </ns1:r>
                      <ns1:endParaRPr sz="12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chemeClr val="accent4"/>
                          </ns1:solidFill>
                          <ns1:latin typeface="BIZ UDPGothic"/>
                          <ns1:ea typeface="BIZ UDPGothic"/>
                          <ns1:cs typeface="BIZ UDPGothic"/>
                          <ns1:sym typeface="BIZ UDPGothic"/>
                        </ns1:rPr>
                        <ns1:t>@14,500 JPY/10,000 JPY</ns1:t>
                      </ns1:r>
                      <ns1:endParaRPr sz="12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chemeClr val="accent4"/>
                          </ns1:solidFill>
                          <ns1:latin typeface="BIZ UDPGothic"/>
                          <ns1:ea typeface="BIZ UDPGothic"/>
                          <ns1:cs typeface="BIZ UDPGothic"/>
                          <ns1:sym typeface="BIZ UDPGothic"/>
                        </ns1:rPr>
                        <ns1:t>Host additional webinars effortlessly using recordings from past Majisemi events.</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r h="344150">
                <ns1:tc>
                  <ns1:txBody>
                    <ns1:bodyPr/>
                    <ns1:lstStyle/>
                    <ns1:p>
                      <ns1:pPr indent="0" lvl="0" marL="0" marR="0" rtl="0" algn="l">
                        <ns1:lnSpc>
                          <ns1:spcPct val="100000"/>
                        </ns1:lnSpc>
                        <ns1:spcBef>
                          <ns1:spcPts val="0"/>
                        </ns1:spcBef>
                        <ns1:spcAft>
                          <ns1:spcPts val="0"/>
                        </ns1:spcAft>
                        <ns1:buClr>
                          <ns1:srgbClr val="153D97"/>
                        </ns1:buClr>
                        <ns1:buSzPts val="1400"/>
                        <ns1:buFont typeface="Arial"/>
                        <ns1:buNone/>
                      </ns1:pPr>
                      <ns1:r>
                        <ns1:rPr lang="ja-JP" sz="1200" u="none" cap="none" strike="noStrike">
                          <ns1:solidFill>
                            <ns1:schemeClr val="accent4"/>
                          </ns1:solidFill>
                          <ns1:latin typeface="BIZ UDPGothic"/>
                          <ns1:ea typeface="BIZ UDPGothic"/>
                          <ns1:cs typeface="BIZ UDPGothic"/>
                          <ns1:sym typeface="BIZ UDPGothic"/>
                        </ns1:rPr>
                        <ns1:t>Two-step webinar</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chemeClr val="accent4"/>
                          </ns1:solidFill>
                          <ns1:latin typeface="BIZ UDPGothic"/>
                          <ns1:ea typeface="BIZ UDPGothic"/>
                          <ns1:cs typeface="BIZ UDPGothic"/>
                          <ns1:sym typeface="BIZ UDPGothic"/>
                        </ns1:rPr>
                        <ns1:t>200,000 JPY</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chemeClr val="accent4"/>
                          </ns1:solidFill>
                          <ns1:latin typeface="BIZ UDPGothic"/>
                          <ns1:ea typeface="BIZ UDPGothic"/>
                          <ns1:cs typeface="BIZ UDPGothic"/>
                          <ns1:sym typeface="BIZ UDPGothic"/>
                        </ns1:rPr>
                        <ns1:t>We will plan and host a theme that leads to more business discussions (appointments) for those who previously registered for your webinars (your prospective clients), such as competitor comparisons, product introductions, and demos.</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r h="367100">
                <ns1:tc>
                  <ns1:txBody>
                    <ns1:bodyPr/>
                    <ns1:lstStyle/>
                    <ns1:p>
                      <ns1:pPr indent="0" lvl="0" marL="0" marR="0" rtl="0" algn="l">
                        <ns1:lnSpc>
                          <ns1:spcPct val="100000"/>
                        </ns1:lnSpc>
                        <ns1:spcBef>
                          <ns1:spcPts val="0"/>
                        </ns1:spcBef>
                        <ns1:spcAft>
                          <ns1:spcPts val="0"/>
                        </ns1:spcAft>
                        <ns1:buClr>
                          <ns1:srgbClr val="153D97"/>
                        </ns1:buClr>
                        <ns1:buSzPts val="1400"/>
                        <ns1:buFont typeface="Arial"/>
                        <ns1:buNone/>
                      </ns1:pPr>
                      <ns1:r>
                        <ns1:rPr lang="ja-JP" sz="1200" u="none" cap="none" strike="noStrike">
                          <ns1:solidFill>
                            <ns1:schemeClr val="accent4"/>
                          </ns1:solidFill>
                          <ns1:latin typeface="BIZ UDPGothic"/>
                          <ns1:ea typeface="BIZ UDPGothic"/>
                          <ns1:cs typeface="BIZ UDPGothic"/>
                          <ns1:sym typeface="BIZ UDPGothic"/>
                        </ns1:rPr>
                        <ns1:t>Operational support (operation outsourcing)</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chemeClr val="accent4"/>
                          </ns1:solidFill>
                          <ns1:latin typeface="BIZ UDPGothic"/>
                          <ns1:ea typeface="BIZ UDPGothic"/>
                          <ns1:cs typeface="BIZ UDPGothic"/>
                          <ns1:sym typeface="BIZ UDPGothic"/>
                        </ns1:rPr>
                        <ns1:t>200,000 JPY</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chemeClr val="accent4"/>
                          </ns1:solidFill>
                          <ns1:latin typeface="BIZ UDPGothic"/>
                          <ns1:ea typeface="BIZ UDPGothic"/>
                          <ns1:cs typeface="BIZ UDPGothic"/>
                          <ns1:sym typeface="BIZ UDPGothic"/>
                        </ns1:rPr>
                        <ns1:t>We will manage the operation of your seminar. This includes creating the registration page, managing registrants, providing Zoom, and moderating on the day. (Attracting attendees is not included. You will need to handle that.)</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r h="367100">
                <ns1:tc>
                  <ns1:txBody>
                    <ns1:bodyPr/>
                    <ns1:lstStyle/>
                    <ns1:p>
                      <ns1:pPr indent="0" lvl="0" marL="0" marR="0" rtl="0" algn="l">
                        <ns1:lnSpc>
                          <ns1:spcPct val="100000"/>
                        </ns1:lnSpc>
                        <ns1:spcBef>
                          <ns1:spcPts val="0"/>
                        </ns1:spcBef>
                        <ns1:spcAft>
                          <ns1:spcPts val="0"/>
                        </ns1:spcAft>
                        <ns1:buClr>
                          <ns1:srgbClr val="153D97"/>
                        </ns1:buClr>
                        <ns1:buSzPts val="1400"/>
                        <ns1:buFont typeface="Arial"/>
                        <ns1:buNone/>
                      </ns1:pPr>
                      <ns1:r>
                        <ns1:rPr lang="ja-JP" sz="1200" u="none" cap="none" strike="noStrike">
                          <ns1:solidFill>
                            <ns1:srgbClr val="153D97"/>
                          </ns1:solidFill>
                          <ns1:latin typeface="BIZ UDPGothic"/>
                          <ns1:ea typeface="BIZ UDPGothic"/>
                          <ns1:cs typeface="BIZ UDPGothic"/>
                          <ns1:sym typeface="BIZ UDPGothic"/>
                        </ns1:rPr>
                        <ns1:t>Presentation by Majisemi representative Terada</ns1:t>
                      </ns1:r>
                      <ns1:endParaRPr sz="1200" u="none" cap="none" strike="noStrike">
                        <ns1:solidFill>
                          <ns1:srgbClr val="153D97"/>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153D97"/>
                        </ns1:buClr>
                        <ns1:buSzPts val="1400"/>
                        <ns1:buFont typeface="Arial"/>
                        <ns1:buNone/>
                      </ns1:pPr>
                      <ns1:r>
                        <ns1:rPr lang="ja-JP" sz="1200" u="none" cap="none" strike="noStrike">
                          <ns1:solidFill>
                            <ns1:srgbClr val="153D97"/>
                          </ns1:solidFill>
                          <ns1:latin typeface="BIZ UDPGothic"/>
                          <ns1:ea typeface="BIZ UDPGothic"/>
                          <ns1:cs typeface="BIZ UDPGothic"/>
                          <ns1:sym typeface="BIZ UDPGothic"/>
                        </ns1:rPr>
                        <ns1:t>Presentation at your seminar</ns1:t>
                      </ns1:r>
                      <ns1:endParaRPr sz="12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chemeClr val="accent4"/>
                          </ns1:solidFill>
                          <ns1:latin typeface="BIZ UDPGothic"/>
                          <ns1:ea typeface="BIZ UDPGothic"/>
                          <ns1:cs typeface="BIZ UDPGothic"/>
                          <ns1:sym typeface="BIZ UDPGothic"/>
                        </ns1:rPr>
                        <ns1:t>300,000 JPY and up</ns1:t>
                      </ns1:r>
                      <ns1:endParaRPr sz="12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chemeClr val="accent4"/>
                          </ns1:solidFill>
                          <ns1:latin typeface="BIZ UDPGothic"/>
                          <ns1:ea typeface="BIZ UDPGothic"/>
                          <ns1:cs typeface="BIZ UDPGothic"/>
                          <ns1:sym typeface="BIZ UDPGothic"/>
                        </ns1:rPr>
                        <ns1:t>*Approximately 30 minutes to 1 hour</ns1:t>
                      </ns1:r>
                      <ns1:endParaRPr sz="12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chemeClr val="accent4"/>
                          </ns1:solidFill>
                          <ns1:latin typeface="BIZ UDPGothic"/>
                          <ns1:ea typeface="BIZ UDPGothic"/>
                          <ns1:cs typeface="BIZ UDPGothic"/>
                          <ns1:sym typeface="BIZ UDPGothic"/>
                        </ns1:rPr>
                        <ns1:t>Majisemi representative Terada will facilitate presentations, discussions, or panel discussions at your seminar. Please consult on the theme.</ns1:t>
                      </ns1:r>
                      <ns1:endParaRPr sz="12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r h="367100">
                <ns1:tc>
                  <ns1:txBody>
                    <ns1:bodyPr/>
                    <ns1:lstStyle/>
                    <ns1:p>
                      <ns1:pPr indent="0" lvl="0" marL="0" marR="0" rtl="0" algn="l">
                        <ns1:lnSpc>
                          <ns1:spcPct val="100000"/>
                        </ns1:lnSpc>
                        <ns1:spcBef>
                          <ns1:spcPts val="0"/>
                        </ns1:spcBef>
                        <ns1:spcAft>
                          <ns1:spcPts val="0"/>
                        </ns1:spcAft>
                        <ns1:buClr>
                          <ns1:srgbClr val="153D97"/>
                        </ns1:buClr>
                        <ns1:buSzPts val="1400"/>
                        <ns1:buFont typeface="Arial"/>
                        <ns1:buNone/>
                      </ns1:pPr>
                      <ns1:r>
                        <ns1:rPr lang="ja-JP" sz="1200" u="none" cap="none" strike="noStrike">
                          <ns1:solidFill>
                            <ns1:srgbClr val="153D97"/>
                          </ns1:solidFill>
                          <ns1:latin typeface="BIZ UDPGothic"/>
                          <ns1:ea typeface="BIZ UDPGothic"/>
                          <ns1:cs typeface="BIZ UDPGothic"/>
                          <ns1:sym typeface="BIZ UDPGothic"/>
                        </ns1:rPr>
                        <ns1:t>Keynote speech by 'Evangelist AI' Digital Terada</ns1:t>
                      </ns1:r>
                      <ns1:endParaRPr sz="12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chemeClr val="accent4"/>
                          </ns1:solidFill>
                          <ns1:latin typeface="BIZ UDPGothic"/>
                          <ns1:ea typeface="BIZ UDPGothic"/>
                          <ns1:cs typeface="BIZ UDPGothic"/>
                          <ns1:sym typeface="BIZ UDPGothic"/>
                        </ns1:rPr>
                        <ns1:t>100,000 JPY</ns1:t>
                      </ns1:r>
                      <ns1:endParaRPr sz="12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chemeClr val="accent4"/>
                          </ns1:solidFill>
                          <ns1:latin typeface="BIZ UDPGothic"/>
                          <ns1:ea typeface="BIZ UDPGothic"/>
                          <ns1:cs typeface="BIZ UDPGothic"/>
                          <ns1:sym typeface="BIZ UDPGothic"/>
                        </ns1:rPr>
                        <ns1:t>'Evangelist AI' Digital Terada, utilizing generative AI, will deliver a keynote speech at your webinar.</ns1:t>
                      </ns1:r>
                      <ns1:endParaRPr sz="12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chemeClr val="accent4"/>
                          </ns1:solidFill>
                          <ns1:latin typeface="BIZ UDPGothic"/>
                          <ns1:ea typeface="BIZ UDPGothic"/>
                          <ns1:cs typeface="BIZ UDPGothic"/>
                          <ns1:sym typeface="BIZ UDPGothic"/>
                        </ns1:rPr>
                        <ns1:t>- You will give a seminar presentation but lack time to create the script and slides</ns1:t>
                      </ns1:r>
                      <ns1:endParaRPr sz="12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chemeClr val="accent4"/>
                          </ns1:solidFill>
                          <ns1:latin typeface="BIZ UDPGothic"/>
                          <ns1:ea typeface="BIZ UDPGothic"/>
                          <ns1:cs typeface="BIZ UDPGothic"/>
                          <ns1:sym typeface="BIZ UDPGothic"/>
                        </ns1:rPr>
                        <ns1:t>- You don't have skilled presenters (or they are busy), so you want the presentation to be outsourced</ns1:t>
                      </ns1:r>
                      <ns1:endParaRPr sz="12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r h="367100">
                <ns1:tc>
                  <ns1:txBody>
                    <ns1:bodyPr/>
                    <ns1:lstStyle/>
                    <ns1:p>
                      <ns1:pPr indent="0" lvl="0" marL="0" marR="0" rtl="0" algn="l">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rgbClr val="153D97"/>
                          </ns1:solidFill>
                          <ns1:latin typeface="BIZ UDPGothic"/>
                          <ns1:ea typeface="BIZ UDPGothic"/>
                          <ns1:cs typeface="BIZ UDPGothic"/>
                          <ns1:sym typeface="BIZ UDPGothic"/>
                        </ns1:rPr>
                        <ns1:t>SEO video creation</ns1:t>
                      </ns1:r>
                      <ns1:endParaRPr sz="1200" u="none" cap="none" strike="noStrike">
                        <ns1:solidFill>
                          <ns1:srgbClr val="153D97"/>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50,000 JPY per video and up</ns1:t>
                      </ns1:r>
                      <ns1:endParaRPr sz="12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*In units of 10, excluding initial costs</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l">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This is a strategy to aim for top rankings in YouTube and Google video searches. Majisemi will create a custom AI avatar for your company and produce video content explaining terms. Scripts will also be delivered, and blog use is possible.</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r h="367100">
                <ns1:tc>
                  <ns1:txBody>
                    <ns1:bodyPr/>
                    <ns1:lstStyle/>
                    <ns1:p>
                      <ns1:pPr indent="0" lvl="0" marL="0" marR="0" rtl="0" algn="l">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rgbClr val="153D97"/>
                          </ns1:solidFill>
                          <ns1:latin typeface="BIZ UDPGothic"/>
                          <ns1:ea typeface="BIZ UDPGothic"/>
                          <ns1:cs typeface="BIZ UDPGothic"/>
                          <ns1:sym typeface="BIZ UDPGothic"/>
                        </ns1:rPr>
                        <ns1:t>Product comparison video creation</ns1:t>
                      </ns1:r>
                      <ns1:endParaRPr sz="1200" u="none" cap="none" strike="noStrike">
                        <ns1:solidFill>
                          <ns1:srgbClr val="153D97"/>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500,000 JPY and up</ns1:t>
                      </ns1:r>
                      <ns1:endParaRPr sz="12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*Excluding initial costs</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l">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We will create a competitive product comparison video to strongly highlight the strengths of your product. Majisemi will create a custom AI avatar for your company and produce product comparison video content. Distribution via webinar is also possible.</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bl>
          </ns1:graphicData>
        </ns1:graphic>
      </ns0:graphicFrame>
      <ns0:sp>
        <ns0:nvSpPr>
          <ns0:cNvPr id="1182" name="Google Shape;1182;p43"/>
          <ns0:cNvSpPr txBox="1"/>
          <ns0:nvPr/>
        </ns0:nvSpPr>
        <ns0:spPr>
          <ns1:xfrm>
            <ns1:off x="10164033" y="6452965"/>
            <ns1:ext cx="1707670"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1183" name="Google Shape;1183;p43"/>
          <ns0:cNvSpPr txBox="1"/>
          <ns0:nvPr>
            <ns0:ph idx="12" type="sldNum"/>
          </ns0:nvPr>
        </ns0:nvSpPr>
        <ns0:spPr>
          <ns1:xfrm>
            <ns1:off x="11755464" y="6452966"/>
            <ns1:ext cx="386261"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44.xml><?xml version="1.0" encoding="utf-8"?>
<ns0:sld xmlns:ns0="http://schemas.openxmlformats.org/presentationml/2006/main" xmlns:ns1="http://schemas.openxmlformats.org/drawingml/2006/main">
  <ns0:cSld>
    <ns0:spTree>
      <ns0:nvGrpSpPr>
        <ns0:cNvPr id="1187" name="Shape 1187"/>
        <ns0:cNvGrpSpPr/>
        <ns0:nvPr/>
      </ns0:nvGrpSpPr>
      <ns0:grpSpPr>
        <ns1:xfrm>
          <ns1:off x="0" y="0"/>
          <ns1:ext cx="0" cy="0"/>
          <ns1:chOff x="0" y="0"/>
          <ns1:chExt cx="0" cy="0"/>
        </ns1:xfrm>
      </ns0:grpSpPr>
      <ns0:cxnSp>
        <ns0:nvCxnSpPr>
          <ns0:cNvPr id="1188" name="Google Shape;1188;p44"/>
          <ns0:cNvCxnSpPr/>
          <ns0:nvPr/>
        </ns0:nvCxnSpPr>
        <ns0:spPr>
          <ns1:xfrm>
            <ns1:off x="6350" y="799793"/>
            <ns1:ext cx="1218565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1189" name="Google Shape;1189;p44"/>
          <ns0:cNvSpPr/>
          <ns0:nvPr/>
        </ns0:nvSpPr>
        <ns0:spPr>
          <ns1:xfrm>
            <ns1:off x="12028601" y="-536"/>
            <ns1:ext cx="163399" cy="800325"/>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190" name="Google Shape;1190;p44"/>
          <ns0:cNvSpPr txBox="1"/>
          <ns0:nvPr/>
        </ns0:nvSpPr>
        <ns0:spPr>
          <ns1:xfrm>
            <ns1:off x="571011" y="15500"/>
            <ns1:ext cx="4628400" cy="709199"/>
          </ns1:xfrm>
          <ns1:prstGeom prst="rect">
            <ns1:avLst/>
          </ns1:prstGeom>
          <ns1:noFill/>
          <ns1:ln>
            <ns1:noFill/>
          </ns1:ln>
        </ns0:spPr>
        <ns0:txBody>
          <ns1:bodyPr anchorCtr="0" anchor="t"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3600"/>
              <ns1:buFont typeface="Arial"/>
              <ns1:buNone/>
            </ns1:pPr>
            <ns1:r>
              <ns1:rPr b="0" i="0" lang="ja-JP" sz="3600" u="none" cap="none" strike="noStrike">
                <ns1:solidFill>
                  <ns1:schemeClr val="accent4"/>
                </ns1:solidFill>
                <ns1:latin typeface="BIZ UDPGothic"/>
                <ns1:ea typeface="BIZ UDPGothic"/>
                <ns1:cs typeface="BIZ UDPGothic"/>
                <ns1:sym typeface="BIZ UDPGothic"/>
              </ns1:rPr>
              <ns1:t>Notes</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1191" name="Google Shape;1191;p44"/>
          <ns0:cNvSpPr txBox="1"/>
          <ns0:nvPr/>
        </ns0:nvSpPr>
        <ns0:spPr>
          <ns1:xfrm>
            <ns1:off x="10428204" y="170738"/>
            <ns1:ext cx="1542600" cy="4719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5555"/>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Webinar</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0" marR="0" rtl="0" algn="r">
              <ns1:lnSpc>
                <ns1:spcPct val="105555"/>
              </ns1:lnSpc>
              <ns1:spcBef>
                <ns1:spcPts val="0"/>
              </ns1:spcBef>
              <ns1:spcAft>
                <ns1:spcPts val="0"/>
              </ns1:spcAft>
              <ns1:buClr>
                <ns1:srgbClr val="000000"/>
              </ns1:buClr>
              <ns1:buSzPts val="1800"/>
              <ns1:buFont typeface="Arial"/>
              <ns1:buNone/>
            </ns1:pPr>
            <ns1:r>
              <ns1:rPr b="0" i="0" lang="ja-JP" sz="1200" u="none" cap="none" strike="noStrike">
                <ns1:solidFill>
                  <ns1:srgbClr val="163F9B"/>
                </ns1:solidFill>
                <ns1:latin typeface="BIZ UDPGothic"/>
                <ns1:ea typeface="BIZ UDPGothic"/>
                <ns1:cs typeface="BIZ UDPGothic"/>
                <ns1:sym typeface="BIZ UDPGothic"/>
              </ns1:rPr>
              <ns1:t>as a Service</ns1:t>
            </ns1:r>
            <ns1:endParaRPr b="0" i="0" sz="1200" u="none" cap="none" strike="noStrike">
              <ns1:solidFill>
                <ns1:srgbClr val="163F9B"/>
              </ns1:solidFill>
              <ns1:latin typeface="BIZ UDPGothic"/>
              <ns1:ea typeface="BIZ UDPGothic"/>
              <ns1:cs typeface="BIZ UDPGothic"/>
              <ns1:sym typeface="BIZ UDPGothic"/>
            </ns1:endParaRPr>
          </ns1:p>
        </ns0:txBody>
      </ns0:sp>
      <ns0:sp>
        <ns0:nvSpPr>
          <ns0:cNvPr id="1192" name="Google Shape;1192;p44"/>
          <ns0:cNvSpPr txBox="1"/>
          <ns0:nvPr/>
        </ns0:nvSpPr>
        <ns0:spPr>
          <ns1:xfrm>
            <ns1:off x="571000" y="880025"/>
            <ns1:ext cx="11143200" cy="5258100"/>
          </ns1:xfrm>
          <ns1:prstGeom prst="rect">
            <ns1:avLst/>
          </ns1:prstGeom>
          <ns1:noFill/>
          <ns1:ln>
            <ns1:noFill/>
          </ns1:ln>
        </ns0:spPr>
        <ns0:txBody>
          <ns1:bodyPr anchorCtr="0" anchor="t" bIns="45700" lIns="91425" spcFirstLastPara="1" rIns="91425" wrap="square" tIns="45700">
            <ns1:noAutofit/>
          </ns1:bodyPr>
          <ns1:lstStyle/>
          <ns1:p>
            <ns1:pPr indent="0" lvl="0" marL="0" marR="0" rtl="0" algn="l">
              <ns1:lnSpc>
                <ns1:spcPct val="100000"/>
              </ns1:lnSpc>
              <ns1:spcBef>
                <ns1:spcPts val="0"/>
              </ns1:spcBef>
              <ns1:spcAft>
                <ns1:spcPts val="0"/>
              </ns1:spcAft>
              <ns1:buClr>
                <ns1:srgbClr val="000000"/>
              </ns1:buClr>
              <ns1:buSzPts val="2000"/>
              <ns1:buFont typeface="Arial"/>
              <ns1:buNone/>
            </ns1:pPr>
            <ns1:r>
              <ns1:rPr b="1" i="0" lang="ja-JP" sz="2000" u="none" cap="none" strike="noStrike">
                <ns1:solidFill>
                  <ns1:schemeClr val="accent4"/>
                </ns1:solidFill>
                <ns1:latin typeface="BIZ UDPGothic"/>
                <ns1:ea typeface="BIZ UDPGothic"/>
                <ns1:cs typeface="BIZ UDPGothic"/>
                <ns1:sym typeface="BIZ UDPGothic"/>
              </ns1:rPr>
              <ns1:t>Additional charges</ns1:t>
            </ns1:r>
            <ns1:endParaRPr b="0" i="0" sz="1400" u="none" cap="none" strike="noStrike">
              <ns1:solidFill>
                <ns1:srgbClr val="000000"/>
              </ns1:solidFill>
              <ns1:latin typeface="Arial"/>
              <ns1:ea typeface="Arial"/>
              <ns1:cs typeface="Arial"/>
              <ns1:sym typeface="Arial"/>
            </ns1:endParaRPr>
          </ns1:p>
          <ns1:p>
            <ns1:pPr indent="0" lvl="0" marL="0" marR="0" rtl="0" algn="l">
              <ns1:lnSpc>
                <ns1:spcPct val="100000"/>
              </ns1:lnSpc>
              <ns1:spcBef>
                <ns1:spcPts val="600"/>
              </ns1:spcBef>
              <ns1:spcAft>
                <ns1:spcPts val="0"/>
              </ns1:spcAft>
              <ns1:buClr>
                <ns1:srgbClr val="000000"/>
              </ns1:buClr>
              <ns1:buSzPts val="2000"/>
              <ns1:buFont typeface="Arial"/>
              <ns1:buNone/>
            </ns1:pPr>
            <ns1:r>
              <ns1:t/>
            </ns1:r>
            <ns1:endParaRPr b="0" i="0" sz="20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2000"/>
              <ns1:buFont typeface="Arial"/>
              <ns1:buNone/>
            </ns1:pPr>
            <ns1:r>
              <ns1:t/>
            </ns1:r>
            <ns1:endParaRPr b="0" i="0" sz="20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2000"/>
              <ns1:buFont typeface="Arial"/>
              <ns1:buNone/>
            </ns1:pPr>
            <ns1:r>
              <ns1:t/>
            </ns1:r>
            <ns1:endParaRPr b="0" i="0" sz="20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2000"/>
              <ns1:buFont typeface="Arial"/>
              <ns1:buNone/>
            </ns1:pPr>
            <ns1:r>
              <ns1:t/>
            </ns1:r>
            <ns1:endParaRPr b="0" i="0" sz="20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2000"/>
              <ns1:buFont typeface="Arial"/>
              <ns1:buNone/>
            </ns1:pPr>
            <ns1:r>
              <ns1:t/>
            </ns1:r>
            <ns1:endParaRPr b="0" i="0" sz="20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2000"/>
              <ns1:buFont typeface="Arial"/>
              <ns1:buNone/>
            </ns1:pPr>
            <ns1:r>
              <ns1:t/>
            </ns1:r>
            <ns1:endParaRPr b="0" i="0" sz="20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100"/>
              <ns1:buFont typeface="Arial"/>
              <ns1:buNone/>
            </ns1:pPr>
            <ns1:r>
              <ns1:t/>
            </ns1:r>
            <ns1:endParaRPr b="0" i="0" sz="11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2000"/>
              <ns1:buFont typeface="Arial"/>
              <ns1:buNone/>
            </ns1:pPr>
            <ns1:r>
              <ns1:rPr b="1" i="0" lang="ja-JP" sz="2000" u="none" cap="none" strike="noStrike">
                <ns1:solidFill>
                  <ns1:schemeClr val="accent4"/>
                </ns1:solidFill>
                <ns1:latin typeface="BIZ UDPGothic"/>
                <ns1:ea typeface="BIZ UDPGothic"/>
                <ns1:cs typeface="BIZ UDPGothic"/>
                <ns1:sym typeface="BIZ UDPGothic"/>
              </ns1:rPr>
              <ns1:t>Cancellation fees</ns1:t>
            </ns1:r>
            <ns1:endParaRPr b="0" i="0" sz="1400" u="none" cap="none" strike="noStrike">
              <ns1:solidFill>
                <ns1:srgbClr val="000000"/>
              </ns1:solidFill>
              <ns1:latin typeface="Arial"/>
              <ns1:ea typeface="Arial"/>
              <ns1:cs typeface="Arial"/>
              <ns1:sym typeface="Arial"/>
            </ns1:endParaRPr>
          </ns1:p>
          <ns1:p>
            <ns1:pPr indent="-292100" lvl="2" marL="360000" marR="0" rtl="0" algn="l">
              <ns1:lnSpc>
                <ns1:spcPct val="93750"/>
              </ns1:lnSpc>
              <ns1:spcBef>
                <ns1:spcPts val="600"/>
              </ns1:spcBef>
              <ns1:spcAft>
                <ns1:spcPts val="0"/>
              </ns1:spcAft>
              <ns1:buClr>
                <ns1:schemeClr val="accent4"/>
              </ns1:buClr>
              <ns1:buSzPts val="1400"/>
              <ns1:buFont typeface="BIZ UDPGothic"/>
              <ns1:buChar char="•"/>
            </ns1:pPr>
            <ns1:r>
              <ns1:rPr b="0" i="0" lang="ja-JP" sz="1400" u="none" cap="none" strike="noStrike">
                <ns1:solidFill>
                  <ns1:schemeClr val="accent4"/>
                </ns1:solidFill>
                <ns1:latin typeface="BIZ UDPGothic"/>
                <ns1:ea typeface="BIZ UDPGothic"/>
                <ns1:cs typeface="BIZ UDPGothic"/>
                <ns1:sym typeface="BIZ UDPGothic"/>
              </ns1:rPr>
              <ns1:t>For all services, if you cancel after making a 'formal application' through Majikan (Majisemi management screen) or after we receive your order form/application form, a 100% cancellation fee will apply.</ns1:t>
            </ns1:r>
            <ns1:endParaRPr b="0" i="0" sz="1400" u="none" cap="none" strike="noStrike">
              <ns1:solidFill>
                <ns1:srgbClr val="000000"/>
              </ns1:solidFill>
              <ns1:latin typeface="BIZ UDPGothic"/>
              <ns1:ea typeface="BIZ UDPGothic"/>
              <ns1:cs typeface="BIZ UDPGothic"/>
              <ns1:sym typeface="BIZ UDPGothic"/>
            </ns1:endParaRPr>
          </ns1:p>
          <ns1:p>
            <ns1:pPr indent="-292100" lvl="2" marL="360000" marR="0" rtl="0" algn="l">
              <ns1:lnSpc>
                <ns1:spcPct val="93750"/>
              </ns1:lnSpc>
              <ns1:spcBef>
                <ns1:spcPts val="600"/>
              </ns1:spcBef>
              <ns1:spcAft>
                <ns1:spcPts val="0"/>
              </ns1:spcAft>
              <ns1:buClr>
                <ns1:schemeClr val="accent4"/>
              </ns1:buClr>
              <ns1:buSzPts val="1400"/>
              <ns1:buFont typeface="BIZ UDPGothic"/>
              <ns1:buChar char="•"/>
            </ns1:pPr>
            <ns1:r>
              <ns1:rPr b="0" i="0" lang="ja-JP" sz="1400" u="none" cap="none" strike="noStrike">
                <ns1:solidFill>
                  <ns1:schemeClr val="accent4"/>
                </ns1:solidFill>
                <ns1:latin typeface="BIZ UDPGothic"/>
                <ns1:ea typeface="BIZ UDPGothic"/>
                <ns1:cs typeface="BIZ UDPGothic"/>
                <ns1:sym typeface="BIZ UDPGothic"/>
              </ns1:rPr>
              <ns1:t>However, for webinar events, the cancellation fee is capped at 20 attendees for visitors and 30 attendees for Majisemi Club.</ns1:t>
            </ns1:r>
            <ns1:endParaRPr b="0" i="0" sz="1400" u="none" cap="none" strike="noStrike">
              <ns1:solidFill>
                <ns1:srgbClr val="000000"/>
              </ns1:solidFill>
              <ns1:latin typeface="BIZ UDPGothic"/>
              <ns1:ea typeface="BIZ UDPGothic"/>
              <ns1:cs typeface="BIZ UDPGothic"/>
              <ns1:sym typeface="BIZ UDPGothic"/>
            </ns1:endParaRPr>
          </ns1:p>
          <ns1:p>
            <ns1:pPr indent="-292100" lvl="2" marL="360000" marR="0" rtl="0" algn="l">
              <ns1:lnSpc>
                <ns1:spcPct val="93750"/>
              </ns1:lnSpc>
              <ns1:spcBef>
                <ns1:spcPts val="600"/>
              </ns1:spcBef>
              <ns1:spcAft>
                <ns1:spcPts val="0"/>
              </ns1:spcAft>
              <ns1:buClr>
                <ns1:schemeClr val="accent4"/>
              </ns1:buClr>
              <ns1:buSzPts val="1400"/>
              <ns1:buFont typeface="BIZ UDPGothic"/>
              <ns1:buChar char="•"/>
            </ns1:pPr>
            <ns1:r>
              <ns1:rPr b="0" i="0" lang="ja-JP" sz="1400" u="none" cap="none" strike="noStrike">
                <ns1:solidFill>
                  <ns1:schemeClr val="accent4"/>
                </ns1:solidFill>
                <ns1:latin typeface="BIZ UDPGothic"/>
                <ns1:ea typeface="BIZ UDPGothic"/>
                <ns1:cs typeface="BIZ UDPGothic"/>
                <ns1:sym typeface="BIZ UDPGothic"/>
              </ns1:rPr>
              <ns1:t>For Majifolo, the cancellation fee is capped at 20 attendees for visitors and 30 attendees for Majisemi Club.</ns1:t>
            </ns1:r>
            <ns1:endParaRPr b="0" i="0" sz="1400" u="none" cap="none" strike="noStrike">
              <ns1:solidFill>
                <ns1:srgbClr val="000000"/>
              </ns1:solidFill>
              <ns1:latin typeface="BIZ UDPGothic"/>
              <ns1:ea typeface="BIZ UDPGothic"/>
              <ns1:cs typeface="BIZ UDPGothic"/>
              <ns1:sym typeface="BIZ UDPGothic"/>
            </ns1:endParaRPr>
          </ns1:p>
          <ns1:p>
            <ns1:pPr indent="-292100" lvl="2" marL="360000" marR="0" rtl="0" algn="l">
              <ns1:lnSpc>
                <ns1:spcPct val="93750"/>
              </ns1:lnSpc>
              <ns1:spcBef>
                <ns1:spcPts val="600"/>
              </ns1:spcBef>
              <ns1:spcAft>
                <ns1:spcPts val="0"/>
              </ns1:spcAft>
              <ns1:buClr>
                <ns1:schemeClr val="accent4"/>
              </ns1:buClr>
              <ns1:buSzPts val="1400"/>
              <ns1:buFont typeface="BIZ UDPGothic"/>
              <ns1:buChar char="•"/>
            </ns1:pPr>
            <ns1:r>
              <ns1:rPr b="0" i="0" lang="ja-JP" sz="1400" u="none" cap="none" strike="noStrike">
                <ns1:solidFill>
                  <ns1:schemeClr val="accent4"/>
                </ns1:solidFill>
                <ns1:latin typeface="BIZ UDPGothic"/>
                <ns1:ea typeface="BIZ UDPGothic"/>
                <ns1:cs typeface="BIZ UDPGothic"/>
                <ns1:sym typeface="BIZ UDPGothic"/>
              </ns1:rPr>
              <ns1:t>If adjustments to the title, announcement text, etc., are delayed and the webinar cannot be published by 5 PM, 10 business days before the event date, it will be treated as a cancellation and the above cancellation fees will be charged.</ns1:t>
            </ns1:r>
            <ns1:endParaRPr b="0" i="0" sz="1400" u="none" cap="none" strike="noStrike">
              <ns1:solidFill>
                <ns1:schemeClr val="accent4"/>
              </ns1:solidFill>
              <ns1:latin typeface="BIZ UDPGothic"/>
              <ns1:ea typeface="BIZ UDPGothic"/>
              <ns1:cs typeface="BIZ UDPGothic"/>
              <ns1:sym typeface="BIZ UDPGothic"/>
            </ns1:endParaRPr>
          </ns1:p>
          <ns1:p>
            <ns1:pPr indent="-292100" lvl="2" marL="360000" marR="0" rtl="0" algn="l">
              <ns1:lnSpc>
                <ns1:spcPct val="93750"/>
              </ns1:lnSpc>
              <ns1:spcBef>
                <ns1:spcPts val="600"/>
              </ns1:spcBef>
              <ns1:spcAft>
                <ns1:spcPts val="0"/>
              </ns1:spcAft>
              <ns1:buClr>
                <ns1:schemeClr val="accent4"/>
              </ns1:buClr>
              <ns1:buSzPts val="1400"/>
              <ns1:buFont typeface="BIZ UDPGothic"/>
              <ns1:buChar char="•"/>
            </ns1:pPr>
            <ns1:r>
              <ns1:rPr b="0" i="0" lang="ja-JP" sz="1400" u="none" cap="none" strike="noStrike">
                <ns1:solidFill>
                  <ns1:schemeClr val="accent4"/>
                </ns1:solidFill>
                <ns1:latin typeface="BIZ UDPGothic"/>
                <ns1:ea typeface="BIZ UDPGothic"/>
                <ns1:cs typeface="BIZ UDPGothic"/>
                <ns1:sym typeface="BIZ UDPGothic"/>
              </ns1:rPr>
              <ns1:t>No refunds will be given for remaining attendee slots upon withdrawal from Majisemi Club.</ns1:t>
            </ns1:r>
            <ns1:endParaRPr b="0" i="0" sz="1400" u="none" cap="none" strike="noStrike">
              <ns1:solidFill>
                <ns1:schemeClr val="accent4"/>
              </ns1:solidFill>
              <ns1:latin typeface="BIZ UDPGothic"/>
              <ns1:ea typeface="BIZ UDPGothic"/>
              <ns1:cs typeface="BIZ UDPGothic"/>
              <ns1:sym typeface="BIZ UDPGothic"/>
            </ns1:endParaRPr>
          </ns1:p>
          <ns1:p>
            <ns1:pPr indent="-292100" lvl="2" marL="360000" marR="0" rtl="0" algn="l">
              <ns1:lnSpc>
                <ns1:spcPct val="93750"/>
              </ns1:lnSpc>
              <ns1:spcBef>
                <ns1:spcPts val="600"/>
              </ns1:spcBef>
              <ns1:spcAft>
                <ns1:spcPts val="0"/>
              </ns1:spcAft>
              <ns1:buClr>
                <ns1:schemeClr val="accent4"/>
              </ns1:buClr>
              <ns1:buSzPts val="1400"/>
              <ns1:buFont typeface="BIZ UDPGothic"/>
              <ns1:buChar char="•"/>
            </ns1:pPr>
            <ns1:r>
              <ns1:rPr b="0" i="0" lang="ja-JP" sz="1400" u="none" cap="none" strike="noStrike">
                <ns1:solidFill>
                  <ns1:schemeClr val="accent4"/>
                </ns1:solidFill>
                <ns1:latin typeface="BIZ UDPGothic"/>
                <ns1:ea typeface="BIZ UDPGothic"/>
                <ns1:cs typeface="BIZ UDPGothic"/>
                <ns1:sym typeface="BIZ UDPGothic"/>
              </ns1:rPr>
              <ns1:t>Considering the purpose of Majisemi Club, a penalty is set for cancellations within one year of the contract start. Please understand. (The difference from the visitor fee will be charged.)</ns1:t>
            </ns1:r>
            <ns1:endParaRPr b="0" i="0" sz="1600" u="none" cap="none" strike="noStrike">
              <ns1:solidFill>
                <ns1:schemeClr val="accent4"/>
              </ns1:solidFill>
              <ns1:latin typeface="BIZ UDPGothic"/>
              <ns1:ea typeface="BIZ UDPGothic"/>
              <ns1:cs typeface="BIZ UDPGothic"/>
              <ns1:sym typeface="BIZ UDPGothic"/>
            </ns1:endParaRPr>
          </ns1:p>
        </ns0:txBody>
      </ns0:sp>
      <ns0:sp>
        <ns0:nvSpPr>
          <ns0:cNvPr id="1193" name="Google Shape;1193;p44"/>
          <ns0:cNvSpPr/>
          <ns0:nvPr/>
        </ns0:nvSpPr>
        <ns0:spPr>
          <ns1:xfrm>
            <ns1:off x="571011" y="922723"/>
            <ns1:ext cx="126341" cy="324000"/>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194" name="Google Shape;1194;p44"/>
          <ns0:cNvSpPr/>
          <ns0:nvPr/>
        </ns0:nvSpPr>
        <ns0:spPr>
          <ns1:xfrm>
            <ns1:off x="565357" y="3849321"/>
            <ns1:ext cx="126341" cy="324000"/>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195" name="Google Shape;1195;p44"/>
          <ns0:cNvSpPr txBox="1"/>
          <ns0:nvPr/>
        </ns0:nvSpPr>
        <ns0:spPr>
          <ns1:xfrm>
            <ns1:off x="4445188" y="1318345"/>
            <ns1:ext cx="6851667" cy="467694"/>
          </ns1:xfrm>
          <ns1:prstGeom prst="rect">
            <ns1:avLst/>
          </ns1:prstGeom>
          <ns1:noFill/>
          <ns1:ln>
            <ns1:noFill/>
          </ns1:ln>
        </ns0:spPr>
        <ns0:txBody>
          <ns1:bodyPr anchorCtr="0" anchor="t" bIns="45700" lIns="91425" spcFirstLastPara="1" rIns="91425" wrap="square" tIns="45700">
            <ns1:noAutofit/>
          </ns1:bodyPr>
          <ns1:lstStyle/>
          <ns1:p>
            <ns1:pPr indent="0" lvl="0" marL="0" marR="0" rtl="0" algn="l">
              <ns1:lnSpc>
                <ns1:spcPct val="150000"/>
              </ns1:lnSpc>
              <ns1:spcBef>
                <ns1:spcPts val="0"/>
              </ns1:spcBef>
              <ns1:spcAft>
                <ns1:spcPts val="0"/>
              </ns1:spcAft>
              <ns1:buClr>
                <ns1:srgbClr val="000000"/>
              </ns1:buClr>
              <ns1:buSzPts val="2000"/>
              <ns1:buFont typeface="Arial"/>
              <ns1:buNone/>
            </ns1:pPr>
            <ns1:r>
              <ns1:rPr b="0" i="0" lang="ja-JP" sz="1600" u="none" cap="none" strike="noStrike">
                <ns1:solidFill>
                  <ns1:schemeClr val="accent4"/>
                </ns1:solidFill>
                <ns1:latin typeface="BIZ UDPGothic"/>
                <ns1:ea typeface="BIZ UDPGothic"/>
                <ns1:cs typeface="BIZ UDPGothic"/>
                <ns1:sym typeface="BIZ UDPGothic"/>
              </ns1:rPr>
              <ns1:t>Orders placed less than 4 weeks before the event will incur a surcharge.</ns1:t>
            </ns1:r>
            <ns1:endParaRPr b="0" i="0" sz="1600" u="none" cap="none" strike="noStrike">
              <ns1:solidFill>
                <ns1:srgbClr val="000000"/>
              </ns1:solidFill>
              <ns1:latin typeface="BIZ UDPGothic"/>
              <ns1:ea typeface="BIZ UDPGothic"/>
              <ns1:cs typeface="BIZ UDPGothic"/>
              <ns1:sym typeface="BIZ UDPGothic"/>
            </ns1:endParaRPr>
          </ns1:p>
        </ns0:txBody>
      </ns0:sp>
      <ns0:graphicFrame>
        <ns0:nvGraphicFramePr>
          <ns0:cNvPr id="1196" name="Google Shape;1196;p44"/>
          <ns0:cNvGraphicFramePr/>
          <ns0:nvPr/>
        </ns0:nvGraphicFramePr>
        <ns0:xfrm>
          <ns1:off x="2542247" y="1871499"/>
          <ns1:ext cx="3000000" cy="3000000"/>
        </ns0:xfrm>
        <ns1:graphic>
          <ns1:graphicData uri="http://schemas.openxmlformats.org/drawingml/2006/table">
            <ns1:tbl>
              <ns1:tblPr>
                <ns1:noFill/>
                <ns1:tableStyleId>{3467832D-9DE1-49CC-B827-7DFF1556ED4D}</ns1:tableStyleId>
              </ns1:tblPr>
              <ns1:tblGrid>
                <ns1:gridCol w="3792850"/>
                <ns1:gridCol w="1859450"/>
                <ns1:gridCol w="1199350"/>
              </ns1:tblGrid>
              <ns1:tr h="242375">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sz="1100" u="none" cap="none" strike="noStrike">
                        <ns1:solidFill>
                          <ns1:schemeClr val="lt1"/>
                        </ns1:solidFill>
                        <ns1:latin typeface="BIZ UDPGothic"/>
                        <ns1:ea typeface="BIZ UDPGothic"/>
                        <ns1:cs typeface="BIZ UDPGothic"/>
                        <ns1:sym typeface="BIZ UDPGothic"/>
                      </ns1:endParaRPr>
                    </ns1:p>
                  </ns1:txBody>
                  <ns1:tcPr marT="41450" marB="41450" marR="82925" marL="82925"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4F7CE6"/>
                    </ns1:solidFill>
                  </ns1:tcPr>
                </ns1:tc>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100" u="none" cap="none" strike="noStrike">
                          <ns1:solidFill>
                            <ns1:schemeClr val="lt1"/>
                          </ns1:solidFill>
                          <ns1:latin typeface="BIZ UDPGothic"/>
                          <ns1:ea typeface="BIZ UDPGothic"/>
                          <ns1:cs typeface="BIZ UDPGothic"/>
                          <ns1:sym typeface="BIZ UDPGothic"/>
                        </ns1:rPr>
                        <ns1:t>Unit price (excluding tax)</ns1:t>
                      </ns1:r>
                      <ns1:endParaRPr sz="1100" u="none" cap="none" strike="noStrike">
                        <ns1:solidFill>
                          <ns1:schemeClr val="lt1"/>
                        </ns1:solidFill>
                        <ns1:latin typeface="BIZ UDPGothic"/>
                        <ns1:ea typeface="BIZ UDPGothic"/>
                        <ns1:cs typeface="BIZ UDPGothic"/>
                        <ns1:sym typeface="BIZ UDPGothic"/>
                      </ns1:endParaRPr>
                    </ns1:p>
                  </ns1:txBody>
                  <ns1:tcPr marT="41450" marB="41450" marR="82925" marL="82925"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4F7CE6"/>
                    </ns1:solidFill>
                  </ns1:tcPr>
                </ns1:tc>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100" u="none" cap="none" strike="noStrike">
                          <ns1:solidFill>
                            <ns1:schemeClr val="lt1"/>
                          </ns1:solidFill>
                          <ns1:latin typeface="BIZ UDPGothic"/>
                          <ns1:ea typeface="BIZ UDPGothic"/>
                          <ns1:cs typeface="BIZ UDPGothic"/>
                          <ns1:sym typeface="BIZ UDPGothic"/>
                        </ns1:rPr>
                        <ns1:t>Maximum specification</ns1:t>
                      </ns1:r>
                      <ns1:endParaRPr sz="1100" u="none" cap="none" strike="noStrike">
                        <ns1:solidFill>
                          <ns1:schemeClr val="lt1"/>
                        </ns1:solidFill>
                        <ns1:latin typeface="BIZ UDPGothic"/>
                        <ns1:ea typeface="BIZ UDPGothic"/>
                        <ns1:cs typeface="BIZ UDPGothic"/>
                        <ns1:sym typeface="BIZ UDPGothic"/>
                      </ns1:endParaRPr>
                    </ns1:p>
                  </ns1:txBody>
                  <ns1:tcPr marT="41450" marB="41450" marR="82925" marL="82925"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4F7CE6"/>
                    </ns1:solidFill>
                  </ns1:tcPr>
                </ns1:tc>
              </ns1:tr>
              <ns1:tr h="404550">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100" u="none" cap="none" strike="noStrike">
                          <ns1:solidFill>
                            <ns1:schemeClr val="accent4"/>
                          </ns1:solidFill>
                          <ns1:latin typeface="BIZ UDPGothic"/>
                          <ns1:ea typeface="BIZ UDPGothic"/>
                          <ns1:cs typeface="BIZ UDPGothic"/>
                          <ns1:sym typeface="BIZ UDPGothic"/>
                        </ns1:rPr>
                        <ns1:t>Basic fee</ns1:t>
                      </ns1:r>
                      <ns1:endParaRPr sz="11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100" u="none" cap="none" strike="noStrike">
                          <ns1:solidFill>
                            <ns1:schemeClr val="accent4"/>
                          </ns1:solidFill>
                          <ns1:latin typeface="BIZ UDPGothic"/>
                          <ns1:ea typeface="BIZ UDPGothic"/>
                          <ns1:cs typeface="BIZ UDPGothic"/>
                          <ns1:sym typeface="BIZ UDPGothic"/>
                        </ns1:rPr>
                        <ns1:t>(Orders placed more than 4 weeks before the event)</ns1:t>
                      </ns1:r>
                      <ns1:endParaRPr sz="1100" u="none" cap="none" strike="noStrike">
                        <ns1:solidFill>
                          <ns1:schemeClr val="accent4"/>
                        </ns1:solidFill>
                        <ns1:latin typeface="BIZ UDPGothic"/>
                        <ns1:ea typeface="BIZ UDPGothic"/>
                        <ns1:cs typeface="BIZ UDPGothic"/>
                        <ns1:sym typeface="BIZ UDPGothic"/>
                      </ns1:endParaRPr>
                    </ns1:p>
                  </ns1:txBody>
                  <ns1:tcPr marT="41450" marB="41450" marR="82925" marL="82925"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100" u="none" cap="none" strike="noStrike">
                          <ns1:solidFill>
                            <ns1:schemeClr val="accent4"/>
                          </ns1:solidFill>
                          <ns1:latin typeface="BIZ UDPGothic"/>
                          <ns1:ea typeface="BIZ UDPGothic"/>
                          <ns1:cs typeface="BIZ UDPGothic"/>
                          <ns1:sym typeface="BIZ UDPGothic"/>
                        </ns1:rPr>
                        <ns1:t>14,500円</ns1:t>
                      </ns1:r>
                      <ns1:endParaRPr sz="1100" u="none" cap="none" strike="noStrike">
                        <ns1:solidFill>
                          <ns1:schemeClr val="accent4"/>
                        </ns1:solidFill>
                        <ns1:latin typeface="BIZ UDPGothic"/>
                        <ns1:ea typeface="BIZ UDPGothic"/>
                        <ns1:cs typeface="BIZ UDPGothic"/>
                        <ns1:sym typeface="BIZ UDPGothic"/>
                      </ns1:endParaRPr>
                    </ns1:p>
                  </ns1:txBody>
                  <ns1:tcPr marT="41450" marB="41450" marR="82925" marL="82925"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rowSpan="3">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100" u="none" cap="none" strike="noStrike">
                          <ns1:solidFill>
                            <ns1:schemeClr val="accent4"/>
                          </ns1:solidFill>
                          <ns1:latin typeface="BIZ UDPGothic"/>
                          <ns1:ea typeface="BIZ UDPGothic"/>
                          <ns1:cs typeface="BIZ UDPGothic"/>
                          <ns1:sym typeface="BIZ UDPGothic"/>
                        </ns1:rPr>
                        <ns1:t>20 or more attendees</ns1:t>
                      </ns1:r>
                      <ns1:endParaRPr sz="1100" u="none" cap="none" strike="noStrike">
                        <ns1:solidFill>
                          <ns1:schemeClr val="accent4"/>
                        </ns1:solidFill>
                        <ns1:latin typeface="BIZ UDPGothic"/>
                        <ns1:ea typeface="BIZ UDPGothic"/>
                        <ns1:cs typeface="BIZ UDPGothic"/>
                        <ns1:sym typeface="BIZ UDPGothic"/>
                      </ns1:endParaRPr>
                    </ns1:p>
                  </ns1:txBody>
                  <ns1:tcPr marT="41450" marB="41450" marR="82925" marL="82925"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r>
              <ns1:tr h="242375">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100" u="none" cap="none" strike="noStrike">
                          <ns1:solidFill>
                            <ns1:schemeClr val="accent4"/>
                          </ns1:solidFill>
                          <ns1:latin typeface="BIZ UDPGothic"/>
                          <ns1:ea typeface="BIZ UDPGothic"/>
                          <ns1:cs typeface="BIZ UDPGothic"/>
                          <ns1:sym typeface="BIZ UDPGothic"/>
                        </ns1:rPr>
                        <ns1:t>Orders placed less than 4 weeks before the event</ns1:t>
                      </ns1:r>
                      <ns1:endParaRPr sz="1100" u="none" cap="none" strike="noStrike">
                        <ns1:solidFill>
                          <ns1:schemeClr val="accent4"/>
                        </ns1:solidFill>
                        <ns1:latin typeface="BIZ UDPGothic"/>
                        <ns1:ea typeface="BIZ UDPGothic"/>
                        <ns1:cs typeface="BIZ UDPGothic"/>
                        <ns1:sym typeface="BIZ UDPGothic"/>
                      </ns1:endParaRPr>
                    </ns1:p>
                  </ns1:txBody>
                  <ns1:tcPr marT="41450" marB="41450" marR="82925" marL="82925"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100" u="none" cap="none" strike="noStrike">
                          <ns1:solidFill>
                            <ns1:schemeClr val="accent4"/>
                          </ns1:solidFill>
                          <ns1:latin typeface="BIZ UDPGothic"/>
                          <ns1:ea typeface="BIZ UDPGothic"/>
                          <ns1:cs typeface="BIZ UDPGothic"/>
                          <ns1:sym typeface="BIZ UDPGothic"/>
                        </ns1:rPr>
                        <ns1:t>×1.25 surcharge</ns1:t>
                      </ns1:r>
                      <ns1:endParaRPr sz="1100" u="none" cap="none" strike="noStrike">
                        <ns1:solidFill>
                          <ns1:schemeClr val="accent4"/>
                        </ns1:solidFill>
                        <ns1:latin typeface="BIZ UDPGothic"/>
                        <ns1:ea typeface="BIZ UDPGothic"/>
                        <ns1:cs typeface="BIZ UDPGothic"/>
                        <ns1:sym typeface="BIZ UDPGothic"/>
                      </ns1:endParaRPr>
                    </ns1:p>
                  </ns1:txBody>
                  <ns1:tcPr marT="41450" marB="41450" marR="82925" marL="82925"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vMerge="1"/>
              </ns1:tr>
              <ns1:tr h="242375">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100" u="none" cap="none" strike="noStrike">
                          <ns1:solidFill>
                            <ns1:schemeClr val="accent4"/>
                          </ns1:solidFill>
                          <ns1:latin typeface="BIZ UDPGothic"/>
                          <ns1:ea typeface="BIZ UDPGothic"/>
                          <ns1:cs typeface="BIZ UDPGothic"/>
                          <ns1:sym typeface="BIZ UDPGothic"/>
                        </ns1:rPr>
                        <ns1:t>Orders placed less than 3 weeks before the event</ns1:t>
                      </ns1:r>
                      <ns1:endParaRPr sz="1100" u="none" cap="none" strike="noStrike">
                        <ns1:solidFill>
                          <ns1:schemeClr val="accent4"/>
                        </ns1:solidFill>
                        <ns1:latin typeface="BIZ UDPGothic"/>
                        <ns1:ea typeface="BIZ UDPGothic"/>
                        <ns1:cs typeface="BIZ UDPGothic"/>
                        <ns1:sym typeface="BIZ UDPGothic"/>
                      </ns1:endParaRPr>
                    </ns1:p>
                  </ns1:txBody>
                  <ns1:tcPr marT="41450" marB="41450" marR="82925" marL="82925"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100" u="none" cap="none" strike="noStrike">
                          <ns1:solidFill>
                            <ns1:schemeClr val="accent4"/>
                          </ns1:solidFill>
                          <ns1:latin typeface="BIZ UDPGothic"/>
                          <ns1:ea typeface="BIZ UDPGothic"/>
                          <ns1:cs typeface="BIZ UDPGothic"/>
                          <ns1:sym typeface="BIZ UDPGothic"/>
                        </ns1:rPr>
                        <ns1:t>×2 surcharge</ns1:t>
                      </ns1:r>
                      <ns1:endParaRPr sz="1100" u="none" cap="none" strike="noStrike">
                        <ns1:solidFill>
                          <ns1:schemeClr val="accent4"/>
                        </ns1:solidFill>
                        <ns1:latin typeface="BIZ UDPGothic"/>
                        <ns1:ea typeface="BIZ UDPGothic"/>
                        <ns1:cs typeface="BIZ UDPGothic"/>
                        <ns1:sym typeface="BIZ UDPGothic"/>
                      </ns1:endParaRPr>
                    </ns1:p>
                  </ns1:txBody>
                  <ns1:tcPr marT="41450" marB="41450" marR="82925" marL="82925"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vMerge="1"/>
              </ns1:tr>
            </ns1:tbl>
          </ns1:graphicData>
        </ns1:graphic>
      </ns0:graphicFrame>
      <ns0:sp>
        <ns0:nvSpPr>
          <ns0:cNvPr id="1197" name="Google Shape;1197;p44"/>
          <ns0:cNvSpPr txBox="1"/>
          <ns0:nvPr/>
        </ns0:nvSpPr>
        <ns0:spPr>
          <ns1:xfrm>
            <ns1:off x="4316361" y="3195806"/>
            <ns1:ext cx="7397843" cy="740925"/>
          </ns1:xfrm>
          <ns1:prstGeom prst="rect">
            <ns1:avLst/>
          </ns1:prstGeom>
          <ns1:noFill/>
          <ns1:ln>
            <ns1:noFill/>
          </ns1:ln>
        </ns0:spPr>
        <ns0:txBody>
          <ns1:bodyPr anchorCtr="0" anchor="t" bIns="45700" lIns="91425" spcFirstLastPara="1" rIns="91425" wrap="square" tIns="45700">
            <ns1:noAutofit/>
          </ns1:bodyPr>
          <ns1:lstStyle/>
          <ns1:p>
            <ns1:pPr indent="0" lvl="0" marL="59309" marR="0" rtl="0" algn="l">
              <ns1:lnSpc>
                <ns1:spcPct val="100000"/>
              </ns1:lnSpc>
              <ns1:spcBef>
                <ns1:spcPts val="0"/>
              </ns1:spcBef>
              <ns1:spcAft>
                <ns1:spcPts val="0"/>
              </ns1:spcAft>
              <ns1:buClr>
                <ns1:schemeClr val="accent4"/>
              </ns1:buClr>
              <ns1:buSzPts val="1800"/>
              <ns1:buFont typeface="Arial"/>
              <ns1:buNone/>
            </ns1:pPr>
            <ns1:r>
              <ns1:rPr b="0" i="0" lang="ja-JP" sz="1600" u="none" cap="none" strike="noStrike">
                <ns1:solidFill>
                  <ns1:schemeClr val="accent4"/>
                </ns1:solidFill>
                <ns1:latin typeface="BIZ UDPGothic"/>
                <ns1:ea typeface="BIZ UDPGothic"/>
                <ns1:cs typeface="BIZ UDPGothic"/>
                <ns1:sym typeface="BIZ UDPGothic"/>
              </ns1:rPr>
              <ns1:t>If the formal application cannot be completed 4 weeks before the event, there is no surcharge, but the event will be postponed upon consultation.</ns1:t>
            </ns1:r>
            <ns1:endParaRPr b="0" i="0" sz="1600" u="none" cap="none" strike="noStrike">
              <ns1:solidFill>
                <ns1:schemeClr val="accent4"/>
              </ns1:solidFill>
              <ns1:latin typeface="BIZ UDPGothic"/>
              <ns1:ea typeface="BIZ UDPGothic"/>
              <ns1:cs typeface="BIZ UDPGothic"/>
              <ns1:sym typeface="BIZ UDPGothic"/>
            </ns1:endParaRPr>
          </ns1:p>
        </ns0:txBody>
      </ns0:sp>
      <ns0:sp>
        <ns0:nvSpPr>
          <ns0:cNvPr id="1198" name="Google Shape;1198;p44"/>
          <ns0:cNvSpPr/>
          <ns0:nvPr/>
        </ns0:nvSpPr>
        <ns0:spPr>
          <ns1:xfrm>
            <ns1:off x="2203129" y="3317186"/>
            <ns1:ext cx="2110406" cy="394972"/>
          </ns1:xfrm>
          <ns1:prstGeom prst="rect">
            <ns1:avLst/>
          </ns1:prstGeom>
          <ns1:solidFill>
            <ns1:srgbClr val="FF0066"/>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Various Majisemi Club</ns1:t>
            </ns1:r>
            <ns1:endParaRPr b="0" i="0" sz="1400" u="none" cap="none" strike="noStrike">
              <ns1:solidFill>
                <ns1:srgbClr val="000000"/>
              </ns1:solidFill>
              <ns1:latin typeface="Arial"/>
              <ns1:ea typeface="Arial"/>
              <ns1:cs typeface="Arial"/>
              <ns1:sym typeface="Arial"/>
            </ns1:endParaRPr>
          </ns1:p>
        </ns0:txBody>
      </ns0:sp>
      <ns0:sp>
        <ns0:nvSpPr>
          <ns0:cNvPr id="1199" name="Google Shape;1199;p44"/>
          <ns0:cNvSpPr/>
          <ns0:nvPr/>
        </ns0:nvSpPr>
        <ns0:spPr>
          <ns1:xfrm>
            <ns1:off x="2205956" y="1386219"/>
            <ns1:ext cx="2110406" cy="394972"/>
          </ns1:xfrm>
          <ns1:prstGeom prst="rect">
            <ns1:avLst/>
          </ns1:prstGeom>
          <ns1:solidFill>
            <ns1:srgbClr val="4F7CE6"/>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Majisemi Visitor</ns1:t>
            </ns1:r>
            <ns1:endParaRPr b="0" i="0" sz="1400" u="none" cap="none" strike="noStrike">
              <ns1:solidFill>
                <ns1:schemeClr val="lt1"/>
              </ns1:solidFill>
              <ns1:latin typeface="BIZ UDPGothic"/>
              <ns1:ea typeface="BIZ UDPGothic"/>
              <ns1:cs typeface="BIZ UDPGothic"/>
              <ns1:sym typeface="BIZ UDPGothic"/>
            </ns1:endParaRPr>
          </ns1:p>
        </ns0:txBody>
      </ns0:sp>
      <ns0:sp>
        <ns0:nvSpPr>
          <ns0:cNvPr id="1200" name="Google Shape;1200;p44"/>
          <ns0:cNvSpPr txBox="1"/>
          <ns0:nvPr/>
        </ns0:nvSpPr>
        <ns0:spPr>
          <ns1:xfrm>
            <ns1:off x="2100200" y="857300"/>
            <ns1:ext cx="9797700" cy="496800"/>
          </ns1:xfrm>
          <ns1:prstGeom prst="rect">
            <ns1:avLst/>
          </ns1:prstGeom>
          <ns1:noFill/>
          <ns1:ln>
            <ns1:noFill/>
          </ns1:ln>
        </ns0:spPr>
        <ns0:txBody>
          <ns1:bodyPr anchorCtr="0" anchor="t" bIns="45700" lIns="91425" spcFirstLastPara="1" rIns="91425" wrap="square" tIns="45700">
            <ns1:noAutofit/>
          </ns1:bodyPr>
          <ns1:lstStyle/>
          <ns1:p>
            <ns1:pPr indent="0" lvl="0" marL="0" marR="0" rtl="0" algn="l">
              <ns1:lnSpc>
                <ns1:spcPct val="150000"/>
              </ns1:lnSpc>
              <ns1:spcBef>
                <ns1:spcPts val="0"/>
              </ns1:spcBef>
              <ns1:spcAft>
                <ns1:spcPts val="0"/>
              </ns1:spcAft>
              <ns1:buClr>
                <ns1:srgbClr val="000000"/>
              </ns1:buClr>
              <ns1:buSzPts val="2000"/>
              <ns1:buFont typeface="Arial"/>
              <ns1:buNone/>
            </ns1:pPr>
            <ns1:r>
              <ns1:rPr b="0" i="0" lang="ja-JP" sz="1600" u="none" cap="none" strike="noStrike">
                <ns1:solidFill>
                  <ns1:schemeClr val="accent4"/>
                </ns1:solidFill>
                <ns1:latin typeface="BIZ UDPGothic"/>
                <ns1:ea typeface="BIZ UDPGothic"/>
                <ns1:cs typeface="BIZ UDPGothic"/>
                <ns1:sym typeface="BIZ UDPGothic"/>
              </ns1:rPr>
              <ns1:t>■ Generally, meetings start 6 weeks in advance, and the formal application is made 4 weeks before the event.</ns1:t>
            </ns1:r>
            <ns1:endParaRPr b="0" i="0" sz="1600" u="none" cap="none" strike="noStrike">
              <ns1:solidFill>
                <ns1:srgbClr val="000000"/>
              </ns1:solidFill>
              <ns1:latin typeface="BIZ UDPGothic"/>
              <ns1:ea typeface="BIZ UDPGothic"/>
              <ns1:cs typeface="BIZ UDPGothic"/>
              <ns1:sym typeface="BIZ UDPGothic"/>
            </ns1:endParaRPr>
          </ns1:p>
        </ns0:txBody>
      </ns0:sp>
      <ns0:sp>
        <ns0:nvSpPr>
          <ns0:cNvPr id="1201" name="Google Shape;1201;p44"/>
          <ns0:cNvSpPr txBox="1"/>
          <ns0:nvPr/>
        </ns0:nvSpPr>
        <ns0:spPr>
          <ns1:xfrm>
            <ns1:off x="10164033" y="6452965"/>
            <ns1:ext cx="1707670"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1202" name="Google Shape;1202;p44"/>
          <ns0:cNvSpPr txBox="1"/>
          <ns0:nvPr>
            <ns0:ph idx="12" type="sldNum"/>
          </ns0:nvPr>
        </ns0:nvSpPr>
        <ns0:spPr>
          <ns1:xfrm>
            <ns1:off x="11755464" y="6452966"/>
            <ns1:ext cx="386261"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45.xml><?xml version="1.0" encoding="utf-8"?>
<ns0:sld xmlns:ns0="http://schemas.openxmlformats.org/presentationml/2006/main" xmlns:ns1="http://schemas.openxmlformats.org/drawingml/2006/main">
  <ns0:cSld>
    <ns0:spTree>
      <ns0:nvGrpSpPr>
        <ns0:cNvPr id="1207" name="Shape 1207"/>
        <ns0:cNvGrpSpPr/>
        <ns0:nvPr/>
      </ns0:nvGrpSpPr>
      <ns0:grpSpPr>
        <ns1:xfrm>
          <ns1:off x="0" y="0"/>
          <ns1:ext cx="0" cy="0"/>
          <ns1:chOff x="0" y="0"/>
          <ns1:chExt cx="0" cy="0"/>
        </ns1:xfrm>
      </ns0:grpSpPr>
      <ns0:sp>
        <ns0:nvSpPr>
          <ns0:cNvPr id="1208" name="Google Shape;1208;p45"/>
          <ns0:cNvSpPr txBox="1"/>
          <ns0:nvPr/>
        </ns0:nvSpPr>
        <ns0:spPr>
          <ns1:xfrm>
            <ns1:off x="1376043" y="2647691"/>
            <ns1:ext cx="10619312" cy="901051"/>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l">
              <ns1:lnSpc>
                <ns1:spcPct val="200000"/>
              </ns1:lnSpc>
              <ns1:spcBef>
                <ns1:spcPts val="0"/>
              </ns1:spcBef>
              <ns1:spcAft>
                <ns1:spcPts val="0"/>
              </ns1:spcAft>
              <ns1:buClr>
                <ns1:schemeClr val="accent4"/>
              </ns1:buClr>
              <ns1:buSzPts val="1600"/>
              <ns1:buFont typeface="Arial"/>
              <ns1:buNone/>
            </ns1:pPr>
            <ns1:r>
              <ns1:rPr b="1" i="0" lang="ja-JP" sz="3200" u="none" cap="none" strike="noStrike">
                <ns1:solidFill>
                  <ns1:schemeClr val="accent4"/>
                </ns1:solidFill>
                <ns1:latin typeface="BIZ UDPGothic"/>
                <ns1:ea typeface="BIZ UDPGothic"/>
                <ns1:cs typeface="BIZ UDPGothic"/>
                <ns1:sym typeface="BIZ UDPGothic"/>
              </ns1:rPr>
              <ns1:t>Majisemi Inc.</ns1:t>
            </ns1:r>
            <ns1:endParaRPr b="0" i="0" sz="1400" u="none" cap="none" strike="noStrike">
              <ns1:solidFill>
                <ns1:srgbClr val="000000"/>
              </ns1:solidFill>
              <ns1:latin typeface="Arial"/>
              <ns1:ea typeface="Arial"/>
              <ns1:cs typeface="Arial"/>
              <ns1:sym typeface="Arial"/>
            </ns1:endParaRPr>
          </ns1:p>
        </ns0:txBody>
      </ns0:sp>
      <ns0:sp>
        <ns0:nvSpPr>
          <ns0:cNvPr id="1209" name="Google Shape;1209;p45"/>
          <ns0:cNvSpPr/>
          <ns0:nvPr/>
        </ns0:nvSpPr>
        <ns0:spPr>
          <ns1:xfrm>
            <ns1:off x="0" y="1"/>
            <ns1:ext cx="1132114" cy="6858000"/>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Tree>
  </ns0:cSld>
  <ns0:clrMapOvr>
    <ns1:masterClrMapping/>
  </ns0:clrMapOvr>
</ns0:sld>
</file>

<file path=ppt/slides/slide46.xml><?xml version="1.0" encoding="utf-8"?>
<ns0:sld xmlns:ns0="http://schemas.openxmlformats.org/presentationml/2006/main" xmlns:ns1="http://schemas.openxmlformats.org/drawingml/2006/main" xmlns:ns2="http://schemas.openxmlformats.org/officeDocument/2006/relationships">
  <ns0:cSld>
    <ns0:spTree>
      <ns0:nvGrpSpPr>
        <ns0:cNvPr id="1214" name="Shape 1214"/>
        <ns0:cNvGrpSpPr/>
        <ns0:nvPr/>
      </ns0:nvGrpSpPr>
      <ns0:grpSpPr>
        <ns1:xfrm>
          <ns1:off x="0" y="0"/>
          <ns1:ext cx="0" cy="0"/>
          <ns1:chOff x="0" y="0"/>
          <ns1:chExt cx="0" cy="0"/>
        </ns1:xfrm>
      </ns0:grpSpPr>
      <ns0:sp>
        <ns0:nvSpPr>
          <ns0:cNvPr id="1215" name="Google Shape;1215;p46"/>
          <ns0:cNvSpPr txBox="1"/>
          <ns0:nvPr/>
        </ns0:nvSpPr>
        <ns0:spPr>
          <ns1:xfrm>
            <ns1:off x="10604465" y="259864"/>
            <ns1:ext cx="1352806" cy="276959"/>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0000"/>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About </ns1:t>
            </ns1:r>
            <ns1:r>
              <ns1:rPr b="0" i="0" lang="ja-JP" sz="1200" u="none" cap="none" strike="noStrike">
                <ns1:solidFill>
                  <ns1:schemeClr val="accent4"/>
                </ns1:solidFill>
                <ns1:latin typeface="BIZ UDPGothic"/>
                <ns1:ea typeface="BIZ UDPGothic"/>
                <ns1:cs typeface="BIZ UDPGothic"/>
                <ns1:sym typeface="BIZ UDPGothic"/>
              </ns1:rPr>
              <ns1:t>Us</ns1:t>
            </ns1:r>
            <ns1:endParaRPr b="0" i="0" sz="1200" u="none" cap="none" strike="noStrike">
              <ns1:solidFill>
                <ns1:schemeClr val="accent4"/>
              </ns1:solidFill>
              <ns1:latin typeface="BIZ UDPGothic"/>
              <ns1:ea typeface="BIZ UDPGothic"/>
              <ns1:cs typeface="BIZ UDPGothic"/>
              <ns1:sym typeface="BIZ UDPGothic"/>
            </ns1:endParaRPr>
          </ns1:p>
        </ns0:txBody>
      </ns0:sp>
      <ns0:sp>
        <ns0:nvSpPr>
          <ns0:cNvPr id="1216" name="Google Shape;1216;p46"/>
          <ns0:cNvSpPr/>
          <ns0:nvPr/>
        </ns0:nvSpPr>
        <ns0:spPr>
          <ns1:xfrm>
            <ns1:off x="0" y="-8878"/>
            <ns1:ext cx="5201692" cy="3317227"/>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grpSp>
        <ns0:nvGrpSpPr>
          <ns0:cNvPr id="1217" name="Google Shape;1217;p46"/>
          <ns0:cNvGrpSpPr/>
          <ns0:nvPr/>
        </ns0:nvGrpSpPr>
        <ns0:grpSpPr>
          <ns1:xfrm>
            <ns1:off x="700136" y="399627"/>
            <ns1:ext cx="2012784" cy="2576310"/>
            <ns1:chOff x="711269" y="1590436"/>
            <ns1:chExt cx="2012784" cy="2576310"/>
          </ns1:xfrm>
        </ns0:grpSpPr>
        <ns0:sp>
          <ns0:nvSpPr>
            <ns0:cNvPr id="1218" name="Google Shape;1218;p46"/>
            <ns0:cNvSpPr txBox="1"/>
            <ns0:nvPr/>
          </ns0:nvSpPr>
          <ns0:spPr>
            <ns1:xfrm>
              <ns1:off x="723521" y="3565246"/>
              <ns1:ext cx="2000532" cy="601500"/>
            </ns1:xfrm>
            <ns1:prstGeom prst="rect">
              <ns1:avLst/>
            </ns1:prstGeom>
            <ns1:noFill/>
            <ns1:ln>
              <ns1:noFill/>
            </ns1:ln>
          </ns0:spPr>
          <ns0:txBody>
            <ns1:bodyPr anchorCtr="0" anchor="t" bIns="45700" lIns="91425" spcFirstLastPara="1" rIns="91425" wrap="square" tIns="108000">
              <ns1:spAutoFit/>
            </ns1:bodyPr>
            <ns1:lstStyle/>
            <ns1:p>
              <ns1:pPr indent="0" lvl="0" marL="0" marR="0" rtl="0" algn="ctr">
                <ns1:lnSpc>
                  <ns1:spcPct val="100000"/>
                </ns1:lnSpc>
                <ns1:spcBef>
                  <ns1:spcPts val="0"/>
                </ns1:spcBef>
                <ns1:spcAft>
                  <ns1:spcPts val="0"/>
                </ns1:spcAft>
                <ns1:buClr>
                  <ns1:srgbClr val="000000"/>
                </ns1:buClr>
                <ns1:buSzPts val="2900"/>
                <ns1:buFont typeface="Arial"/>
                <ns1:buNone/>
              </ns1:pPr>
              <ns1:r>
                <ns1:rPr b="0" i="0" lang="ja-JP" sz="2900" u="none" cap="none" strike="noStrike">
                  <ns1:solidFill>
                    <ns1:schemeClr val="lt1"/>
                  </ns1:solidFill>
                  <ns1:latin typeface="BIZ UDPGothic"/>
                  <ns1:ea typeface="BIZ UDPGothic"/>
                  <ns1:cs typeface="BIZ UDPGothic"/>
                  <ns1:sym typeface="BIZ UDPGothic"/>
                </ns1:rPr>
                <ns1:t>Company overview</ns1:t>
              </ns1:r>
              <ns1:endParaRPr b="0" i="0" sz="2900" u="none" cap="none" strike="noStrike">
                <ns1:solidFill>
                  <ns1:schemeClr val="lt1"/>
                </ns1:solidFill>
                <ns1:latin typeface="BIZ UDPGothic"/>
                <ns1:ea typeface="BIZ UDPGothic"/>
                <ns1:cs typeface="BIZ UDPGothic"/>
                <ns1:sym typeface="BIZ UDPGothic"/>
              </ns1:endParaRPr>
            </ns1:p>
          </ns0:txBody>
        </ns0:sp>
        <ns0:pic>
          <ns0:nvPicPr>
            <ns0:cNvPr descr="抽象, 挿絵 が含まれている画像&#10;&#10;自動的に生成された説明" id="1219" name="Google Shape;1219;p46"/>
            <ns0:cNvPicPr preferRelativeResize="0"/>
            <ns0:nvPr/>
          </ns0:nvPicPr>
          <ns0:blipFill rotWithShape="1">
            <ns1:blip ns2:embed="rId3">
              <ns1:alphaModFix/>
            </ns1:blip>
            <ns1:srcRect b="0" l="0" r="0" t="0"/>
            <ns1:stretch/>
          </ns0:blipFill>
          <ns0:spPr>
            <ns1:xfrm>
              <ns1:off x="711269" y="1590436"/>
              <ns1:ext cx="2000533" cy="2000533"/>
            </ns1:xfrm>
            <ns1:prstGeom prst="rect">
              <ns1:avLst/>
            </ns1:prstGeom>
            <ns1:noFill/>
            <ns1:ln cap="flat" cmpd="sng" w="9525">
              <ns1:solidFill>
                <ns1:schemeClr val="lt1"/>
              </ns1:solidFill>
              <ns1:prstDash val="solid"/>
              <ns1:round/>
              <ns1:headEnd len="sm" w="sm" type="none"/>
              <ns1:tailEnd len="sm" w="sm" type="none"/>
            </ns1:ln>
          </ns0:spPr>
        </ns0:pic>
      </ns0:grpSp>
      <ns0:sp>
        <ns0:nvSpPr>
          <ns0:cNvPr id="1220" name="Google Shape;1220;p46"/>
          <ns0:cNvSpPr txBox="1"/>
          <ns0:nvPr/>
        </ns0:nvSpPr>
        <ns0:spPr>
          <ns1:xfrm>
            <ns1:off x="3160822" y="352669"/>
            <ns1:ext cx="1868100" cy="25704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50000"/>
              </ns1:lnSpc>
              <ns1:spcBef>
                <ns1:spcPts val="0"/>
              </ns1:spcBef>
              <ns1:spcAft>
                <ns1:spcPts val="0"/>
              </ns1:spcAft>
              <ns1:buClr>
                <ns1:srgbClr val="000000"/>
              </ns1:buClr>
              <ns1:buSzPts val="16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Company name</ns1:t>
            </ns1:r>
            <ns1:endParaRPr b="0" i="0" sz="1400" u="none" cap="none" strike="noStrike">
              <ns1:solidFill>
                <ns1:schemeClr val="lt1"/>
              </ns1:solidFill>
              <ns1:latin typeface="BIZ UDPGothic"/>
              <ns1:ea typeface="BIZ UDPGothic"/>
              <ns1:cs typeface="BIZ UDPGothic"/>
              <ns1:sym typeface="BIZ UDPGothic"/>
            </ns1:endParaRPr>
          </ns1:p>
          <ns1:p>
            <ns1:pPr indent="0" lvl="0" marL="0" marR="0" rtl="0" algn="r">
              <ns1:lnSpc>
                <ns1:spcPct val="150000"/>
              </ns1:lnSpc>
              <ns1:spcBef>
                <ns1:spcPts val="0"/>
              </ns1:spcBef>
              <ns1:spcAft>
                <ns1:spcPts val="0"/>
              </ns1:spcAft>
              <ns1:buClr>
                <ns1:srgbClr val="000000"/>
              </ns1:buClr>
              <ns1:buSzPts val="16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Headquarters location</ns1:t>
            </ns1:r>
            <ns1:endParaRPr b="0" i="0" sz="1400" u="none" cap="none" strike="noStrike">
              <ns1:solidFill>
                <ns1:schemeClr val="lt1"/>
              </ns1:solidFill>
              <ns1:latin typeface="BIZ UDPGothic"/>
              <ns1:ea typeface="BIZ UDPGothic"/>
              <ns1:cs typeface="BIZ UDPGothic"/>
              <ns1:sym typeface="BIZ UDPGothic"/>
            </ns1:endParaRPr>
          </ns1:p>
          <ns1:p>
            <ns1:pPr indent="0" lvl="0" marL="0" marR="0" rtl="0" algn="r">
              <ns1:lnSpc>
                <ns1:spcPct val="150000"/>
              </ns1:lnSpc>
              <ns1:spcBef>
                <ns1:spcPts val="0"/>
              </ns1:spcBef>
              <ns1:spcAft>
                <ns1:spcPts val="0"/>
              </ns1:spcAft>
              <ns1:buClr>
                <ns1:srgbClr val="000000"/>
              </ns1:buClr>
              <ns1:buSzPts val="16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Representative name</ns1:t>
            </ns1:r>
            <ns1:endParaRPr b="0" i="0" sz="1400" u="none" cap="none" strike="noStrike">
              <ns1:solidFill>
                <ns1:schemeClr val="lt1"/>
              </ns1:solidFill>
              <ns1:latin typeface="BIZ UDPGothic"/>
              <ns1:ea typeface="BIZ UDPGothic"/>
              <ns1:cs typeface="BIZ UDPGothic"/>
              <ns1:sym typeface="BIZ UDPGothic"/>
            </ns1:endParaRPr>
          </ns1:p>
          <ns1:p>
            <ns1:pPr indent="0" lvl="0" marL="0" marR="0" rtl="0" algn="r">
              <ns1:lnSpc>
                <ns1:spcPct val="150000"/>
              </ns1:lnSpc>
              <ns1:spcBef>
                <ns1:spcPts val="0"/>
              </ns1:spcBef>
              <ns1:spcAft>
                <ns1:spcPts val="0"/>
              </ns1:spcAft>
              <ns1:buClr>
                <ns1:srgbClr val="000000"/>
              </ns1:buClr>
              <ns1:buSzPts val="16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Business activities</ns1:t>
            </ns1:r>
            <ns1:endParaRPr b="0" i="0" sz="1400" u="none" cap="none" strike="noStrike">
              <ns1:solidFill>
                <ns1:schemeClr val="lt1"/>
              </ns1:solidFill>
              <ns1:latin typeface="BIZ UDPGothic"/>
              <ns1:ea typeface="BIZ UDPGothic"/>
              <ns1:cs typeface="BIZ UDPGothic"/>
              <ns1:sym typeface="BIZ UDPGothic"/>
            </ns1:endParaRPr>
          </ns1:p>
          <ns1:p>
            <ns1:pPr indent="0" lvl="0" marL="0" marR="0" rtl="0" algn="r">
              <ns1:lnSpc>
                <ns1:spcPct val="150000"/>
              </ns1:lnSpc>
              <ns1:spcBef>
                <ns1:spcPts val="0"/>
              </ns1:spcBef>
              <ns1:spcAft>
                <ns1:spcPts val="0"/>
              </ns1:spcAft>
              <ns1:buClr>
                <ns1:srgbClr val="000000"/>
              </ns1:buClr>
              <ns1:buSzPts val="16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Seminar hosting achievements</ns1:t>
            </ns1:r>
            <ns1:endParaRPr b="0" i="0" sz="1400" u="none" cap="none" strike="noStrike">
              <ns1:solidFill>
                <ns1:schemeClr val="lt1"/>
              </ns1:solidFill>
              <ns1:latin typeface="BIZ UDPGothic"/>
              <ns1:ea typeface="BIZ UDPGothic"/>
              <ns1:cs typeface="BIZ UDPGothic"/>
              <ns1:sym typeface="BIZ UDPGothic"/>
            </ns1:endParaRPr>
          </ns1:p>
          <ns1:p>
            <ns1:pPr indent="0" lvl="0" marL="0" marR="0" rtl="0" algn="r">
              <ns1:lnSpc>
                <ns1:spcPct val="150000"/>
              </ns1:lnSpc>
              <ns1:spcBef>
                <ns1:spcPts val="0"/>
              </ns1:spcBef>
              <ns1:spcAft>
                <ns1:spcPts val="0"/>
              </ns1:spcAft>
              <ns1:buClr>
                <ns1:srgbClr val="000000"/>
              </ns1:buClr>
              <ns1:buSzPts val="16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Established</ns1:t>
            </ns1:r>
            <ns1:endParaRPr b="0" i="0" sz="1400" u="none" cap="none" strike="noStrike">
              <ns1:solidFill>
                <ns1:schemeClr val="lt1"/>
              </ns1:solidFill>
              <ns1:latin typeface="BIZ UDPGothic"/>
              <ns1:ea typeface="BIZ UDPGothic"/>
              <ns1:cs typeface="BIZ UDPGothic"/>
              <ns1:sym typeface="BIZ UDPGothic"/>
            </ns1:endParaRPr>
          </ns1:p>
          <ns1:p>
            <ns1:pPr indent="0" lvl="0" marL="0" marR="0" rtl="0" algn="r">
              <ns1:lnSpc>
                <ns1:spcPct val="150000"/>
              </ns1:lnSpc>
              <ns1:spcBef>
                <ns1:spcPts val="0"/>
              </ns1:spcBef>
              <ns1:spcAft>
                <ns1:spcPts val="0"/>
              </ns1:spcAft>
              <ns1:buClr>
                <ns1:srgbClr val="000000"/>
              </ns1:buClr>
              <ns1:buSzPts val="16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Capital</ns1:t>
            </ns1:r>
            <ns1:endParaRPr b="0" i="0" sz="1400" u="none" cap="none" strike="noStrike">
              <ns1:solidFill>
                <ns1:schemeClr val="lt1"/>
              </ns1:solidFill>
              <ns1:latin typeface="BIZ UDPGothic"/>
              <ns1:ea typeface="BIZ UDPGothic"/>
              <ns1:cs typeface="BIZ UDPGothic"/>
              <ns1:sym typeface="BIZ UDPGothic"/>
            </ns1:endParaRPr>
          </ns1:p>
          <ns1:p>
            <ns1:pPr indent="0" lvl="0" marL="0" marR="0" rtl="0" algn="r">
              <ns1:lnSpc>
                <ns1:spcPct val="150000"/>
              </ns1:lnSpc>
              <ns1:spcBef>
                <ns1:spcPts val="0"/>
              </ns1:spcBef>
              <ns1:spcAft>
                <ns1:spcPts val="0"/>
              </ns1:spcAft>
              <ns1:buClr>
                <ns1:srgbClr val="000000"/>
              </ns1:buClr>
              <ns1:buSzPts val="16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Number of employees</ns1:t>
            </ns1:r>
            <ns1:endParaRPr b="0" i="0" sz="1400" u="none" cap="none" strike="noStrike">
              <ns1:solidFill>
                <ns1:schemeClr val="lt1"/>
              </ns1:solidFill>
              <ns1:latin typeface="BIZ UDPGothic"/>
              <ns1:ea typeface="BIZ UDPGothic"/>
              <ns1:cs typeface="BIZ UDPGothic"/>
              <ns1:sym typeface="BIZ UDPGothic"/>
            </ns1:endParaRPr>
          </ns1:p>
        </ns0:txBody>
      </ns0:sp>
      <ns0:sp>
        <ns0:nvSpPr>
          <ns0:cNvPr id="1221" name="Google Shape;1221;p46"/>
          <ns0:cNvSpPr/>
          <ns0:nvPr/>
        </ns0:nvSpPr>
        <ns0:spPr>
          <ns1:xfrm>
            <ns1:off x="12039234" y="-536"/>
            <ns1:ext cx="157049" cy="800329"/>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222" name="Google Shape;1222;p46"/>
          <ns0:cNvSpPr txBox="1"/>
          <ns0:nvPr/>
        </ns0:nvSpPr>
        <ns0:spPr>
          <ns1:xfrm>
            <ns1:off x="5278560" y="357667"/>
            <ns1:ext cx="5651700" cy="2677616"/>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50000"/>
              </ns1:lnSpc>
              <ns1:spcBef>
                <ns1:spcPts val="0"/>
              </ns1:spcBef>
              <ns1:spcAft>
                <ns1:spcPts val="0"/>
              </ns1:spcAft>
              <ns1:buClr>
                <ns1:schemeClr val="accent4"/>
              </ns1:buClr>
              <ns1:buSzPts val="1600"/>
              <ns1:buFont typeface="Arial"/>
              <ns1:buNone/>
            </ns1:pPr>
            <ns1:r>
              <ns1:rPr b="0" i="0" lang="ja-JP" sz="1400" u="none" cap="none" strike="noStrike">
                <ns1:solidFill>
                  <ns1:schemeClr val="accent4"/>
                </ns1:solidFill>
                <ns1:latin typeface="BIZ UDPGothic"/>
                <ns1:ea typeface="BIZ UDPGothic"/>
                <ns1:cs typeface="BIZ UDPGothic"/>
                <ns1:sym typeface="BIZ UDPGothic"/>
              </ns1:rPr>
              <ns1:t>Majisemi Inc.</ns1:t>
            </ns1:r>
            <ns1:endParaRPr b="0" i="0" sz="1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50000"/>
              </ns1:lnSpc>
              <ns1:spcBef>
                <ns1:spcPts val="0"/>
              </ns1:spcBef>
              <ns1:spcAft>
                <ns1:spcPts val="0"/>
              </ns1:spcAft>
              <ns1:buClr>
                <ns1:schemeClr val="accent4"/>
              </ns1:buClr>
              <ns1:buSzPts val="1600"/>
              <ns1:buFont typeface="Arial"/>
              <ns1:buNone/>
            </ns1:pPr>
            <ns1:r>
              <ns1:rPr b="0" i="0" lang="ja-JP" sz="1400" u="none" cap="none" strike="noStrike">
                <ns1:solidFill>
                  <ns1:schemeClr val="accent4"/>
                </ns1:solidFill>
                <ns1:latin typeface="BIZ UDPGothic"/>
                <ns1:ea typeface="BIZ UDPGothic"/>
                <ns1:cs typeface="BIZ UDPGothic"/>
                <ns1:sym typeface="BIZ UDPGothic"/>
              </ns1:rPr>
              <ns1:t>3rd Floor, Shiodome Building, 1-2-20 Kaiga</ns1:t>
            </ns1:r>
            <ns1:br>
              <ns1:rPr b="0" i="0" lang="ja-JP" sz="1400" u="none" cap="none" strike="noStrike">
                <ns1:solidFill>
                  <ns1:schemeClr val="accent4"/>
                </ns1:solidFill>
                <ns1:latin typeface="BIZ UDPGothic"/>
                <ns1:ea typeface="BIZ UDPGothic"/>
                <ns1:cs typeface="BIZ UDPGothic"/>
                <ns1:sym typeface="BIZ UDPGothic"/>
              </ns1:rPr>
            </ns1:br>
            <ns1:r>
              <ns1:rPr b="0" i="0" lang="ja-JP" sz="1400" u="none" cap="none" strike="noStrike">
                <ns1:solidFill>
                  <ns1:schemeClr val="accent4"/>
                </ns1:solidFill>
                <ns1:latin typeface="BIZ UDPGothic"/>
                <ns1:ea typeface="BIZ UDPGothic"/>
                <ns1:cs typeface="BIZ UDPGothic"/>
                <ns1:sym typeface="BIZ UDPGothic"/>
              </ns1:rPr>
              <ns1:t>n, Minato-ku, Tokyo 105-0022
Yuichi Terada</ns1:t>
            </ns1:r>
            <ns1:endParaRPr b="0" i="0" sz="1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50000"/>
              </ns1:lnSpc>
              <ns1:spcBef>
                <ns1:spcPts val="0"/>
              </ns1:spcBef>
              <ns1:spcAft>
                <ns1:spcPts val="0"/>
              </ns1:spcAft>
              <ns1:buClr>
                <ns1:srgbClr val="000000"/>
              </ns1:buClr>
              <ns1:buSzPts val="1600"/>
              <ns1:buFont typeface="Arial"/>
              <ns1:buNone/>
            </ns1:pPr>
            <ns1:r>
              <ns1:rPr b="0" i="0" lang="ja-JP" sz="1400" u="none" cap="none" strike="noStrike">
                <ns1:solidFill>
                  <ns1:schemeClr val="accent4"/>
                </ns1:solidFill>
                <ns1:latin typeface="BIZ UDPGothic"/>
                <ns1:ea typeface="BIZ UDPGothic"/>
                <ns1:cs typeface="BIZ UDPGothic"/>
                <ns1:sym typeface="BIZ UDPGothic"/>
              </ns1:rPr>
              <ns1:t>Operation of the IT and manufacturing industry specialized seminar marketing service 'Majisemi'</ns1:t>
            </ns1:r>
            <ns1:endParaRPr b="0" i="0" sz="1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50000"/>
              </ns1:lnSpc>
              <ns1:spcBef>
                <ns1:spcPts val="0"/>
              </ns1:spcBef>
              <ns1:spcAft>
                <ns1:spcPts val="0"/>
              </ns1:spcAft>
              <ns1:buClr>
                <ns1:schemeClr val="accent4"/>
              </ns1:buClr>
              <ns1:buSzPts val="1600"/>
              <ns1:buFont typeface="Arial"/>
              <ns1:buNone/>
            </ns1:pPr>
            <ns1:r>
              <ns1:rPr b="0" i="0" lang="ja-JP" sz="1400" u="none" cap="none" strike="noStrike">
                <ns1:solidFill>
                  <ns1:schemeClr val="accent4"/>
                </ns1:solidFill>
                <ns1:latin typeface="BIZ UDPGothic"/>
                <ns1:ea typeface="BIZ UDPGothic"/>
                <ns1:cs typeface="BIZ UDPGothic"/>
                <ns1:sym typeface="BIZ UDPGothic"/>
              </ns1:rPr>
              <ns1:t>Last year's achievements: approximately 1,000 events held, total attendance approximately 60,000 people (2023)</ns1:t>
            </ns1:r>
            <ns1:endParaRPr b="0" i="0" sz="1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50000"/>
              </ns1:lnSpc>
              <ns1:spcBef>
                <ns1:spcPts val="0"/>
              </ns1:spcBef>
              <ns1:spcAft>
                <ns1:spcPts val="0"/>
              </ns1:spcAft>
              <ns1:buClr>
                <ns1:schemeClr val="accent4"/>
              </ns1:buClr>
              <ns1:buSzPts val="1600"/>
              <ns1:buFont typeface="Arial"/>
              <ns1:buNone/>
            </ns1:pPr>
            <ns1:r>
              <ns1:rPr b="0" i="0" lang="ja-JP" sz="1400" u="none" cap="none" strike="noStrike">
                <ns1:solidFill>
                  <ns1:schemeClr val="accent4"/>
                </ns1:solidFill>
                <ns1:latin typeface="BIZ UDPGothic"/>
                <ns1:ea typeface="BIZ UDPGothic"/>
                <ns1:cs typeface="BIZ UDPGothic"/>
                <ns1:sym typeface="BIZ UDPGothic"/>
              </ns1:rPr>
              <ns1:t>January 2018</ns1:t>
            </ns1:r>
            <ns1:endParaRPr b="0" i="0" sz="1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50000"/>
              </ns1:lnSpc>
              <ns1:spcBef>
                <ns1:spcPts val="0"/>
              </ns1:spcBef>
              <ns1:spcAft>
                <ns1:spcPts val="0"/>
              </ns1:spcAft>
              <ns1:buClr>
                <ns1:schemeClr val="accent4"/>
              </ns1:buClr>
              <ns1:buSzPts val="1600"/>
              <ns1:buFont typeface="Arial"/>
              <ns1:buNone/>
            </ns1:pPr>
            <ns1:r>
              <ns1:rPr b="0" i="0" lang="ja-JP" sz="1400" u="none" cap="none" strike="noStrike">
                <ns1:solidFill>
                  <ns1:schemeClr val="accent4"/>
                </ns1:solidFill>
                <ns1:latin typeface="BIZ UDPGothic"/>
                <ns1:ea typeface="BIZ UDPGothic"/>
                <ns1:cs typeface="BIZ UDPGothic"/>
                <ns1:sym typeface="BIZ UDPGothic"/>
              </ns1:rPr>
              <ns1:t>10 million JPY</ns1:t>
            </ns1:r>
            <ns1:endParaRPr b="0" i="0" sz="1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50000"/>
              </ns1:lnSpc>
              <ns1:spcBef>
                <ns1:spcPts val="0"/>
              </ns1:spcBef>
              <ns1:spcAft>
                <ns1:spcPts val="0"/>
              </ns1:spcAft>
              <ns1:buClr>
                <ns1:schemeClr val="accent4"/>
              </ns1:buClr>
              <ns1:buSzPts val="1600"/>
              <ns1:buFont typeface="Arial"/>
              <ns1:buNone/>
            </ns1:pPr>
            <ns1:r>
              <ns1:rPr b="0" i="0" lang="ja-JP" sz="1400" u="none" cap="none" strike="noStrike">
                <ns1:solidFill>
                  <ns1:schemeClr val="accent4"/>
                </ns1:solidFill>
                <ns1:latin typeface="BIZ UDPGothic"/>
                <ns1:ea typeface="BIZ UDPGothic"/>
                <ns1:cs typeface="BIZ UDPGothic"/>
                <ns1:sym typeface="BIZ UDPGothic"/>
              </ns1:rPr>
              <ns1:t>45 employees</ns1:t>
            </ns1:r>
            <ns1:endParaRPr b="0" i="0" sz="1400" u="none" cap="none" strike="noStrike">
              <ns1:solidFill>
                <ns1:schemeClr val="accent4"/>
              </ns1:solidFill>
              <ns1:latin typeface="BIZ UDPGothic"/>
              <ns1:ea typeface="BIZ UDPGothic"/>
              <ns1:cs typeface="BIZ UDPGothic"/>
              <ns1:sym typeface="BIZ UDPGothic"/>
            </ns1:endParaRPr>
          </ns1:p>
        </ns0:txBody>
      </ns0:sp>
      <ns0:sp>
        <ns0:nvSpPr>
          <ns0:cNvPr id="1223" name="Google Shape;1223;p46"/>
          <ns0:cNvSpPr txBox="1"/>
          <ns0:nvPr/>
        </ns0:nvSpPr>
        <ns0:spPr>
          <ns1:xfrm>
            <ns1:off x="5297771" y="3309953"/>
            <ns1:ext cx="6227400" cy="1938952"/>
          </ns1:xfrm>
          <ns1:prstGeom prst="rect">
            <ns1:avLst/>
          </ns1:prstGeom>
          <ns1:noFill/>
          <ns1:ln>
            <ns1:noFill/>
          </ns1:ln>
        </ns0:spPr>
        <ns0:txBody>
          <ns1:bodyPr anchorCtr="0" anchor="t" bIns="45700" lIns="91425" spcFirstLastPara="1" rIns="91425" wrap="square" tIns="45700">
            <ns1:spAutoFit/>
          </ns1:bodyPr>
          <ns1:lstStyle/>
          <ns1:p>
            <ns1:pPr indent="-285750" lvl="0" marL="285750" marR="0" rtl="0" algn="just">
              <ns1:lnSpc>
                <ns1:spcPct val="100000"/>
              </ns1:lnSpc>
              <ns1:spcBef>
                <ns1:spcPts val="0"/>
              </ns1:spcBef>
              <ns1:spcAft>
                <ns1:spcPts val="0"/>
              </ns1:spcAft>
              <ns1:buClr>
                <ns1:schemeClr val="accent4"/>
              </ns1:buClr>
              <ns1:buSzPts val="1440"/>
              <ns1:buFont typeface="BIZ UDPGothic"/>
              <ns1:buChar char="⮚"/>
            </ns1:pPr>
            <ns1:r>
              <ns1:rPr b="0" i="0" lang="ja-JP" sz="1200" u="none" cap="none" strike="noStrike">
                <ns1:solidFill>
                  <ns1:schemeClr val="accent4"/>
                </ns1:solidFill>
                <ns1:latin typeface="BIZ UDPGothic"/>
                <ns1:ea typeface="BIZ UDPGothic"/>
                <ns1:cs typeface="BIZ UDPGothic"/>
                <ns1:sym typeface="BIZ UDPGothic"/>
              </ns1:rPr>
              <ns1:t>Creating new encounters and experiences with digital-rel</ns1:t>
            </ns1:r>
            <ns1:br>
              <ns1:rPr b="0" i="0" lang="ja-JP" sz="1200" u="none" cap="none" strike="noStrike">
                <ns1:solidFill>
                  <ns1:schemeClr val="accent4"/>
                </ns1:solidFill>
                <ns1:latin typeface="BIZ UDPGothic"/>
                <ns1:ea typeface="BIZ UDPGothic"/>
                <ns1:cs typeface="BIZ UDPGothic"/>
                <ns1:sym typeface="BIZ UDPGothic"/>
              </ns1:rPr>
            </ns1:br>
            <ns1:r>
              <ns1:rPr b="0" i="0" lang="ja-JP" sz="1200" u="none" cap="none" strike="noStrike">
                <ns1:solidFill>
                  <ns1:schemeClr val="accent4"/>
                </ns1:solidFill>
                <ns1:latin typeface="BIZ UDPGothic"/>
                <ns1:ea typeface="BIZ UDPGothic"/>
                <ns1:cs typeface="BIZ UDPGothic"/>
                <ns1:sym typeface="BIZ UDPGothic"/>
              </ns1:rPr>
              <ns1:t>ated products and services to promote the development o</ns1:t>
            </ns1:r>
            <ns1:r>
              <ns1:rPr b="0" i="0" lang="ja-JP" sz="1200" u="none" cap="none" strike="noStrike">
                <ns1:solidFill>
                  <ns1:schemeClr val="lt1"/>
                </ns1:solidFill>
                <ns1:latin typeface="BIZ UDPGothic"/>
                <ns1:ea typeface="BIZ UDPGothic"/>
                <ns1:cs typeface="BIZ UDPGothic"/>
                <ns1:sym typeface="BIZ UDPGothic"/>
              </ns1:rPr>
              <ns1:t>f domestic industries and the advancement of engineers.</ns1:t>
            </ns1:r>
            <ns1:endParaRPr b="0" i="0" sz="1200" u="none" cap="none" strike="noStrike">
              <ns1:solidFill>
                <ns1:schemeClr val="lt1"/>
              </ns1:solidFill>
              <ns1:latin typeface="BIZ UDPGothic"/>
              <ns1:ea typeface="BIZ UDPGothic"/>
              <ns1:cs typeface="BIZ UDPGothic"/>
              <ns1:sym typeface="BIZ UDPGothic"/>
            </ns1:endParaRPr>
          </ns1:p>
          <ns1:p>
            <ns1:pPr indent="0" lvl="0" marL="0" marR="0" rtl="0" algn="just">
              <ns1:lnSpc>
                <ns1:spcPct val="100000"/>
              </ns1:lnSpc>
              <ns1:spcBef>
                <ns1:spcPts val="0"/>
              </ns1:spcBef>
              <ns1:spcAft>
                <ns1:spcPts val="0"/>
              </ns1:spcAft>
              <ns1:buClr>
                <ns1:srgbClr val="000000"/>
              </ns1:buClr>
              <ns1:buSzPts val="1200"/>
              <ns1:buFont typeface="Arial"/>
              <ns1:buNone/>
            </ns1:pPr>
            <ns1:r>
              <ns1:t/>
            </ns1:r>
            <ns1:endParaRPr b="0" i="0" sz="1200" u="none" cap="none" strike="noStrike">
              <ns1:solidFill>
                <ns1:schemeClr val="accent4"/>
              </ns1:solidFill>
              <ns1:latin typeface="BIZ UDPGothic"/>
              <ns1:ea typeface="BIZ UDPGothic"/>
              <ns1:cs typeface="BIZ UDPGothic"/>
              <ns1:sym typeface="BIZ UDPGothic"/>
            </ns1:endParaRPr>
          </ns1:p>
          <ns1:p>
            <ns1:pPr indent="-285750" lvl="0" marL="285750" marR="0" rtl="0" algn="l">
              <ns1:lnSpc>
                <ns1:spcPct val="100000"/>
              </ns1:lnSpc>
              <ns1:spcBef>
                <ns1:spcPts val="0"/>
              </ns1:spcBef>
              <ns1:spcAft>
                <ns1:spcPts val="0"/>
              </ns1:spcAft>
              <ns1:buClr>
                <ns1:schemeClr val="accent4"/>
              </ns1:buClr>
              <ns1:buSzPts val="1440"/>
              <ns1:buFont typeface="BIZ UDPGothic"/>
              <ns1:buChar char="⮚"/>
            </ns1:pPr>
            <ns1:r>
              <ns1:rPr b="0" i="0" lang="ja-JP" sz="1200" u="none" cap="none" strike="noStrike">
                <ns1:solidFill>
                  <ns1:schemeClr val="accent4"/>
                </ns1:solidFill>
                <ns1:latin typeface="BIZ UDPGothic"/>
                <ns1:ea typeface="BIZ UDPGothic"/>
                <ns1:cs typeface="BIZ UDPGothic"/>
                <ns1:sym typeface="BIZ UDPGothic"/>
              </ns1:rPr>
              <ns1:t>To achieve this, we convey the potential and excellence of technology to society, regardless of the size of the providing company.</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200"/>
              <ns1:buFont typeface="Arial"/>
              <ns1:buNone/>
            </ns1:pPr>
            <ns1:r>
              <ns1:t/>
            </ns1:r>
            <ns1:endParaRPr b="0" i="0" sz="1200" u="none" cap="none" strike="noStrike">
              <ns1:solidFill>
                <ns1:schemeClr val="accent4"/>
              </ns1:solidFill>
              <ns1:latin typeface="BIZ UDPGothic"/>
              <ns1:ea typeface="BIZ UDPGothic"/>
              <ns1:cs typeface="BIZ UDPGothic"/>
              <ns1:sym typeface="BIZ UDPGothic"/>
            </ns1:endParaRPr>
          </ns1:p>
          <ns1:p>
            <ns1:pPr indent="-285750" lvl="0" marL="285750" marR="0" rtl="0" algn="l">
              <ns1:lnSpc>
                <ns1:spcPct val="100000"/>
              </ns1:lnSpc>
              <ns1:spcBef>
                <ns1:spcPts val="0"/>
              </ns1:spcBef>
              <ns1:spcAft>
                <ns1:spcPts val="0"/>
              </ns1:spcAft>
              <ns1:buClr>
                <ns1:schemeClr val="accent4"/>
              </ns1:buClr>
              <ns1:buSzPts val="1440"/>
              <ns1:buFont typeface="BIZ UDPGothic"/>
              <ns1:buChar char="⮚"/>
            </ns1:pPr>
            <ns1:r>
              <ns1:rPr b="0" i="0" lang="ja-JP" sz="1200" u="none" cap="none" strike="noStrike">
                <ns1:solidFill>
                  <ns1:schemeClr val="accent4"/>
                </ns1:solidFill>
                <ns1:latin typeface="BIZ UDPGothic"/>
                <ns1:ea typeface="BIZ UDPGothic"/>
                <ns1:cs typeface="BIZ UDPGothic"/>
                <ns1:sym typeface="BIZ UDPGothic"/>
              </ns1:rPr>
              <ns1:t>We clearly communicate to end-users not the technology itself, but how it can solve their problems.</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200"/>
              <ns1:buFont typeface="Arial"/>
              <ns1:buNone/>
            </ns1:pPr>
            <ns1:r>
              <ns1:t/>
            </ns1:r>
            <ns1:endParaRPr b="0" i="0" sz="1200" u="none" cap="none" strike="noStrike">
              <ns1:solidFill>
                <ns1:schemeClr val="accent4"/>
              </ns1:solidFill>
              <ns1:latin typeface="BIZ UDPGothic"/>
              <ns1:ea typeface="BIZ UDPGothic"/>
              <ns1:cs typeface="BIZ UDPGothic"/>
              <ns1:sym typeface="BIZ UDPGothic"/>
            </ns1:endParaRPr>
          </ns1:p>
          <ns1:p>
            <ns1:pPr indent="-285750" lvl="0" marL="285750" marR="0" rtl="0" algn="l">
              <ns1:lnSpc>
                <ns1:spcPct val="100000"/>
              </ns1:lnSpc>
              <ns1:spcBef>
                <ns1:spcPts val="0"/>
              </ns1:spcBef>
              <ns1:spcAft>
                <ns1:spcPts val="0"/>
              </ns1:spcAft>
              <ns1:buClr>
                <ns1:schemeClr val="accent4"/>
              </ns1:buClr>
              <ns1:buSzPts val="1440"/>
              <ns1:buFont typeface="BIZ UDPGothic"/>
              <ns1:buChar char="⮚"/>
            </ns1:pPr>
            <ns1:r>
              <ns1:rPr b="0" i="0" lang="ja-JP" sz="1200" u="none" cap="none" strike="noStrike">
                <ns1:solidFill>
                  <ns1:schemeClr val="accent4"/>
                </ns1:solidFill>
                <ns1:latin typeface="BIZ UDPGothic"/>
                <ns1:ea typeface="BIZ UDPGothic"/>
                <ns1:cs typeface="BIZ UDPGothic"/>
                <ns1:sym typeface="BIZ UDPGothic"/>
              </ns1:rPr>
              <ns1:t>By 2025, we aim to host 2,000 webinars annually.</ns1:t>
            </ns1:r>
            <ns1:endParaRPr b="0" i="0" sz="1200" u="none" cap="none" strike="noStrike">
              <ns1:solidFill>
                <ns1:schemeClr val="accent4"/>
              </ns1:solidFill>
              <ns1:latin typeface="BIZ UDPGothic"/>
              <ns1:ea typeface="BIZ UDPGothic"/>
              <ns1:cs typeface="BIZ UDPGothic"/>
              <ns1:sym typeface="BIZ UDPGothic"/>
            </ns1:endParaRPr>
          </ns1:p>
        </ns0:txBody>
      </ns0:sp>
      <ns0:sp>
        <ns0:nvSpPr>
          <ns0:cNvPr id="1224" name="Google Shape;1224;p46"/>
          <ns0:cNvSpPr txBox="1"/>
          <ns0:nvPr/>
        </ns0:nvSpPr>
        <ns0:spPr>
          <ns1:xfrm>
            <ns1:off x="1308066" y="4439084"/>
            <ns1:ext cx="3753000" cy="677068"/>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2400"/>
              <ns1:buFont typeface="Arial"/>
              <ns1:buNone/>
            </ns1:pPr>
            <ns1:r>
              <ns1:rPr b="1" i="0" lang="ja-JP" sz="1900" u="none" cap="none" strike="noStrike">
                <ns1:solidFill>
                  <ns1:schemeClr val="accent4"/>
                </ns1:solidFill>
                <ns1:latin typeface="BIZ UDPGothic"/>
                <ns1:ea typeface="BIZ UDPGothic"/>
                <ns1:cs typeface="BIZ UDPGothic"/>
                <ns1:sym typeface="BIZ UDPGothic"/>
              </ns1:rPr>
              <ns1:t>セミナーをエンタメに変える</ns1:t>
            </ns1:r>
            <ns1:endParaRPr b="1" i="0" sz="19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1" i="0" lang="ja-JP" sz="1900" u="none" cap="none" strike="noStrike">
                <ns1:solidFill>
                  <ns1:schemeClr val="accent4"/>
                </ns1:solidFill>
                <ns1:latin typeface="BIZ UDPGothic"/>
                <ns1:ea typeface="BIZ UDPGothic"/>
                <ns1:cs typeface="BIZ UDPGothic"/>
                <ns1:sym typeface="BIZ UDPGothic"/>
              </ns1:rPr>
              <ns1:t>セミナーで社会を変える</ns1:t>
            </ns1:r>
            <ns1:endParaRPr b="1" i="0" sz="900" u="none" cap="none" strike="noStrike">
              <ns1:solidFill>
                <ns1:schemeClr val="accent4"/>
              </ns1:solidFill>
              <ns1:latin typeface="BIZ UDPGothic"/>
              <ns1:ea typeface="BIZ UDPGothic"/>
              <ns1:cs typeface="BIZ UDPGothic"/>
              <ns1:sym typeface="BIZ UDPGothic"/>
            </ns1:endParaRPr>
          </ns1:p>
        </ns0:txBody>
      </ns0:sp>
      <ns0:sp>
        <ns0:nvSpPr>
          <ns0:cNvPr id="1225" name="Google Shape;1225;p46"/>
          <ns0:cNvSpPr txBox="1"/>
          <ns0:nvPr/>
        </ns0:nvSpPr>
        <ns0:spPr>
          <ns1:xfrm>
            <ns1:off x="531874" y="3666464"/>
            <ns1:ext cx="3989700" cy="8286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4800"/>
              <ns1:buFont typeface="Arial"/>
              <ns1:buNone/>
            </ns1:pPr>
            <ns1:r>
              <ns1:rPr b="1" i="0" lang="ja-JP" sz="4800" u="none" cap="none" strike="noStrike">
                <ns1:solidFill>
                  <ns1:schemeClr val="accent4"/>
                </ns1:solidFill>
                <ns1:latin typeface="Aharoni"/>
                <ns1:ea typeface="Aharoni"/>
                <ns1:cs typeface="Aharoni"/>
                <ns1:sym typeface="Aharoni"/>
              </ns1:rPr>
              <ns1:t>MISSION</ns1:t>
            </ns1:r>
            <ns1:endParaRPr b="0" i="0" sz="4800" u="none" cap="none" strike="noStrike">
              <ns1:solidFill>
                <ns1:schemeClr val="accent4"/>
              </ns1:solidFill>
              <ns1:latin typeface="Aharoni"/>
              <ns1:ea typeface="Aharoni"/>
              <ns1:cs typeface="Aharoni"/>
              <ns1:sym typeface="Aharoni"/>
            </ns1:endParaRPr>
          </ns1:p>
        </ns0:txBody>
      </ns0:sp>
      <ns0:sp>
        <ns0:nvSpPr>
          <ns0:cNvPr id="1226" name="Google Shape;1226;p46"/>
          <ns0:cNvSpPr txBox="1"/>
          <ns0:nvPr/>
        </ns0:nvSpPr>
        <ns0:spPr>
          <ns1:xfrm>
            <ns1:off x="7675249" y="6568822"/>
            <ns1:ext cx="3870600" cy="3387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800"/>
              <ns1:buFont typeface="Arial"/>
              <ns1:buNone/>
            </ns1:pPr>
            <ns1:r>
              <ns1:rPr b="0" i="0" lang="ja-JP" sz="800" u="none" cap="none" strike="noStrike">
                <ns1:solidFill>
                  <ns1:schemeClr val="accent4"/>
                </ns1:solidFill>
                <ns1:latin typeface="BIZ UDPGothic"/>
                <ns1:ea typeface="BIZ UDPGothic"/>
                <ns1:cs typeface="BIZ UDPGothic"/>
                <ns1:sym typeface="BIZ UDPGothic"/>
              </ns1:rPr>
              <ns1:t>日本マーケティングリサーチ機構調べ調査概要:2021年サービスの比較印象調査</ns1:t>
            </ns1:r>
            <ns1:endParaRPr b="0" i="0" sz="1400" u="none" cap="none" strike="noStrike">
              <ns1:solidFill>
                <ns1:srgbClr val="000000"/>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800"/>
              <ns1:buFont typeface="Arial"/>
              <ns1:buNone/>
            </ns1:pPr>
            <ns1:r>
              <ns1:t/>
            </ns1:r>
            <ns1:endParaRPr b="0" i="0" sz="800" u="none" cap="none" strike="noStrike">
              <ns1:solidFill>
                <ns1:schemeClr val="accent4"/>
              </ns1:solidFill>
              <ns1:latin typeface="BIZ UDPGothic"/>
              <ns1:ea typeface="BIZ UDPGothic"/>
              <ns1:cs typeface="BIZ UDPGothic"/>
              <ns1:sym typeface="BIZ UDPGothic"/>
            </ns1:endParaRPr>
          </ns1:p>
        </ns0:txBody>
      </ns0:sp>
      <ns0:sp>
        <ns0:nvSpPr>
          <ns0:cNvPr id="1227" name="Google Shape;1227;p46"/>
          <ns0:cNvSpPr/>
          <ns0:nvPr/>
        </ns0:nvSpPr>
        <ns0:spPr>
          <ns1:xfrm>
            <ns1:off x="0" y="5571601"/>
            <ns1:ext cx="12191999" cy="720485"/>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228" name="Google Shape;1228;p46"/>
          <ns0:cNvSpPr txBox="1"/>
          <ns0:nvPr/>
        </ns0:nvSpPr>
        <ns0:spPr>
          <ns1:xfrm>
            <ns1:off x="4326777" y="5670233"/>
            <ns1:ext cx="1779597" cy="52322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集客に強いセミナーNo.1</ns1:t>
            </ns1:r>
            <ns1:endParaRPr b="0" i="0" sz="1400" u="none" cap="none" strike="noStrike">
              <ns1:solidFill>
                <ns1:srgbClr val="000000"/>
              </ns1:solidFill>
              <ns1:latin typeface="BIZ UDPGothic"/>
              <ns1:ea typeface="BIZ UDPGothic"/>
              <ns1:cs typeface="BIZ UDPGothic"/>
              <ns1:sym typeface="BIZ UDPGothic"/>
            </ns1:endParaRPr>
          </ns1:p>
        </ns0:txBody>
      </ns0:sp>
      <ns0:pic>
        <ns0:nvPicPr>
          <ns0:cNvPr descr="ロゴ&#10;&#10;自動的に生成された説明" id="1229" name="Google Shape;1229;p46"/>
          <ns0:cNvPicPr preferRelativeResize="0"/>
          <ns0:nvPr/>
        </ns0:nvPicPr>
        <ns0:blipFill rotWithShape="1">
          <ns1:blip ns2:embed="rId4">
            <ns1:alphaModFix/>
          </ns1:blip>
          <ns1:srcRect b="0" l="0" r="0" t="0"/>
          <ns1:stretch/>
        </ns0:blipFill>
        <ns0:spPr>
          <ns1:xfrm>
            <ns1:off x="3377976" y="5316748"/>
            <ns1:ext cx="978791" cy="1094189"/>
          </ns1:xfrm>
          <ns1:prstGeom prst="rect">
            <ns1:avLst/>
          </ns1:prstGeom>
          <ns1:noFill/>
          <ns1:ln>
            <ns1:noFill/>
          </ns1:ln>
          <ns1:effectLst>
            <ns1:outerShdw blurRad="50800" rotWithShape="0" algn="tl" dir="2700000" dist="38100">
              <ns1:srgbClr val="000000">
                <ns1:alpha val="40000"/>
              </ns1:srgbClr>
            </ns1:outerShdw>
          </ns1:effectLst>
        </ns0:spPr>
      </ns0:pic>
      <ns0:pic>
        <ns0:nvPicPr>
          <ns0:cNvPr descr="ロゴ&#10;&#10;自動的に生成された説明" id="1230" name="Google Shape;1230;p46"/>
          <ns0:cNvPicPr preferRelativeResize="0"/>
          <ns0:nvPr/>
        </ns0:nvPicPr>
        <ns0:blipFill rotWithShape="1">
          <ns1:blip ns2:embed="rId4">
            <ns1:alphaModFix/>
          </ns1:blip>
          <ns1:srcRect b="0" l="0" r="0" t="0"/>
          <ns1:stretch/>
        </ns0:blipFill>
        <ns0:spPr>
          <ns1:xfrm>
            <ns1:off x="6217355" y="5336173"/>
            <ns1:ext cx="978792" cy="1094188"/>
          </ns1:xfrm>
          <ns1:prstGeom prst="rect">
            <ns1:avLst/>
          </ns1:prstGeom>
          <ns1:noFill/>
          <ns1:ln>
            <ns1:noFill/>
          </ns1:ln>
          <ns1:effectLst>
            <ns1:outerShdw blurRad="50800" rotWithShape="0" algn="tl" dir="2700000" dist="38100">
              <ns1:srgbClr val="000000">
                <ns1:alpha val="40000"/>
              </ns1:srgbClr>
            </ns1:outerShdw>
          </ns1:effectLst>
        </ns0:spPr>
      </ns0:pic>
      <ns0:pic>
        <ns0:nvPicPr>
          <ns0:cNvPr descr="ロゴ&#10;&#10;自動的に生成された説明" id="1231" name="Google Shape;1231;p46"/>
          <ns0:cNvPicPr preferRelativeResize="0"/>
          <ns0:nvPr/>
        </ns0:nvPicPr>
        <ns0:blipFill rotWithShape="1">
          <ns1:blip ns2:embed="rId4">
            <ns1:alphaModFix/>
          </ns1:blip>
          <ns1:srcRect b="0" l="0" r="0" t="0"/>
          <ns1:stretch/>
        </ns0:blipFill>
        <ns0:spPr>
          <ns1:xfrm>
            <ns1:off x="8697741" y="5374908"/>
            <ns1:ext cx="978792" cy="1094188"/>
          </ns1:xfrm>
          <ns1:prstGeom prst="rect">
            <ns1:avLst/>
          </ns1:prstGeom>
          <ns1:noFill/>
          <ns1:ln>
            <ns1:noFill/>
          </ns1:ln>
          <ns1:effectLst>
            <ns1:outerShdw blurRad="50800" rotWithShape="0" algn="tl" dir="2700000" dist="38100">
              <ns1:srgbClr val="000000">
                <ns1:alpha val="40000"/>
              </ns1:srgbClr>
            </ns1:outerShdw>
          </ns1:effectLst>
        </ns0:spPr>
      </ns0:pic>
      <ns0:sp>
        <ns0:nvSpPr>
          <ns0:cNvPr id="1232" name="Google Shape;1232;p46"/>
          <ns0:cNvSpPr txBox="1"/>
          <ns0:nvPr/>
        </ns0:nvSpPr>
        <ns0:spPr>
          <ns1:xfrm>
            <ns1:off x="9578638" y="5562393"/>
            <ns1:ext cx="1823700" cy="7389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新規の商談獲得に</ns1:t>
            </ns1:r>
            <ns1:endParaRPr b="0" i="0" sz="14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強いセミナー</ns1:t>
            </ns1:r>
            <ns1:endParaRPr b="0" i="0" sz="14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No.1</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1233" name="Google Shape;1233;p46"/>
          <ns0:cNvSpPr txBox="1"/>
          <ns0:nvPr/>
        </ns0:nvSpPr>
        <ns0:spPr>
          <ns1:xfrm>
            <ns1:off x="6874255" y="5562393"/>
            <ns1:ext cx="1865100" cy="7389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IT責任者が</ns1:t>
            </ns1:r>
            <ns1:endParaRPr b="0" i="0" sz="14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選ぶセミナー</ns1:t>
            </ns1:r>
            <ns1:endParaRPr b="0" i="0" sz="14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No.1</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1234" name="Google Shape;1234;p46"/>
          <ns0:cNvSpPr txBox="1"/>
          <ns0:nvPr/>
        </ns0:nvSpPr>
        <ns0:spPr>
          <ns1:xfrm>
            <ns1:off x="726380" y="5639476"/>
            <ns1:ext cx="2442000" cy="5850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おかげ様で３つのNo.１</ns1:t>
            </ns1:r>
            <ns1:endParaRPr b="0" i="0" sz="1400" u="none" cap="none" strike="noStrike">
              <ns1:solidFill>
                <ns1:srgbClr val="000000"/>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4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獲得しました！1</ns1:t>
            </ns1:r>
            <ns1:endParaRPr b="1" i="0" sz="1600" u="none" cap="none" strike="noStrike">
              <ns1:solidFill>
                <ns1:srgbClr val="000000"/>
              </ns1:solidFill>
              <ns1:latin typeface="BIZ UDPGothic"/>
              <ns1:ea typeface="BIZ UDPGothic"/>
              <ns1:cs typeface="BIZ UDPGothic"/>
              <ns1:sym typeface="BIZ UDPGothic"/>
            </ns1:endParaRPr>
          </ns1:p>
        </ns0:txBody>
      </ns0:sp>
      <ns0:cxnSp>
        <ns0:nvCxnSpPr>
          <ns0:cNvPr id="1235" name="Google Shape;1235;p46"/>
          <ns0:cNvCxnSpPr/>
          <ns0:nvPr/>
        </ns0:nvCxnSpPr>
        <ns0:spPr>
          <ns1:xfrm>
            <ns1:off x="606009" y="4439084"/>
            <ns1:ext cx="4595683"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1236" name="Google Shape;1236;p46"/>
          <ns0:cNvSpPr txBox="1"/>
          <ns0:nvPr/>
        </ns0:nvSpPr>
        <ns0:spPr>
          <ns1:xfrm>
            <ns1:off x="10164033" y="6321232"/>
            <ns1:ext cx="1707670"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1237" name="Google Shape;1237;p46"/>
          <ns0:cNvSpPr txBox="1"/>
          <ns0:nvPr>
            <ns0:ph idx="12" type="sldNum"/>
          </ns0:nvPr>
        </ns0:nvSpPr>
        <ns0:spPr>
          <ns1:xfrm>
            <ns1:off x="11755464" y="6321233"/>
            <ns1:ext cx="386261"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47.xml><?xml version="1.0" encoding="utf-8"?>
<ns0:sld xmlns:ns0="http://schemas.openxmlformats.org/presentationml/2006/main" xmlns:ns1="http://schemas.openxmlformats.org/drawingml/2006/main" xmlns:ns2="http://schemas.openxmlformats.org/officeDocument/2006/relationships">
  <ns0:cSld>
    <ns0:spTree>
      <ns0:nvGrpSpPr>
        <ns0:cNvPr id="1242" name="Shape 1242"/>
        <ns0:cNvGrpSpPr/>
        <ns0:nvPr/>
      </ns0:nvGrpSpPr>
      <ns0:grpSpPr>
        <ns1:xfrm>
          <ns1:off x="0" y="0"/>
          <ns1:ext cx="0" cy="0"/>
          <ns1:chOff x="0" y="0"/>
          <ns1:chExt cx="0" cy="0"/>
        </ns1:xfrm>
      </ns0:grpSpPr>
      <ns0:sp>
        <ns0:nvSpPr>
          <ns0:cNvPr id="1243" name="Google Shape;1243;p47"/>
          <ns0:cNvSpPr/>
          <ns0:nvPr/>
        </ns0:nvSpPr>
        <ns0:spPr>
          <ns1:xfrm>
            <ns1:off x="1" y="2945219"/>
            <ns1:ext cx="2743200" cy="3912781"/>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244" name="Google Shape;1244;p47"/>
          <ns0:cNvSpPr/>
          <ns0:nvPr/>
        </ns0:nvSpPr>
        <ns0:spPr>
          <ns1:xfrm>
            <ns1:off x="12039234" y="-536"/>
            <ns1:ext cx="157049" cy="800329"/>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245" name="Google Shape;1245;p47"/>
          <ns0:cNvSpPr txBox="1"/>
          <ns0:nvPr/>
        </ns0:nvSpPr>
        <ns0:spPr>
          <ns1:xfrm>
            <ns1:off x="634801" y="3827126"/>
            <ns1:ext cx="1473600" cy="1386600"/>
          </ns1:xfrm>
          <ns1:prstGeom prst="rect">
            <ns1:avLst/>
          </ns1:prstGeom>
          <ns1:noFill/>
          <ns1:ln>
            <ns1:noFill/>
          </ns1:ln>
        </ns0:spPr>
        <ns0:txBody>
          <ns1:bodyPr anchorCtr="0" anchor="t" bIns="45700" lIns="91425" spcFirstLastPara="1" rIns="91425" wrap="square" tIns="108000">
            <ns1:spAutoFit/>
          </ns1:bodyPr>
          <ns1:lstStyle/>
          <ns1:p>
            <ns1:pPr indent="0" lvl="0" marL="0" marR="0" rtl="0" algn="ctr">
              <ns1:lnSpc>
                <ns1:spcPct val="100000"/>
              </ns1:lnSpc>
              <ns1:spcBef>
                <ns1:spcPts val="0"/>
              </ns1:spcBef>
              <ns1:spcAft>
                <ns1:spcPts val="0"/>
              </ns1:spcAft>
              <ns1:buClr>
                <ns1:srgbClr val="000000"/>
              </ns1:buClr>
              <ns1:buSzPts val="4000"/>
              <ns1:buFont typeface="Arial"/>
              <ns1:buNone/>
            </ns1:pPr>
            <ns1:r>
              <ns1:rPr b="0" i="0" lang="ja-JP" sz="4000" u="none" cap="none" strike="noStrike">
                <ns1:solidFill>
                  <ns1:schemeClr val="lt1"/>
                </ns1:solidFill>
                <ns1:latin typeface="BIZ UDPGothic"/>
                <ns1:ea typeface="BIZ UDPGothic"/>
                <ns1:cs typeface="BIZ UDPGothic"/>
                <ns1:sym typeface="BIZ UDPGothic"/>
              </ns1:rPr>
              <ns1:t>取引実績</ns1:t>
            </ns1:r>
            <ns1:endParaRPr b="0" i="0" sz="4000" u="none" cap="none" strike="noStrike">
              <ns1:solidFill>
                <ns1:schemeClr val="lt1"/>
              </ns1:solidFill>
              <ns1:latin typeface="BIZ UDPGothic"/>
              <ns1:ea typeface="BIZ UDPGothic"/>
              <ns1:cs typeface="BIZ UDPGothic"/>
              <ns1:sym typeface="BIZ UDPGothic"/>
            </ns1:endParaRPr>
          </ns1:p>
        </ns0:txBody>
      </ns0:sp>
      <ns0:sp>
        <ns0:nvSpPr>
          <ns0:cNvPr id="1246" name="Google Shape;1246;p47"/>
          <ns0:cNvSpPr txBox="1"/>
          <ns0:nvPr/>
        </ns0:nvSpPr>
        <ns0:spPr>
          <ns1:xfrm>
            <ns1:off x="3131834" y="2845187"/>
            <ns1:ext cx="2931600" cy="3452700"/>
          </ns1:xfrm>
          <ns1:prstGeom prst="rect">
            <ns1:avLst/>
          </ns1:prstGeom>
          <ns1:noFill/>
          <ns1:ln>
            <ns1:noFill/>
          </ns1:ln>
        </ns0:spPr>
        <ns0:txBody>
          <ns1:bodyPr anchorCtr="0" anchor="t" bIns="52125" lIns="104275" spcFirstLastPara="1" rIns="104275" wrap="square" tIns="52125">
            <ns1:noAutofit/>
          </ns1:bodyPr>
          <ns1:lstStyle/>
          <ns1:p>
            <ns1:pPr indent="0" lvl="0" marL="635" marR="0" rtl="0" algn="l">
              <ns1:lnSpc>
                <ns1:spcPct val="76190"/>
              </ns1:lnSpc>
              <ns1:spcBef>
                <ns1:spcPts val="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A10ネットワークス株式会社</ns1:t>
            </ns1:r>
            <ns1:endParaRPr b="0" i="0" sz="1050" u="none" cap="none" strike="noStrike">
              <ns1:solidFill>
                <ns1:schemeClr val="accent4"/>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アイテック阪急阪神株式会社</ns1:t>
            </ns1:r>
            <ns1:endParaRPr b="0" i="0" sz="1050" u="none" cap="none" strike="noStrike">
              <ns1:solidFill>
                <ns1:schemeClr val="accent4"/>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アドバンテック株式会社</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株式会社アクシオ</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株式会社アシスト</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伊藤忠テクノソリューションズ株式会社</ns1:t>
            </ns1:r>
            <ns1:endParaRPr b="0" i="0" sz="1050" u="none" cap="none" strike="noStrike">
              <ns1:solidFill>
                <ns1:schemeClr val="accent4"/>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株式会社インターネットイニシアティブ</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インフォコム株式会社</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エクイニクス・ジャパン株式会社</ns1:t>
            </ns1:r>
            <ns1:endParaRPr b="0" i="0" sz="1050" u="none" cap="none" strike="noStrike">
              <ns1:solidFill>
                <ns1:schemeClr val="accent4"/>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SCSK株式会社</ns1:t>
            </ns1:r>
            <ns1:endParaRPr b="0" i="0" sz="1050" u="none" cap="none" strike="noStrike">
              <ns1:solidFill>
                <ns1:schemeClr val="accent4"/>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エフセキュア株式会社</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エムオーテックス株式会社</ns1:t>
            </ns1:r>
            <ns1:endParaRPr b="0" i="0" sz="1050" u="none" cap="none" strike="noStrike">
              <ns1:solidFill>
                <ns1:schemeClr val="accent4"/>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エンカレッジ・テクノロジ株式会社</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エントラストジャパン株式会社</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株式会社オージス総研</ns1:t>
            </ns1:r>
            <ns1:endParaRPr b="0" i="0" sz="1050" u="none" cap="none" strike="noStrike">
              <ns1:solidFill>
                <ns1:schemeClr val="accent4"/>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株式会社オプロ</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クリックテック・ジャパン株式会社</ns1:t>
            </ns1:r>
            <ns1:endParaRPr b="0" i="0" sz="1050" u="none" cap="none" strike="noStrike">
              <ns1:solidFill>
                <ns1:schemeClr val="accent4"/>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クロス・ヘッド株式会社</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KCCSモバイルエンジニアリング株式会社</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株式会社サーバーワークス</ns1:t>
            </ns1:r>
            <ns1:endParaRPr b="0" i="0" sz="1200" u="none" cap="none" strike="noStrike">
              <ns1:solidFill>
                <ns1:srgbClr val="000000"/>
              </ns1:solidFill>
              <ns1:latin typeface="BIZ UDPGothic"/>
              <ns1:ea typeface="BIZ UDPGothic"/>
              <ns1:cs typeface="BIZ UDPGothic"/>
              <ns1:sym typeface="BIZ UDPGothic"/>
            </ns1:endParaRPr>
          </ns1:p>
        </ns0:txBody>
      </ns0:sp>
      <ns0:sp>
        <ns0:nvSpPr>
          <ns0:cNvPr id="1247" name="Google Shape;1247;p47"/>
          <ns0:cNvSpPr txBox="1"/>
          <ns0:nvPr/>
        </ns0:nvSpPr>
        <ns0:spPr>
          <ns1:xfrm>
            <ns1:off x="5939880" y="2845187"/>
            <ns1:ext cx="2658300" cy="3338400"/>
          </ns1:xfrm>
          <ns1:prstGeom prst="rect">
            <ns1:avLst/>
          </ns1:prstGeom>
          <ns1:noFill/>
          <ns1:ln>
            <ns1:noFill/>
          </ns1:ln>
        </ns0:spPr>
        <ns0:txBody>
          <ns1:bodyPr anchorCtr="0" anchor="t" bIns="52125" lIns="104275" spcFirstLastPara="1" rIns="104275" wrap="square" tIns="52125">
            <ns1:noAutofit/>
          </ns1:bodyPr>
          <ns1:lstStyle/>
          <ns1:p>
            <ns1:pPr indent="0" lvl="0" marL="635" marR="0" rtl="0" algn="l">
              <ns1:lnSpc>
                <ns1:spcPct val="76190"/>
              </ns1:lnSpc>
              <ns1:spcBef>
                <ns1:spcPts val="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サイオステクノロジー株式会社</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サイバートラスト株式会社</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株式会社ジール</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CTCシステムマネジメント株式会社</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株式会社システナ</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シンガポールテレコム・ジャパン株式会社</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GMOグローバルサイン株式会社</ns1:t>
            </ns1:r>
            <ns1:endParaRPr b="0" i="0" sz="1050" u="none" cap="none" strike="noStrike">
              <ns1:solidFill>
                <ns1:schemeClr val="accent4"/>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JBサービス株式会社</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スターティアレイズ株式会社</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Smart Style Co., Ltd.</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Sumitomo Electric Information Systems Co., Ltd.</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Zoho Japan Corporation</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Soliton Systems K.K.</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Dynatrace</ns1:t>
            </ns1:r>
            <ns1:endParaRPr b="0" i="0" sz="1050" u="none" cap="none" strike="noStrike">
              <ns1:solidFill>
                <ns1:schemeClr val="accent4"/>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TIS Inc.</ns1:t>
            </ns1:r>
            <ns1:endParaRPr b="0" i="0" sz="1050" u="none" cap="none" strike="noStrike">
              <ns1:solidFill>
                <ns1:schemeClr val="accent4"/>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Techvan Co., Ltd.</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TechMatrix Corporation</ns1:t>
            </ns1:r>
            <ns1:endParaRPr b="0" i="0" sz="1050" u="none" cap="none" strike="noStrike">
              <ns1:solidFill>
                <ns1:schemeClr val="accent4"/>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Delivery Consulting Inc.</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Dell EMC</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NSW Inc.</ns1:t>
            </ns1:r>
            <ns1:endParaRPr b="0" i="0" sz="1200" u="none" cap="none" strike="noStrike">
              <ns1:solidFill>
                <ns1:srgbClr val="000000"/>
              </ns1:solidFill>
              <ns1:latin typeface="BIZ UDPGothic"/>
              <ns1:ea typeface="BIZ UDPGothic"/>
              <ns1:cs typeface="BIZ UDPGothic"/>
              <ns1:sym typeface="BIZ UDPGothic"/>
            </ns1:endParaRPr>
          </ns1:p>
        </ns0:txBody>
      </ns0:sp>
      <ns0:sp>
        <ns0:nvSpPr>
          <ns0:cNvPr id="1248" name="Google Shape;1248;p47"/>
          <ns0:cNvSpPr txBox="1"/>
          <ns0:nvPr/>
        </ns0:nvSpPr>
        <ns0:spPr>
          <ns1:xfrm>
            <ns1:off x="8784939" y="2845187"/>
            <ns1:ext cx="2931600" cy="3329700"/>
          </ns1:xfrm>
          <ns1:prstGeom prst="rect">
            <ns1:avLst/>
          </ns1:prstGeom>
          <ns1:noFill/>
          <ns1:ln>
            <ns1:noFill/>
          </ns1:ln>
        </ns0:spPr>
        <ns0:txBody>
          <ns1:bodyPr anchorCtr="0" anchor="t" bIns="52125" lIns="104275" spcFirstLastPara="1" rIns="104275" wrap="square" tIns="52125">
            <ns1:noAutofit/>
          </ns1:bodyPr>
          <ns1:lstStyle/>
          <ns1:p>
            <ns1:pPr indent="0" lvl="0" marL="635" marR="0" rtl="0" algn="l">
              <ns1:lnSpc>
                <ns1:spcPct val="76190"/>
              </ns1:lnSpc>
              <ns1:spcBef>
                <ns1:spcPts val="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Hulinks Inc.</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Netskope Japan Co., Ltd.</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Pasona Tech, Inc.</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Nippon Telegraph and Telephone East Corporation</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Fujitsu Limited</ns1:t>
            </ns1:r>
            <ns1:endParaRPr b="0" i="0" sz="1050" u="none" cap="none" strike="noStrike">
              <ns1:solidFill>
                <ns1:schemeClr val="accent4"/>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Fujitsu Communication Services Limited</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Fuji Electric IT Solutions Co., Ltd.</ns1:t>
            </ns1:r>
            <ns1:endParaRPr b="0" i="0" sz="1050" u="none" cap="none" strike="noStrike">
              <ns1:solidFill>
                <ns1:schemeClr val="accent4"/>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Mitsubishi Electric Information Systems Corporation</ns1:t>
            </ns1:r>
            <ns1:endParaRPr b="0" i="0" sz="1050" u="none" cap="none" strike="noStrike">
              <ns1:solidFill>
                <ns1:schemeClr val="accent4"/>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Mirantis Japan K.K.</ns1:t>
            </ns1:r>
            <ns1:endParaRPr b="0" i="0" sz="1050" u="none" cap="none" strike="noStrike">
              <ns1:solidFill>
                <ns1:schemeClr val="accent4"/>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Monstar Lab, Inc.</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Red Team Technologies Inc.</ns1:t>
            </ns1:r>
            <ns1:endParaRPr b="0" i="0" sz="1050" u="none" cap="none" strike="noStrike">
              <ns1:solidFill>
                <ns1:schemeClr val="accent4"/>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Rosetta Corporation</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dk1"/>
              </ns1:buClr>
              <ns1:buSzPts val="1100"/>
              <ns1:buFont typeface="Noto Sans Symbols"/>
              <ns1:buNone/>
            </ns1:pPr>
            <ns1:r>
              <ns1:t/>
            </ns1:r>
            <ns1:endParaRPr b="0" i="0" sz="1050" u="none" cap="none" strike="noStrike">
              <ns1:solidFill>
                <ns1:schemeClr val="accent4"/>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(Agency)</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MM Research Institute Ltd.</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Creative Bank Inc.</ns1:t>
            </ns1:r>
            <ns1:endParaRPr b="0" i="0" sz="1050" u="none" cap="none" strike="noStrike">
              <ns1:solidFill>
                <ns1:schemeClr val="accent4"/>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Target Media Co., Ltd.</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Nikkei Advertising Inc.</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Bigbeat Inc.</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Mynavi Corporation</ns1:t>
            </ns1:r>
            <ns1:endParaRPr b="0" i="0" sz="1200" u="none" cap="none" strike="noStrike">
              <ns1:solidFill>
                <ns1:srgbClr val="000000"/>
              </ns1:solidFill>
              <ns1:latin typeface="BIZ UDPGothic"/>
              <ns1:ea typeface="BIZ UDPGothic"/>
              <ns1:cs typeface="BIZ UDPGothic"/>
              <ns1:sym typeface="BIZ UDPGothic"/>
            </ns1:endParaRPr>
          </ns1:p>
        </ns0:txBody>
      </ns0:sp>
      <ns0:sp>
        <ns0:nvSpPr>
          <ns0:cNvPr id="1249" name="Google Shape;1249;p47"/>
          <ns0:cNvSpPr txBox="1"/>
          <ns0:nvPr/>
        </ns0:nvSpPr>
        <ns0:spPr>
          <ns1:xfrm>
            <ns1:off x="495481" y="5667934"/>
            <ns1:ext cx="1752240" cy="253875"/>
          </ns1:xfrm>
          <ns1:prstGeom prst="rect">
            <ns1:avLst/>
          </ns1:prstGeom>
          <ns1:noFill/>
          <ns1:ln cap="flat" cmpd="sng" w="9525">
            <ns1:solidFill>
              <ns1:schemeClr val="lt1"/>
            </ns1:solidFill>
            <ns1:prstDash val="solid"/>
            <ns1:round/>
            <ns1:headEnd len="sm" w="sm" type="none"/>
            <ns1:tailEnd len="sm" w="sm" type="none"/>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050" u="none" cap="none" strike="noStrike">
                <ns1:solidFill>
                  <ns1:schemeClr val="lt1"/>
                </ns1:solidFill>
                <ns1:latin typeface="BIZ UDPGothic"/>
                <ns1:ea typeface="BIZ UDPGothic"/>
                <ns1:cs typeface="BIZ UDPGothic"/>
                <ns1:sym typeface="BIZ UDPGothic"/>
              </ns1:rPr>
              <ns1:t>Major clients only, in alphabetical order</ns1:t>
            </ns1:r>
            <ns1:endParaRPr b="0" i="0" sz="1050" u="none" cap="none" strike="noStrike">
              <ns1:solidFill>
                <ns1:schemeClr val="lt1"/>
              </ns1:solidFill>
              <ns1:latin typeface="BIZ UDPGothic"/>
              <ns1:ea typeface="BIZ UDPGothic"/>
              <ns1:cs typeface="BIZ UDPGothic"/>
              <ns1:sym typeface="BIZ UDPGothic"/>
            </ns1:endParaRPr>
          </ns1:p>
        </ns0:txBody>
      </ns0:sp>
      <ns0:sp>
        <ns0:nvSpPr>
          <ns0:cNvPr id="1250" name="Google Shape;1250;p47"/>
          <ns0:cNvSpPr/>
          <ns0:nvPr/>
        </ns0:nvSpPr>
        <ns0:spPr>
          <ns1:xfrm>
            <ns1:off x="1303567" y="242011"/>
            <ns1:ext cx="2513533" cy="2513533"/>
          </ns1:xfrm>
          <ns1:prstGeom prst="ellipse">
            <ns1:avLst/>
          </ns1:prstGeom>
          <ns1:solidFill>
            <ns1:schemeClr val="accent5"/>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accent5"/>
              </ns1:solidFill>
              <ns1:latin typeface="Arial"/>
              <ns1:ea typeface="Arial"/>
              <ns1:cs typeface="Arial"/>
              <ns1:sym typeface="Arial"/>
            </ns1:endParaRPr>
          </ns1:p>
        </ns0:txBody>
      </ns0:sp>
      <ns0:sp>
        <ns0:nvSpPr>
          <ns0:cNvPr id="1251" name="Google Shape;1251;p47"/>
          <ns0:cNvSpPr txBox="1"/>
          <ns0:nvPr/>
        </ns0:nvSpPr>
        <ns0:spPr>
          <ns1:xfrm>
            <ns1:off x="1303567" y="888374"/>
            <ns1:ext cx="2513400" cy="11391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1" i="0" lang="ja-JP" sz="2000" u="none" cap="none" strike="noStrike">
                <ns1:solidFill>
                  <ns1:schemeClr val="accent4"/>
                </ns1:solidFill>
                <ns1:latin typeface="BIZ UDPGothic"/>
                <ns1:ea typeface="BIZ UDPGothic"/>
                <ns1:cs typeface="BIZ UDPGothic"/>
                <ns1:sym typeface="BIZ UDPGothic"/>
              </ns1:rPr>
              <ns1:t>With c</ns1:t>
            </ns1:r>
            <ns1:r>
              <ns1:rPr b="0" i="0" lang="ja-JP" sz="1800" u="none" cap="none" strike="noStrike">
                <ns1:solidFill>
                  <ns1:schemeClr val="accent4"/>
                </ns1:solidFill>
                <ns1:latin typeface="BIZ UDPGothic"/>
                <ns1:ea typeface="BIZ UDPGothic"/>
                <ns1:cs typeface="BIZ UDPGothic"/>
                <ns1:sym typeface="BIZ UDPGothic"/>
              </ns1:rPr>
              <ns1:t>lients</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400"/>
              <ns1:buFont typeface="Arial"/>
              <ns1:buNone/>
            </ns1:pPr>
            <ns1:r>
              <ns1:rPr b="1" i="0" lang="ja-JP" sz="2000" u="none" cap="none" strike="noStrike">
                <ns1:solidFill>
                  <ns1:schemeClr val="accent4"/>
                </ns1:solidFill>
                <ns1:latin typeface="BIZ UDPGothic"/>
                <ns1:ea typeface="BIZ UDPGothic"/>
                <ns1:cs typeface="BIZ UDPGothic"/>
                <ns1:sym typeface="BIZ UDPGothic"/>
              </ns1:rPr>
              <ns1:t>Number of se</ns1:t>
            </ns1:r>
            <ns1:r>
              <ns1:rPr b="0" i="0" lang="ja-JP" sz="1800" u="none" cap="none" strike="noStrike">
                <ns1:solidFill>
                  <ns1:schemeClr val="accent4"/>
                </ns1:solidFill>
                <ns1:latin typeface="BIZ UDPGothic"/>
                <ns1:ea typeface="BIZ UDPGothic"/>
                <ns1:cs typeface="BIZ UDPGothic"/>
                <ns1:sym typeface="BIZ UDPGothic"/>
              </ns1:rPr>
              <ns1:t>minars held</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42857"/>
              </ns1:lnSpc>
              <ns1:spcBef>
                <ns1:spcPts val="0"/>
              </ns1:spcBef>
              <ns1:spcAft>
                <ns1:spcPts val="0"/>
              </ns1:spcAft>
              <ns1:buClr>
                <ns1:srgbClr val="000000"/>
              </ns1:buClr>
              <ns1:buSzPts val="1400"/>
              <ns1:buFont typeface="Arial"/>
              <ns1:buNone/>
            </ns1:pPr>
            <ns1:r>
              <ns1:rPr b="1" i="0" lang="ja-JP" sz="2800" u="none" cap="none" strike="noStrike">
                <ns1:solidFill>
                  <ns1:schemeClr val="accent4"/>
                </ns1:solidFill>
                <ns1:latin typeface="BIZ UDPGothic"/>
                <ns1:ea typeface="BIZ UDPGothic"/>
                <ns1:cs typeface="BIZ UDPGothic"/>
                <ns1:sym typeface="BIZ UDPGothic"/>
              </ns1:rPr>
              <ns1:t>Increasing every year!</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1252" name="Google Shape;1252;p47"/>
          <ns0:cNvSpPr txBox="1"/>
          <ns0:nvPr/>
        </ns0:nvSpPr>
        <ns0:spPr>
          <ns1:xfrm>
            <ns1:off x="10604465" y="259864"/>
            <ns1:ext cx="1352806" cy="276959"/>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0000"/>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About </ns1:t>
            </ns1:r>
            <ns1:r>
              <ns1:rPr b="0" i="0" lang="ja-JP" sz="1200" u="none" cap="none" strike="noStrike">
                <ns1:solidFill>
                  <ns1:schemeClr val="accent4"/>
                </ns1:solidFill>
                <ns1:latin typeface="BIZ UDPGothic"/>
                <ns1:ea typeface="BIZ UDPGothic"/>
                <ns1:cs typeface="BIZ UDPGothic"/>
                <ns1:sym typeface="BIZ UDPGothic"/>
              </ns1:rPr>
              <ns1:t>Us</ns1:t>
            </ns1:r>
            <ns1:endParaRPr b="0" i="0" sz="1200" u="none" cap="none" strike="noStrike">
              <ns1:solidFill>
                <ns1:schemeClr val="accent4"/>
              </ns1:solidFill>
              <ns1:latin typeface="BIZ UDPGothic"/>
              <ns1:ea typeface="BIZ UDPGothic"/>
              <ns1:cs typeface="BIZ UDPGothic"/>
              <ns1:sym typeface="BIZ UDPGothic"/>
            </ns1:endParaRPr>
          </ns1:p>
        </ns0:txBody>
      </ns0:sp>
      <ns0:sp>
        <ns0:nvSpPr>
          <ns0:cNvPr id="1253" name="Google Shape;1253;p47"/>
          <ns0:cNvSpPr txBox="1"/>
          <ns0:nvPr/>
        </ns0:nvSpPr>
        <ns0:spPr>
          <ns1:xfrm>
            <ns1:off x="10164033" y="6452965"/>
            <ns1:ext cx="1707670"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1254" name="Google Shape;1254;p47"/>
          <ns0:cNvSpPr txBox="1"/>
          <ns0:nvPr>
            <ns0:ph idx="12" type="sldNum"/>
          </ns0:nvPr>
        </ns0:nvSpPr>
        <ns0:spPr>
          <ns1:xfrm>
            <ns1:off x="11755464" y="6452966"/>
            <ns1:ext cx="386261"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pic>
        <ns0:nvPicPr>
          <ns0:cNvPr id="1255" name="Google Shape;1255;p47"/>
          <ns0:cNvPicPr preferRelativeResize="0"/>
          <ns0:nvPr/>
        </ns0:nvPicPr>
        <ns0:blipFill rotWithShape="1">
          <ns1:blip ns2:embed="rId3">
            <ns1:alphaModFix/>
          </ns1:blip>
          <ns1:srcRect b="0" l="0" r="0" t="0"/>
          <ns1:stretch/>
        </ns0:blipFill>
        <ns0:spPr>
          <ns1:xfrm>
            <ns1:off x="3969500" y="152400"/>
            <ns1:ext cx="7072476" cy="2513550"/>
          </ns1:xfrm>
          <ns1:prstGeom prst="rect">
            <ns1:avLst/>
          </ns1:prstGeom>
          <ns1:noFill/>
          <ns1:ln>
            <ns1:noFill/>
          </ns1:ln>
        </ns0:spPr>
      </ns0:pic>
    </ns0:spTree>
  </ns0:cSld>
  <ns0:clrMapOvr>
    <ns1:masterClrMapping/>
  </ns0:clrMapOvr>
</ns0:sld>
</file>

<file path=ppt/slides/slide48.xml><?xml version="1.0" encoding="utf-8"?>
<ns0:sld xmlns:ns0="http://schemas.openxmlformats.org/presentationml/2006/main" xmlns:ns1="http://schemas.openxmlformats.org/drawingml/2006/main" xmlns:ns2="http://schemas.openxmlformats.org/officeDocument/2006/relationships">
  <ns0:cSld>
    <ns0:spTree>
      <ns0:nvGrpSpPr>
        <ns0:cNvPr id="1260" name="Shape 1260"/>
        <ns0:cNvGrpSpPr/>
        <ns0:nvPr/>
      </ns0:nvGrpSpPr>
      <ns0:grpSpPr>
        <ns1:xfrm>
          <ns1:off x="0" y="0"/>
          <ns1:ext cx="0" cy="0"/>
          <ns1:chOff x="0" y="0"/>
          <ns1:chExt cx="0" cy="0"/>
        </ns1:xfrm>
      </ns0:grpSpPr>
      <ns0:pic>
        <ns0:nvPicPr>
          <ns0:cNvPr descr="背景パターン" id="1261" name="Google Shape;1261;p48"/>
          <ns0:cNvPicPr preferRelativeResize="0"/>
          <ns0:nvPr/>
        </ns0:nvPicPr>
        <ns0:blipFill rotWithShape="1">
          <ns1:blip ns2:embed="rId3">
            <ns1:alphaModFix/>
          </ns1:blip>
          <ns1:srcRect b="0" l="0" r="0" t="0"/>
          <ns1:stretch/>
        </ns0:blipFill>
        <ns0:spPr>
          <ns1:xfrm>
            <ns1:off x="0" y="0"/>
            <ns1:ext cx="12278386" cy="6858000"/>
          </ns1:xfrm>
          <ns1:prstGeom prst="rect">
            <ns1:avLst/>
          </ns1:prstGeom>
          <ns1:noFill/>
          <ns1:ln>
            <ns1:noFill/>
          </ns1:ln>
        </ns0:spPr>
      </ns0:pic>
      <ns0:sp>
        <ns0:nvSpPr>
          <ns0:cNvPr id="1262" name="Google Shape;1262;p48"/>
          <ns0:cNvSpPr txBox="1"/>
          <ns0:nvPr/>
        </ns0:nvSpPr>
        <ns0:spPr>
          <ns1:xfrm>
            <ns1:off x="1914125" y="3493120"/>
            <ns1:ext cx="8348100" cy="1263197"/>
          </ns1:xfrm>
          <ns1:prstGeom prst="rect">
            <ns1:avLst/>
          </ns1:prstGeom>
          <ns1:noFill/>
          <ns1:ln>
            <ns1:noFill/>
          </ns1:ln>
        </ns0:spPr>
        <ns0:txBody>
          <ns1:bodyPr anchorCtr="0" anchor="t" bIns="45700" lIns="91425" spcFirstLastPara="1" rIns="91425" wrap="square" tIns="108000">
            <ns1:spAutoFit/>
          </ns1:bodyPr>
          <ns1:lstStyle/>
          <ns1:p>
            <ns1:pPr indent="0" lvl="0" marL="0" marR="0" rtl="0" algn="ctr">
              <ns1:lnSpc>
                <ns1:spcPct val="100000"/>
              </ns1:lnSpc>
              <ns1:spcBef>
                <ns1:spcPts val="0"/>
              </ns1:spcBef>
              <ns1:spcAft>
                <ns1:spcPts val="0"/>
              </ns1:spcAft>
              <ns1:buClr>
                <ns1:srgbClr val="000000"/>
              </ns1:buClr>
              <ns1:buSzPts val="4000"/>
              <ns1:buFont typeface="Arial"/>
              <ns1:buNone/>
            </ns1:pPr>
            <ns1:r>
              <ns1:rPr b="1" i="0" lang="ja-JP" sz="3600" u="none" cap="none" strike="noStrike">
                <ns1:solidFill>
                  <ns1:schemeClr val="lt1"/>
                </ns1:solidFill>
                <ns1:latin typeface="BIZ UDPGothic"/>
                <ns1:ea typeface="BIZ UDPGothic"/>
                <ns1:cs typeface="BIZ UDPGothic"/>
                <ns1:sym typeface="BIZ UDPGothic"/>
              </ns1:rPr>
              <ns1:t>セミナーをエンタメに変える</ns1:t>
            </ns1:r>
            <ns1:endParaRPr b="1" i="0" sz="36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4000"/>
              <ns1:buFont typeface="Arial"/>
              <ns1:buNone/>
            </ns1:pPr>
            <ns1:r>
              <ns1:rPr b="1" i="0" lang="ja-JP" sz="3600" u="none" cap="none" strike="noStrike">
                <ns1:solidFill>
                  <ns1:schemeClr val="lt1"/>
                </ns1:solidFill>
                <ns1:latin typeface="BIZ UDPGothic"/>
                <ns1:ea typeface="BIZ UDPGothic"/>
                <ns1:cs typeface="BIZ UDPGothic"/>
                <ns1:sym typeface="BIZ UDPGothic"/>
              </ns1:rPr>
              <ns1:t>セミナーで社会を変える</ns1:t>
            </ns1:r>
            <ns1:endParaRPr b="0" i="0" sz="1400" u="none" cap="none" strike="noStrike">
              <ns1:solidFill>
                <ns1:srgbClr val="000000"/>
              </ns1:solidFill>
              <ns1:latin typeface="BIZ UDPGothic"/>
              <ns1:ea typeface="BIZ UDPGothic"/>
              <ns1:cs typeface="BIZ UDPGothic"/>
              <ns1:sym typeface="BIZ UDPGothic"/>
            </ns1:endParaRPr>
          </ns1:p>
        </ns0:txBody>
      </ns0:sp>
      <ns0:grpSp>
        <ns0:nvGrpSpPr>
          <ns0:cNvPr id="1263" name="Google Shape;1263;p48"/>
          <ns0:cNvGrpSpPr/>
          <ns0:nvPr/>
        </ns0:nvGrpSpPr>
        <ns0:grpSpPr>
          <ns1:xfrm>
            <ns1:off x="4732137" y="413522"/>
            <ns1:ext cx="2879718" cy="1024215"/>
            <ns1:chOff x="4649862" y="1573510"/>
            <ns1:chExt cx="2879718" cy="1024215"/>
          </ns1:xfrm>
        </ns0:grpSpPr>
        <ns0:pic>
          <ns0:nvPicPr>
            <ns0:cNvPr descr="ロゴ&#10;&#10;自動的に生成された説明" id="1264" name="Google Shape;1264;p48"/>
            <ns0:cNvPicPr preferRelativeResize="0"/>
            <ns0:nvPr/>
          </ns0:nvPicPr>
          <ns0:blipFill rotWithShape="1">
            <ns1:blip ns2:embed="rId4">
              <ns1:alphaModFix/>
            </ns1:blip>
            <ns1:srcRect b="0" l="0" r="0" t="0"/>
            <ns1:stretch/>
          </ns0:blipFill>
          <ns0:spPr>
            <ns1:xfrm>
              <ns1:off x="5634659" y="1573510"/>
              <ns1:ext cx="916196" cy="1024215"/>
            </ns1:xfrm>
            <ns1:prstGeom prst="rect">
              <ns1:avLst/>
            </ns1:prstGeom>
            <ns1:noFill/>
            <ns1:ln>
              <ns1:noFill/>
            </ns1:ln>
            <ns1:effectLst>
              <ns1:outerShdw blurRad="50800" rotWithShape="0" algn="t" dir="5400000" dist="38100">
                <ns1:srgbClr val="000000">
                  <ns1:alpha val="40000"/>
                </ns1:srgbClr>
              </ns1:outerShdw>
            </ns1:effectLst>
          </ns0:spPr>
        </ns0:pic>
        <ns0:pic>
          <ns0:nvPicPr>
            <ns0:cNvPr descr="ロゴ&#10;&#10;自動的に生成された説明" id="1265" name="Google Shape;1265;p48"/>
            <ns0:cNvPicPr preferRelativeResize="0"/>
            <ns0:nvPr/>
          </ns0:nvPicPr>
          <ns0:blipFill rotWithShape="1">
            <ns1:blip ns2:embed="rId4">
              <ns1:alphaModFix/>
            </ns1:blip>
            <ns1:srcRect b="0" l="0" r="0" t="0"/>
            <ns1:stretch/>
          </ns0:blipFill>
          <ns0:spPr>
            <ns1:xfrm>
              <ns1:off x="6613384" y="1573510"/>
              <ns1:ext cx="916196" cy="1024215"/>
            </ns1:xfrm>
            <ns1:prstGeom prst="rect">
              <ns1:avLst/>
            </ns1:prstGeom>
            <ns1:noFill/>
            <ns1:ln>
              <ns1:noFill/>
            </ns1:ln>
            <ns1:effectLst>
              <ns1:outerShdw blurRad="50800" rotWithShape="0" algn="t" dir="5400000" dist="38100">
                <ns1:srgbClr val="000000">
                  <ns1:alpha val="40000"/>
                </ns1:srgbClr>
              </ns1:outerShdw>
            </ns1:effectLst>
          </ns0:spPr>
        </ns0:pic>
        <ns0:pic>
          <ns0:nvPicPr>
            <ns0:cNvPr descr="ロゴ&#10;&#10;自動的に生成された説明" id="1266" name="Google Shape;1266;p48"/>
            <ns0:cNvPicPr preferRelativeResize="0"/>
            <ns0:nvPr/>
          </ns0:nvPicPr>
          <ns0:blipFill rotWithShape="1">
            <ns1:blip ns2:embed="rId4">
              <ns1:alphaModFix/>
            </ns1:blip>
            <ns1:srcRect b="0" l="0" r="0" t="0"/>
            <ns1:stretch/>
          </ns0:blipFill>
          <ns0:spPr>
            <ns1:xfrm>
              <ns1:off x="4649862" y="1573510"/>
              <ns1:ext cx="916196" cy="1024215"/>
            </ns1:xfrm>
            <ns1:prstGeom prst="rect">
              <ns1:avLst/>
            </ns1:prstGeom>
            <ns1:noFill/>
            <ns1:ln>
              <ns1:noFill/>
            </ns1:ln>
            <ns1:effectLst>
              <ns1:outerShdw blurRad="50800" rotWithShape="0" algn="t" dir="5400000" dist="38100">
                <ns1:srgbClr val="000000">
                  <ns1:alpha val="40000"/>
                </ns1:srgbClr>
              </ns1:outerShdw>
            </ns1:effectLst>
          </ns0:spPr>
        </ns0:pic>
      </ns0:grpSp>
      <ns0:grpSp>
        <ns0:nvGrpSpPr>
          <ns0:cNvPr id="1267" name="Google Shape;1267;p48"/>
          <ns0:cNvGrpSpPr/>
          <ns0:nvPr/>
        </ns0:nvGrpSpPr>
        <ns0:grpSpPr>
          <ns1:xfrm>
            <ns1:off x="3969353" y="1585656"/>
            <ns1:ext cx="4405363" cy="1445074"/>
            <ns1:chOff x="3636169" y="1970880"/>
            <ns1:chExt cx="4916700" cy="1445074"/>
          </ns1:xfrm>
        </ns0:grpSpPr>
        <ns0:sp>
          <ns0:nvSpPr>
            <ns0:cNvPr id="1268" name="Google Shape;1268;p48"/>
            <ns0:cNvSpPr txBox="1"/>
            <ns0:nvPr/>
          </ns0:nvSpPr>
          <ns0:spPr>
            <ns1:xfrm>
              <ns1:off x="4117968" y="1970880"/>
              <ns1:ext cx="3953101" cy="4002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2000" u="none" cap="none" strike="noStrike">
                  <ns1:solidFill>
                    <ns1:schemeClr val="lt1"/>
                  </ns1:solidFill>
                  <ns1:latin typeface="BIZ UDPGothic"/>
                  <ns1:ea typeface="BIZ UDPGothic"/>
                  <ns1:cs typeface="BIZ UDPGothic"/>
                  <ns1:sym typeface="BIZ UDPGothic"/>
                </ns1:rPr>
                <ns1:t>集客に強いセミナーNo.1</ns1:t>
              </ns1:r>
              <ns1:endParaRPr b="1" i="0" sz="2000" u="none" cap="none" strike="noStrike">
                <ns1:solidFill>
                  <ns1:schemeClr val="lt1"/>
                </ns1:solidFill>
                <ns1:latin typeface="BIZ UDPGothic"/>
                <ns1:ea typeface="BIZ UDPGothic"/>
                <ns1:cs typeface="BIZ UDPGothic"/>
                <ns1:sym typeface="BIZ UDPGothic"/>
              </ns1:endParaRPr>
            </ns1:p>
          </ns0:txBody>
        </ns0:sp>
        <ns0:sp>
          <ns0:nvSpPr>
            <ns0:cNvPr id="1269" name="Google Shape;1269;p48"/>
            <ns0:cNvSpPr txBox="1"/>
            <ns0:nvPr/>
          </ns0:nvSpPr>
          <ns0:spPr>
            <ns1:xfrm>
              <ns1:off x="3636169" y="2412087"/>
              <ns1:ext cx="4916700" cy="4002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2000" u="none" cap="none" strike="noStrike">
                  <ns1:solidFill>
                    <ns1:schemeClr val="lt1"/>
                  </ns1:solidFill>
                  <ns1:latin typeface="BIZ UDPGothic"/>
                  <ns1:ea typeface="BIZ UDPGothic"/>
                  <ns1:cs typeface="BIZ UDPGothic"/>
                  <ns1:sym typeface="BIZ UDPGothic"/>
                </ns1:rPr>
                <ns1:t>No.1 seminar for acquiring new business negotiations</ns1:t>
              </ns1:r>
              <ns1:endParaRPr b="1" i="0" sz="2000" u="none" cap="none" strike="noStrike">
                <ns1:solidFill>
                  <ns1:schemeClr val="lt1"/>
                </ns1:solidFill>
                <ns1:latin typeface="BIZ UDPGothic"/>
                <ns1:ea typeface="BIZ UDPGothic"/>
                <ns1:cs typeface="BIZ UDPGothic"/>
                <ns1:sym typeface="BIZ UDPGothic"/>
              </ns1:endParaRPr>
            </ns1:p>
          </ns0:txBody>
        </ns0:sp>
        <ns0:grpSp>
          <ns0:nvGrpSpPr>
            <ns0:cNvPr id="1270" name="Google Shape;1270;p48"/>
            <ns0:cNvGrpSpPr/>
            <ns0:nvPr/>
          </ns0:nvGrpSpPr>
          <ns0:grpSpPr>
            <ns1:xfrm>
              <ns1:off x="3955368" y="2853295"/>
              <ns1:ext cx="4278300" cy="562659"/>
              <ns1:chOff x="7004220" y="-265523"/>
              <ns1:chExt cx="4278300" cy="562659"/>
            </ns1:xfrm>
          </ns0:grpSpPr>
          <ns0:sp>
            <ns0:nvSpPr>
              <ns0:cNvPr id="1271" name="Google Shape;1271;p48"/>
              <ns0:cNvSpPr txBox="1"/>
              <ns0:nvPr/>
            </ns0:nvSpPr>
            <ns0:spPr>
              <ns1:xfrm>
                <ns1:off x="7004220" y="-265523"/>
                <ns1:ext cx="4278300" cy="4002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2000" u="none" cap="none" strike="noStrike">
                    <ns1:solidFill>
                      <ns1:schemeClr val="lt1"/>
                    </ns1:solidFill>
                    <ns1:latin typeface="BIZ UDPGothic"/>
                    <ns1:ea typeface="BIZ UDPGothic"/>
                    <ns1:cs typeface="BIZ UDPGothic"/>
                    <ns1:sym typeface="BIZ UDPGothic"/>
                  </ns1:rPr>
                  <ns1:t>No.1 seminar chosen by IT managers</ns1:t>
                </ns1:r>
                <ns1:endParaRPr b="1" i="0" sz="2000" u="none" cap="none" strike="noStrike">
                  <ns1:solidFill>
                    <ns1:schemeClr val="lt1"/>
                  </ns1:solidFill>
                  <ns1:latin typeface="BIZ UDPGothic"/>
                  <ns1:ea typeface="BIZ UDPGothic"/>
                  <ns1:cs typeface="BIZ UDPGothic"/>
                  <ns1:sym typeface="BIZ UDPGothic"/>
                </ns1:endParaRPr>
              </ns1:p>
            </ns0:txBody>
          </ns0:sp>
          <ns0:sp>
            <ns0:nvSpPr>
              <ns0:cNvPr id="1272" name="Google Shape;1272;p48"/>
              <ns0:cNvSpPr txBox="1"/>
              <ns0:nvPr/>
            </ns0:nvSpPr>
            <ns0:spPr>
              <ns1:xfrm>
                <ns1:off x="7166778" y="97036"/>
                <ns1:ext cx="3953100" cy="2001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700"/>
                  <ns1:buFont typeface="Arial"/>
                  <ns1:buNone/>
                </ns1:pPr>
                <ns1:r>
                  <ns1:rPr b="0" i="0" lang="ja-JP" sz="700" u="none" cap="none" strike="noStrike">
                    <ns1:solidFill>
                      <ns1:srgbClr val="C3D2F7"/>
                    </ns1:solidFill>
                    <ns1:latin typeface="BIZ UDPGothic"/>
                    <ns1:ea typeface="BIZ UDPGothic"/>
                    <ns1:cs typeface="BIZ UDPGothic"/>
                    <ns1:sym typeface="BIZ UDPGothic"/>
                  </ns1:rPr>
                  <ns1:t>Survey by Japan Marketing Research Organization: 2021 service comparison impression survey</ns1:t>
                </ns1:r>
                <ns1:endParaRPr b="0" i="0" sz="1400" u="none" cap="none" strike="noStrike">
                  <ns1:solidFill>
                    <ns1:srgbClr val="C3D2F7"/>
                  </ns1:solidFill>
                  <ns1:latin typeface="BIZ UDPGothic"/>
                  <ns1:ea typeface="BIZ UDPGothic"/>
                  <ns1:cs typeface="BIZ UDPGothic"/>
                  <ns1:sym typeface="BIZ UDPGothic"/>
                </ns1:endParaRPr>
              </ns1:p>
            </ns0:txBody>
          </ns0:sp>
        </ns0:grpSp>
      </ns0:grpSp>
      <ns0:pic>
        <ns0:nvPicPr>
          <ns0:cNvPr descr="黒い背景に白い文字がある&#10;&#10;中程度の精度で" id="1273" name="Google Shape;1273;p48"/>
          <ns0:cNvPicPr preferRelativeResize="0"/>
          <ns0:nvPr/>
        </ns0:nvPicPr>
        <ns0:blipFill rotWithShape="1">
          <ns1:blip ns2:embed="rId5">
            <ns1:alphaModFix/>
          </ns1:blip>
          <ns1:srcRect b="0" l="0" r="0" t="0"/>
          <ns1:stretch/>
        </ns0:blipFill>
        <ns0:spPr>
          <ns1:xfrm>
            <ns1:off x="5413636" y="5130451"/>
            <ns1:ext cx="1516720" cy="1516720"/>
          </ns1:xfrm>
          <ns1:prstGeom prst="rect">
            <ns1:avLst/>
          </ns1:prstGeom>
          <ns1:noFill/>
          <ns1:ln>
            <ns1:noFill/>
          </ns1:ln>
        </ns0:spPr>
      </ns0:pic>
    </ns0:spTree>
  </ns0:cSld>
  <ns0:clrMapOvr>
    <ns1:masterClrMapping/>
  </ns0:clrMapOvr>
</ns0:sld>
</file>

<file path=ppt/slides/slide5.xml><?xml version="1.0" encoding="utf-8"?>
<ns0:sld xmlns:ns0="http://schemas.openxmlformats.org/presentationml/2006/main" xmlns:ns1="http://schemas.openxmlformats.org/drawingml/2006/main">
  <ns0:cSld>
    <ns0:spTree>
      <ns0:nvGrpSpPr>
        <ns0:cNvPr id="144" name="Shape 144"/>
        <ns0:cNvGrpSpPr/>
        <ns0:nvPr/>
      </ns0:nvGrpSpPr>
      <ns0:grpSpPr>
        <ns1:xfrm>
          <ns1:off x="0" y="0"/>
          <ns1:ext cx="0" cy="0"/>
          <ns1:chOff x="0" y="0"/>
          <ns1:chExt cx="0" cy="0"/>
        </ns1:xfrm>
      </ns0:grpSpPr>
      <ns0:cxnSp>
        <ns0:nvCxnSpPr>
          <ns0:cNvPr id="145" name="Google Shape;145;p5"/>
          <ns0:cNvCxnSpPr/>
          <ns0:nvPr/>
        </ns0:nvCxnSpPr>
        <ns0:spPr>
          <ns1:xfrm>
            <ns1:off x="6350" y="799793"/>
            <ns1:ext cx="1218565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146" name="Google Shape;146;p5"/>
          <ns0:cNvSpPr/>
          <ns0:nvPr/>
        </ns0:nvSpPr>
        <ns0:spPr>
          <ns1:xfrm>
            <ns1:off x="12028601" y="-536"/>
            <ns1:ext cx="163399" cy="800325"/>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47" name="Google Shape;147;p5"/>
          <ns0:cNvSpPr txBox="1"/>
          <ns0:nvPr/>
        </ns0:nvSpPr>
        <ns0:spPr>
          <ns1:xfrm>
            <ns1:off x="446314" y="101428"/>
            <ns1:ext cx="8529104" cy="586088"/>
          </ns1:xfrm>
          <ns1:prstGeom prst="rect">
            <ns1:avLst/>
          </ns1:prstGeom>
          <ns1:noFill/>
          <ns1:ln>
            <ns1:noFill/>
          </ns1:ln>
        </ns0:spPr>
        <ns0:txBody>
          <ns1:bodyPr anchorCtr="0" anchor="ctr"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2800" u="none" cap="none" strike="noStrike">
                <ns1:solidFill>
                  <ns1:schemeClr val="accent4"/>
                </ns1:solidFill>
                <ns1:latin typeface="BIZ UDPGothic"/>
                <ns1:ea typeface="BIZ UDPGothic"/>
                <ns1:cs typeface="BIZ UDPGothic"/>
                <ns1:sym typeface="BIZ UDPGothic"/>
              </ns1:rPr>
              <ns1:t>Hearing</ns1:t>
            </ns1:r>
            <ns1:endParaRPr b="1" i="0" sz="2000" u="none" cap="none" strike="noStrike">
              <ns1:solidFill>
                <ns1:schemeClr val="accent4"/>
              </ns1:solidFill>
              <ns1:latin typeface="BIZ UDPGothic"/>
              <ns1:ea typeface="BIZ UDPGothic"/>
              <ns1:cs typeface="BIZ UDPGothic"/>
              <ns1:sym typeface="BIZ UDPGothic"/>
            </ns1:endParaRPr>
          </ns1:p>
        </ns0:txBody>
      </ns0:sp>
      <ns0:sp>
        <ns0:nvSpPr>
          <ns0:cNvPr id="148" name="Google Shape;148;p5"/>
          <ns0:cNvSpPr txBox="1"/>
          <ns0:nvPr/>
        </ns0:nvSpPr>
        <ns0:spPr>
          <ns1:xfrm>
            <ns1:off x="9331961" y="255986"/>
            <ns1:ext cx="2588486" cy="288052"/>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5555"/>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Issue Identification</ns1:t>
            </ns1:r>
            <ns1:endParaRPr b="0" i="0" sz="1200" u="none" cap="none" strike="noStrike">
              <ns1:solidFill>
                <ns1:schemeClr val="accent4"/>
              </ns1:solidFill>
              <ns1:latin typeface="BIZ UDPGothic"/>
              <ns1:ea typeface="BIZ UDPGothic"/>
              <ns1:cs typeface="BIZ UDPGothic"/>
              <ns1:sym typeface="BIZ UDPGothic"/>
            </ns1:endParaRPr>
          </ns1:p>
        </ns0:txBody>
      </ns0:sp>
      <ns0:sp>
        <ns0:nvSpPr>
          <ns0:cNvPr id="149" name="Google Shape;149;p5"/>
          <ns0:cNvSpPr txBox="1"/>
          <ns0:nvPr/>
        </ns0:nvSpPr>
        <ns0:spPr>
          <ns1:xfrm>
            <ns1:off x="525996" y="874427"/>
            <ns1:ext cx="11284500" cy="5401438"/>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 On the necessity of seminars (webinars)</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　・What is considered important as a means of lead acquisition?</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　　・Seminars (webinars)</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　　・Websites (content marketing)</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　　・リアル展示会</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　　・比較サイト</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　　・GoogleやFacebookなどへの広告</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　　・テレアポ</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　　・その他</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■予算の状況</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　・リード獲得単価、アポ獲得単価</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　・セミナー（ウェビナー）の予算の有無、及び金額</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　・上記リード獲得手段の予算の割合</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60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　・予算の策定、決定時期</ns1:t>
            </ns1:r>
            <ns1:endParaRPr b="0" i="0" sz="1800" u="none" cap="none" strike="noStrike">
              <ns1:solidFill>
                <ns1:schemeClr val="accent4"/>
              </ns1:solidFill>
              <ns1:latin typeface="BIZ UDPGothic"/>
              <ns1:ea typeface="BIZ UDPGothic"/>
              <ns1:cs typeface="BIZ UDPGothic"/>
              <ns1:sym typeface="BIZ UDPGothic"/>
            </ns1:endParaRPr>
          </ns1:p>
        </ns0:txBody>
      </ns0:sp>
      <ns0:sp>
        <ns0:nvSpPr>
          <ns0:cNvPr id="150" name="Google Shape;150;p5"/>
          <ns0:cNvSpPr txBox="1"/>
          <ns0:nvPr/>
        </ns0:nvSpPr>
        <ns0:spPr>
          <ns1:xfrm>
            <ns1:off x="10407113" y="6452965"/>
            <ns1:ext cx="1464589"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151" name="Google Shape;151;p5"/>
          <ns0:cNvSpPr txBox="1"/>
          <ns0:nvPr>
            <ns0:ph idx="12" type="sldNum"/>
          </ns0:nvPr>
        </ns0:nvSpPr>
        <ns0:spPr>
          <ns1:xfrm>
            <ns1:off x="11879453" y="6452966"/>
            <ns1:ext cx="262272"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6.xml><?xml version="1.0" encoding="utf-8"?>
<ns0:sld xmlns:ns0="http://schemas.openxmlformats.org/presentationml/2006/main" xmlns:ns1="http://schemas.openxmlformats.org/drawingml/2006/main">
  <ns0:cSld>
    <ns0:spTree>
      <ns0:nvGrpSpPr>
        <ns0:cNvPr id="156" name="Shape 156"/>
        <ns0:cNvGrpSpPr/>
        <ns0:nvPr/>
      </ns0:nvGrpSpPr>
      <ns0:grpSpPr>
        <ns1:xfrm>
          <ns1:off x="0" y="0"/>
          <ns1:ext cx="0" cy="0"/>
          <ns1:chOff x="0" y="0"/>
          <ns1:chExt cx="0" cy="0"/>
        </ns1:xfrm>
      </ns0:grpSpPr>
      <ns0:cxnSp>
        <ns0:nvCxnSpPr>
          <ns0:cNvPr id="157" name="Google Shape;157;p6"/>
          <ns0:cNvCxnSpPr/>
          <ns0:nvPr/>
        </ns0:nvCxnSpPr>
        <ns0:spPr>
          <ns1:xfrm>
            <ns1:off x="6350" y="799793"/>
            <ns1:ext cx="1218565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158" name="Google Shape;158;p6"/>
          <ns0:cNvSpPr/>
          <ns0:nvPr/>
        </ns0:nvSpPr>
        <ns0:spPr>
          <ns1:xfrm>
            <ns1:off x="12028601" y="-536"/>
            <ns1:ext cx="163399" cy="800325"/>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59" name="Google Shape;159;p6"/>
          <ns0:cNvSpPr txBox="1"/>
          <ns0:nvPr/>
        </ns0:nvSpPr>
        <ns0:spPr>
          <ns1:xfrm>
            <ns1:off x="446314" y="101428"/>
            <ns1:ext cx="8529104" cy="586088"/>
          </ns1:xfrm>
          <ns1:prstGeom prst="rect">
            <ns1:avLst/>
          </ns1:prstGeom>
          <ns1:noFill/>
          <ns1:ln>
            <ns1:noFill/>
          </ns1:ln>
        </ns0:spPr>
        <ns0:txBody>
          <ns1:bodyPr anchorCtr="0" anchor="ctr"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2800" u="none" cap="none" strike="noStrike">
                <ns1:solidFill>
                  <ns1:schemeClr val="accent4"/>
                </ns1:solidFill>
                <ns1:latin typeface="BIZ UDPGothic"/>
                <ns1:ea typeface="BIZ UDPGothic"/>
                <ns1:cs typeface="BIZ UDPGothic"/>
                <ns1:sym typeface="BIZ UDPGothic"/>
              </ns1:rPr>
              <ns1:t>Hearing</ns1:t>
            </ns1:r>
            <ns1:endParaRPr b="1" i="0" sz="2000" u="none" cap="none" strike="noStrike">
              <ns1:solidFill>
                <ns1:schemeClr val="accent4"/>
              </ns1:solidFill>
              <ns1:latin typeface="BIZ UDPGothic"/>
              <ns1:ea typeface="BIZ UDPGothic"/>
              <ns1:cs typeface="BIZ UDPGothic"/>
              <ns1:sym typeface="BIZ UDPGothic"/>
            </ns1:endParaRPr>
          </ns1:p>
        </ns0:txBody>
      </ns0:sp>
      <ns0:sp>
        <ns0:nvSpPr>
          <ns0:cNvPr id="160" name="Google Shape;160;p6"/>
          <ns0:cNvSpPr txBox="1"/>
          <ns0:nvPr/>
        </ns0:nvSpPr>
        <ns0:spPr>
          <ns1:xfrm>
            <ns1:off x="9331961" y="255986"/>
            <ns1:ext cx="2588486" cy="288052"/>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5555"/>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Issue Identification</ns1:t>
            </ns1:r>
            <ns1:endParaRPr b="0" i="0" sz="1200" u="none" cap="none" strike="noStrike">
              <ns1:solidFill>
                <ns1:schemeClr val="accent4"/>
              </ns1:solidFill>
              <ns1:latin typeface="BIZ UDPGothic"/>
              <ns1:ea typeface="BIZ UDPGothic"/>
              <ns1:cs typeface="BIZ UDPGothic"/>
              <ns1:sym typeface="BIZ UDPGothic"/>
            </ns1:endParaRPr>
          </ns1:p>
        </ns0:txBody>
      </ns0:sp>
      <ns0:sp>
        <ns0:nvSpPr>
          <ns0:cNvPr id="161" name="Google Shape;161;p6"/>
          <ns0:cNvSpPr txBox="1"/>
          <ns0:nvPr/>
        </ns0:nvSpPr>
        <ns0:spPr>
          <ns1:xfrm>
            <ns1:off x="525996" y="874427"/>
            <ns1:ext cx="11284500" cy="3000781"/>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■セミナー（ウェビナー）の目的／課題</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　・より多くのリードを獲得したい／集客できない</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　・ターゲットに合ったリードを獲得したい／リードの質が悪い</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　・ウェビナーから商談につなげたい／商談につながらない</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　・ウェビナーの運営を代行してほしい／運営が大変</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　・まずはスモールスタートでウェビナーをやってみたい</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　・その他</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1200"/>
              </ns1:spcBef>
              <ns1:spcAft>
                <ns1:spcPts val="60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　・ウェビナーを活用した、東南アジアにおける新規顧客開拓やテストマーケティング</ns1:t>
            </ns1:r>
            <ns1:endParaRPr b="0" i="0" sz="1800" u="none" cap="none" strike="noStrike">
              <ns1:solidFill>
                <ns1:schemeClr val="accent4"/>
              </ns1:solidFill>
              <ns1:latin typeface="BIZ UDPGothic"/>
              <ns1:ea typeface="BIZ UDPGothic"/>
              <ns1:cs typeface="BIZ UDPGothic"/>
              <ns1:sym typeface="BIZ UDPGothic"/>
            </ns1:endParaRPr>
          </ns1:p>
        </ns0:txBody>
      </ns0:sp>
      <ns0:sp>
        <ns0:nvSpPr>
          <ns0:cNvPr id="162" name="Google Shape;162;p6"/>
          <ns0:cNvSpPr txBox="1"/>
          <ns0:nvPr/>
        </ns0:nvSpPr>
        <ns0:spPr>
          <ns1:xfrm>
            <ns1:off x="10407113" y="6452965"/>
            <ns1:ext cx="1464589"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163" name="Google Shape;163;p6"/>
          <ns0:cNvSpPr txBox="1"/>
          <ns0:nvPr>
            <ns0:ph idx="12" type="sldNum"/>
          </ns0:nvPr>
        </ns0:nvSpPr>
        <ns0:spPr>
          <ns1:xfrm>
            <ns1:off x="11879453" y="6452966"/>
            <ns1:ext cx="262272"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7.xml><?xml version="1.0" encoding="utf-8"?>
<ns0:sld xmlns:ns0="http://schemas.openxmlformats.org/presentationml/2006/main" xmlns:ns1="http://schemas.openxmlformats.org/drawingml/2006/main">
  <ns0:cSld>
    <ns0:spTree>
      <ns0:nvGrpSpPr>
        <ns0:cNvPr id="168" name="Shape 168"/>
        <ns0:cNvGrpSpPr/>
        <ns0:nvPr/>
      </ns0:nvGrpSpPr>
      <ns0:grpSpPr>
        <ns1:xfrm>
          <ns1:off x="0" y="0"/>
          <ns1:ext cx="0" cy="0"/>
          <ns1:chOff x="0" y="0"/>
          <ns1:chExt cx="0" cy="0"/>
        </ns1:xfrm>
      </ns0:grpSpPr>
      <ns0:sp>
        <ns0:nvSpPr>
          <ns0:cNvPr id="169" name="Google Shape;169;p7"/>
          <ns0:cNvSpPr txBox="1"/>
          <ns0:nvPr/>
        </ns0:nvSpPr>
        <ns0:spPr>
          <ns1:xfrm>
            <ns1:off x="1376043" y="2647691"/>
            <ns1:ext cx="10619312" cy="901051"/>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l">
              <ns1:lnSpc>
                <ns1:spcPct val="200000"/>
              </ns1:lnSpc>
              <ns1:spcBef>
                <ns1:spcPts val="0"/>
              </ns1:spcBef>
              <ns1:spcAft>
                <ns1:spcPts val="0"/>
              </ns1:spcAft>
              <ns1:buClr>
                <ns1:schemeClr val="accent4"/>
              </ns1:buClr>
              <ns1:buSzPts val="1600"/>
              <ns1:buFont typeface="Arial"/>
              <ns1:buNone/>
            </ns1:pPr>
            <ns1:r>
              <ns1:rPr b="1" i="0" lang="ja-JP" sz="3200" u="none" cap="none" strike="noStrike">
                <ns1:solidFill>
                  <ns1:schemeClr val="accent4"/>
                </ns1:solidFill>
                <ns1:latin typeface="BIZ UDPGothic"/>
                <ns1:ea typeface="BIZ UDPGothic"/>
                <ns1:cs typeface="BIZ UDPGothic"/>
                <ns1:sym typeface="BIZ UDPGothic"/>
              </ns1:rPr>
              <ns1:t>なぜ「ウェビナー」なのか？</ns1:t>
            </ns1:r>
            <ns1:endParaRPr b="0" i="0" sz="1400" u="none" cap="none" strike="noStrike">
              <ns1:solidFill>
                <ns1:srgbClr val="000000"/>
              </ns1:solidFill>
              <ns1:latin typeface="Arial"/>
              <ns1:ea typeface="Arial"/>
              <ns1:cs typeface="Arial"/>
              <ns1:sym typeface="Arial"/>
            </ns1:endParaRPr>
          </ns1:p>
        </ns0:txBody>
      </ns0:sp>
      <ns0:sp>
        <ns0:nvSpPr>
          <ns0:cNvPr id="170" name="Google Shape;170;p7"/>
          <ns0:cNvSpPr/>
          <ns0:nvPr/>
        </ns0:nvSpPr>
        <ns0:spPr>
          <ns1:xfrm>
            <ns1:off x="0" y="1"/>
            <ns1:ext cx="1132114" cy="6858000"/>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71" name="Google Shape;171;p7"/>
          <ns0:cNvSpPr txBox="1"/>
          <ns0:nvPr/>
        </ns0:nvSpPr>
        <ns0:spPr>
          <ns1:xfrm>
            <ns1:off x="10407113" y="6452965"/>
            <ns1:ext cx="1464589"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172" name="Google Shape;172;p7"/>
          <ns0:cNvSpPr txBox="1"/>
          <ns0:nvPr>
            <ns0:ph idx="12" type="sldNum"/>
          </ns0:nvPr>
        </ns0:nvSpPr>
        <ns0:spPr>
          <ns1:xfrm>
            <ns1:off x="11879453" y="6452966"/>
            <ns1:ext cx="262272"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8.xml><?xml version="1.0" encoding="utf-8"?>
<ns0:sld xmlns:ns0="http://schemas.openxmlformats.org/presentationml/2006/main" xmlns:ns1="http://schemas.openxmlformats.org/drawingml/2006/main" xmlns:ns2="http://schemas.openxmlformats.org/officeDocument/2006/relationships">
  <ns0:cSld>
    <ns0:spTree>
      <ns0:nvGrpSpPr>
        <ns0:cNvPr id="177" name="Shape 177"/>
        <ns0:cNvGrpSpPr/>
        <ns0:nvPr/>
      </ns0:nvGrpSpPr>
      <ns0:grpSpPr>
        <ns1:xfrm>
          <ns1:off x="0" y="0"/>
          <ns1:ext cx="0" cy="0"/>
          <ns1:chOff x="0" y="0"/>
          <ns1:chExt cx="0" cy="0"/>
        </ns1:xfrm>
      </ns0:grpSpPr>
      <ns0:cxnSp>
        <ns0:nvCxnSpPr>
          <ns0:cNvPr id="178" name="Google Shape;178;p8"/>
          <ns0:cNvCxnSpPr/>
          <ns0:nvPr/>
        </ns0:nvCxnSpPr>
        <ns0:spPr>
          <ns1:xfrm>
            <ns1:off x="6350" y="799793"/>
            <ns1:ext cx="1218565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179" name="Google Shape;179;p8"/>
          <ns0:cNvSpPr/>
          <ns0:nvPr/>
        </ns0:nvSpPr>
        <ns0:spPr>
          <ns1:xfrm>
            <ns1:off x="12028601" y="-536"/>
            <ns1:ext cx="163399" cy="800325"/>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80" name="Google Shape;180;p8"/>
          <ns0:cNvSpPr txBox="1"/>
          <ns0:nvPr/>
        </ns0:nvSpPr>
        <ns0:spPr>
          <ns1:xfrm>
            <ns1:off x="221196" y="101835"/>
            <ns1:ext cx="8529104" cy="586088"/>
          </ns1:xfrm>
          <ns1:prstGeom prst="rect">
            <ns1:avLst/>
          </ns1:prstGeom>
          <ns1:noFill/>
          <ns1:ln>
            <ns1:noFill/>
          </ns1:ln>
        </ns0:spPr>
        <ns0:txBody>
          <ns1:bodyPr anchorCtr="0" anchor="ctr"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2800" u="none" cap="none" strike="noStrike">
                <ns1:solidFill>
                  <ns1:schemeClr val="accent4"/>
                </ns1:solidFill>
                <ns1:latin typeface="BIZ UDPGothic"/>
                <ns1:ea typeface="BIZ UDPGothic"/>
                <ns1:cs typeface="BIZ UDPGothic"/>
                <ns1:sym typeface="BIZ UDPGothic"/>
              </ns1:rPr>
              <ns1:t>BtoBマーケティングにおけるウェビナーの役割</ns1:t>
            </ns1:r>
            <ns1:endParaRPr b="1" i="0" sz="2000" u="none" cap="none" strike="noStrike">
              <ns1:solidFill>
                <ns1:schemeClr val="accent4"/>
              </ns1:solidFill>
              <ns1:latin typeface="BIZ UDPGothic"/>
              <ns1:ea typeface="BIZ UDPGothic"/>
              <ns1:cs typeface="BIZ UDPGothic"/>
              <ns1:sym typeface="BIZ UDPGothic"/>
            </ns1:endParaRPr>
          </ns1:p>
        </ns0:txBody>
      </ns0:sp>
      <ns0:sp>
        <ns0:nvSpPr>
          <ns0:cNvPr id="181" name="Google Shape;181;p8"/>
          <ns0:cNvSpPr txBox="1"/>
          <ns0:nvPr/>
        </ns0:nvSpPr>
        <ns0:spPr>
          <ns1:xfrm>
            <ns1:off x="10428204" y="170738"/>
            <ns1:ext cx="1542600" cy="4719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5555"/>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Webinar</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0" marR="0" rtl="0" algn="r">
              <ns1:lnSpc>
                <ns1:spcPct val="105555"/>
              </ns1:lnSpc>
              <ns1:spcBef>
                <ns1:spcPts val="0"/>
              </ns1:spcBef>
              <ns1:spcAft>
                <ns1:spcPts val="0"/>
              </ns1:spcAft>
              <ns1:buClr>
                <ns1:srgbClr val="000000"/>
              </ns1:buClr>
              <ns1:buSzPts val="1800"/>
              <ns1:buFont typeface="Arial"/>
              <ns1:buNone/>
            </ns1:pPr>
            <ns1:r>
              <ns1:rPr b="0" i="0" lang="ja-JP" sz="1200" u="none" cap="none" strike="noStrike">
                <ns1:solidFill>
                  <ns1:srgbClr val="163F9B"/>
                </ns1:solidFill>
                <ns1:latin typeface="BIZ UDPGothic"/>
                <ns1:ea typeface="BIZ UDPGothic"/>
                <ns1:cs typeface="BIZ UDPGothic"/>
                <ns1:sym typeface="BIZ UDPGothic"/>
              </ns1:rPr>
              <ns1:t>as a Service</ns1:t>
            </ns1:r>
            <ns1:endParaRPr b="0" i="0" sz="1200" u="none" cap="none" strike="noStrike">
              <ns1:solidFill>
                <ns1:srgbClr val="163F9B"/>
              </ns1:solidFill>
              <ns1:latin typeface="BIZ UDPGothic"/>
              <ns1:ea typeface="BIZ UDPGothic"/>
              <ns1:cs typeface="BIZ UDPGothic"/>
              <ns1:sym typeface="BIZ UDPGothic"/>
            </ns1:endParaRPr>
          </ns1:p>
        </ns0:txBody>
      </ns0:sp>
      <ns0:grpSp>
        <ns0:nvGrpSpPr>
          <ns0:cNvPr id="182" name="Google Shape;182;p8"/>
          <ns0:cNvGrpSpPr/>
          <ns0:nvPr/>
        </ns0:nvGrpSpPr>
        <ns0:grpSpPr>
          <ns1:xfrm>
            <ns1:off x="506730" y="1289859"/>
            <ns1:ext cx="11157275" cy="777702"/>
            <ns1:chOff x="506730" y="986269"/>
            <ns1:chExt cx="11157275" cy="777702"/>
          </ns1:xfrm>
        </ns0:grpSpPr>
        <ns0:sp>
          <ns0:nvSpPr>
            <ns0:cNvPr id="183" name="Google Shape;183;p8"/>
            <ns0:cNvSpPr/>
            <ns0:nvPr/>
          </ns0:nvSpPr>
          <ns0:spPr>
            <ns1:xfrm>
              <ns1:off x="8230197" y="989953"/>
              <ns1:ext cx="3433808" cy="774018"/>
            </ns1:xfrm>
            <ns1:prstGeom prst="chevron">
              <ns1:avLst>
                <ns1:gd fmla="val 46135" name="adj"/>
              </ns1:avLst>
            </ns1:prstGeom>
            <ns1:gradFill>
              <ns1:gsLst>
                <ns1:gs pos="0">
                  <ns1:srgbClr val="88A8EF"/>
                </ns1:gs>
                <ns1:gs pos="100000">
                  <ns1:srgbClr val="4F7CE6"/>
                </ns1:gs>
              </ns1:gsLst>
              <ns1:lin ang="0" scaled="0"/>
            </ns1:gra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lt1"/>
                  </ns1:solidFill>
                  <ns1:latin typeface="BIZ UDPGothic"/>
                  <ns1:ea typeface="BIZ UDPGothic"/>
                  <ns1:cs typeface="BIZ UDPGothic"/>
                  <ns1:sym typeface="BIZ UDPGothic"/>
                </ns1:rPr>
                <ns1:t>製品・サービスを絞って</ns1:t>
              </ns1:r>
              <ns1:endParaRPr b="0" i="0" sz="18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lt1"/>
                  </ns1:solidFill>
                  <ns1:latin typeface="BIZ UDPGothic"/>
                  <ns1:ea typeface="BIZ UDPGothic"/>
                  <ns1:cs typeface="BIZ UDPGothic"/>
                  <ns1:sym typeface="BIZ UDPGothic"/>
                </ns1:rPr>
                <ns1:t>評価・選定、稟議</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184" name="Google Shape;184;p8"/>
            <ns0:cNvSpPr/>
            <ns0:nvPr/>
          </ns0:nvSpPr>
          <ns0:spPr>
            <ns1:xfrm>
              <ns1:off x="5535796" y="986270"/>
              <ns1:ext cx="3004357" cy="774018"/>
            </ns1:xfrm>
            <ns1:prstGeom prst="chevron">
              <ns1:avLst>
                <ns1:gd fmla="val 46135" name="adj"/>
              </ns1:avLst>
            </ns1:prstGeom>
            <ns1:gradFill>
              <ns1:gsLst>
                <ns1:gs pos="0">
                  <ns1:srgbClr val="88A8EF"/>
                </ns1:gs>
                <ns1:gs pos="100000">
                  <ns1:srgbClr val="4F7CE6"/>
                </ns1:gs>
              </ns1:gsLst>
              <ns1:lin ang="0" scaled="0"/>
            </ns1:gra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lt1"/>
                  </ns1:solidFill>
                  <ns1:latin typeface="BIZ UDPGothic"/>
                  <ns1:ea typeface="BIZ UDPGothic"/>
                  <ns1:cs typeface="BIZ UDPGothic"/>
                  <ns1:sym typeface="BIZ UDPGothic"/>
                </ns1:rPr>
                <ns1:t>製品・サービスの</ns1:t>
              </ns1:r>
              <ns1:endParaRPr b="0" i="0" sz="18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lt1"/>
                  </ns1:solidFill>
                  <ns1:latin typeface="BIZ UDPGothic"/>
                  <ns1:ea typeface="BIZ UDPGothic"/>
                  <ns1:cs typeface="BIZ UDPGothic"/>
                  <ns1:sym typeface="BIZ UDPGothic"/>
                </ns1:rPr>
                <ns1:t>候補を捜す</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185" name="Google Shape;185;p8"/>
            <ns0:cNvSpPr/>
            <ns0:nvPr/>
          </ns0:nvSpPr>
          <ns0:spPr>
            <ns1:xfrm>
              <ns1:off x="3110842" y="986269"/>
              <ns1:ext cx="2737657" cy="774018"/>
            </ns1:xfrm>
            <ns1:prstGeom prst="chevron">
              <ns1:avLst>
                <ns1:gd fmla="val 46135" name="adj"/>
              </ns1:avLst>
            </ns1:prstGeom>
            <ns1:gradFill>
              <ns1:gsLst>
                <ns1:gs pos="0">
                  <ns1:srgbClr val="88A8EF"/>
                </ns1:gs>
                <ns1:gs pos="100000">
                  <ns1:srgbClr val="4F7CE6"/>
                </ns1:gs>
              </ns1:gsLst>
              <ns1:lin ang="0" scaled="0"/>
            </ns1:gra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lt1"/>
                  </ns1:solidFill>
                  <ns1:latin typeface="BIZ UDPGothic"/>
                  <ns1:ea typeface="BIZ UDPGothic"/>
                  <ns1:cs typeface="BIZ UDPGothic"/>
                  <ns1:sym typeface="BIZ UDPGothic"/>
                </ns1:rPr>
                <ns1:t>課題に気づき</ns1:t>
              </ns1:r>
              <ns1:endParaRPr b="0" i="0" sz="18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lt1"/>
                  </ns1:solidFill>
                  <ns1:latin typeface="BIZ UDPGothic"/>
                  <ns1:ea typeface="BIZ UDPGothic"/>
                  <ns1:cs typeface="BIZ UDPGothic"/>
                  <ns1:sym typeface="BIZ UDPGothic"/>
                </ns1:rPr>
                <ns1:t>社内で検討</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186" name="Google Shape;186;p8"/>
            <ns0:cNvSpPr/>
            <ns0:nvPr/>
          </ns0:nvSpPr>
          <ns0:spPr>
            <ns1:xfrm>
              <ns1:off x="506730" y="989953"/>
              <ns1:ext cx="2913705" cy="774018"/>
            </ns1:xfrm>
            <ns1:prstGeom prst="chevron">
              <ns1:avLst>
                <ns1:gd fmla="val 46135" name="adj"/>
              </ns1:avLst>
            </ns1:prstGeom>
            <ns1:gradFill>
              <ns1:gsLst>
                <ns1:gs pos="0">
                  <ns1:srgbClr val="88A8EF"/>
                </ns1:gs>
                <ns1:gs pos="100000">
                  <ns1:srgbClr val="4F7CE6"/>
                </ns1:gs>
              </ns1:gsLst>
              <ns1:lin ang="0" scaled="0"/>
            </ns1:gra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lt1"/>
                  </ns1:solidFill>
                  <ns1:latin typeface="BIZ UDPGothic"/>
                  <ns1:ea typeface="BIZ UDPGothic"/>
                  <ns1:cs typeface="BIZ UDPGothic"/>
                  <ns1:sym typeface="BIZ UDPGothic"/>
                </ns1:rPr>
                <ns1:t>課題に</ns1:t>
              </ns1:r>
              <ns1:endParaRPr b="0" i="0" sz="18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lt1"/>
                  </ns1:solidFill>
                  <ns1:latin typeface="BIZ UDPGothic"/>
                  <ns1:ea typeface="BIZ UDPGothic"/>
                  <ns1:cs typeface="BIZ UDPGothic"/>
                  <ns1:sym typeface="BIZ UDPGothic"/>
                </ns1:rPr>
                <ns1:t>気づいてない</ns1:t>
              </ns1:r>
              <ns1:endParaRPr b="0" i="0" sz="1800" u="none" cap="none" strike="noStrike">
                <ns1:solidFill>
                  <ns1:schemeClr val="lt1"/>
                </ns1:solidFill>
                <ns1:latin typeface="BIZ UDPGothic"/>
                <ns1:ea typeface="BIZ UDPGothic"/>
                <ns1:cs typeface="BIZ UDPGothic"/>
                <ns1:sym typeface="BIZ UDPGothic"/>
              </ns1:endParaRPr>
            </ns1:p>
          </ns0:txBody>
        </ns0:sp>
      </ns0:grpSp>
      <ns0:sp>
        <ns0:nvSpPr>
          <ns0:cNvPr id="187" name="Google Shape;187;p8"/>
          <ns0:cNvSpPr txBox="1"/>
          <ns0:nvPr/>
        </ns0:nvSpPr>
        <ns0:spPr>
          <ns1:xfrm>
            <ns1:off x="1143946" y="2048764"/>
            <ns1:ext cx="1681804" cy="276999"/>
          </ns1:xfrm>
          <ns1:prstGeom prst="rect">
            <ns1:avLst/>
          </ns1:prstGeom>
          <ns1:noFill/>
          <ns1:ln>
            <ns1:noFill/>
          </ns1:ln>
        </ns0:spPr>
        <ns0:txBody>
          <ns1:bodyPr anchorCtr="0" anchor="ctr" bIns="45700" lIns="91425" spcFirstLastPara="1" rIns="91425" wrap="square" tIns="45700">
            <ns1:spAutoFit/>
          </ns1:bodyPr>
          <ns1:lstStyle/>
          <ns1:p>
            <ns1:pPr indent="0" lvl="8" marL="0" marR="0" rtl="0" algn="l">
              <ns1:lnSpc>
                <ns1:spcPct val="100000"/>
              </ns1:lnSpc>
              <ns1:spcBef>
                <ns1:spcPts val="0"/>
              </ns1:spcBef>
              <ns1:spcAft>
                <ns1:spcPts val="0"/>
              </ns1:spcAft>
              <ns1:buClr>
                <ns1:srgbClr val="000000"/>
              </ns1:buClr>
              <ns1:buSzPts val="12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課題に気づかせる</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188" name="Google Shape;188;p8"/>
          <ns0:cNvSpPr txBox="1"/>
          <ns0:nvPr/>
        </ns0:nvSpPr>
        <ns0:spPr>
          <ns1:xfrm>
            <ns1:off x="3218288" y="2033375"/>
            <ns1:ext cx="2270544" cy="830997"/>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2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課題について深く理解させ、</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2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解決方法を提示する</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2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競合よりもお客様に早く接触し、課題解決をサポートする</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189" name="Google Shape;189;p8"/>
          <ns0:cNvSpPr txBox="1"/>
          <ns0:nvPr/>
        </ns0:nvSpPr>
        <ns0:spPr>
          <ns1:xfrm>
            <ns1:off x="5796755" y="2038328"/>
            <ns1:ext cx="2270400" cy="6465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2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数社～十数者程度の検討の候補に入り、２～３社の最終候補に残る</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190" name="Google Shape;190;p8"/>
          <ns0:cNvSpPr txBox="1"/>
          <ns0:nvPr/>
        </ns0:nvSpPr>
        <ns0:spPr>
          <ns1:xfrm>
            <ns1:off x="8803899" y="2062750"/>
            <ns1:ext cx="2270544" cy="461665"/>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2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２～３社の最終候補から自社を選んでもらう</ns1:t>
            </ns1:r>
            <ns1:endParaRPr b="0" i="0" sz="1400" u="none" cap="none" strike="noStrike">
              <ns1:solidFill>
                <ns1:srgbClr val="000000"/>
              </ns1:solidFill>
              <ns1:latin typeface="BIZ UDPGothic"/>
              <ns1:ea typeface="BIZ UDPGothic"/>
              <ns1:cs typeface="BIZ UDPGothic"/>
              <ns1:sym typeface="BIZ UDPGothic"/>
            </ns1:endParaRPr>
          </ns1:p>
        </ns0:txBody>
      </ns0:sp>
      <ns0:cxnSp>
        <ns0:nvCxnSpPr>
          <ns0:cNvPr id="191" name="Google Shape;191;p8"/>
          <ns0:cNvCxnSpPr/>
          <ns0:nvPr/>
        </ns0:nvCxnSpPr>
        <ns0:spPr>
          <ns1:xfrm>
            <ns1:off x="7096359" y="5593513"/>
            <ns1:ext cx="248700" cy="600"/>
          </ns1:xfrm>
          <ns1:prstGeom prst="curvedConnector3">
            <ns1:avLst>
              <ns1:gd fmla="val 50000" name="adj1"/>
            </ns1:avLst>
          </ns1:prstGeom>
          <ns1:noFill/>
          <ns1:ln cap="flat" cmpd="sng" w="9525">
            <ns1:solidFill>
              <ns1:srgbClr val="3E6EC2"/>
            </ns1:solidFill>
            <ns1:prstDash val="solid"/>
            <ns1:round/>
            <ns1:headEnd len="sm" w="sm" type="none"/>
            <ns1:tailEnd len="med" w="med" type="triangle"/>
          </ns1:ln>
        </ns0:spPr>
      </ns0:cxnSp>
      <ns0:cxnSp>
        <ns0:nvCxnSpPr>
          <ns0:cNvPr id="192" name="Google Shape;192;p8"/>
          <ns0:cNvCxnSpPr/>
          <ns0:nvPr/>
        </ns0:nvCxnSpPr>
        <ns0:spPr>
          <ns1:xfrm>
            <ns1:off x="6350" y="2856187"/>
            <ns1:ext cx="1218565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193" name="Google Shape;193;p8"/>
          <ns0:cNvSpPr/>
          <ns0:nvPr/>
        </ns0:nvSpPr>
        <ns0:spPr>
          <ns1:xfrm>
            <ns1:off x="346704" y="5044052"/>
            <ns1:ext cx="2229871" cy="1487060"/>
          </ns1:xfrm>
          <ns1:prstGeom prst="roundRect">
            <ns1:avLst>
              <ns1:gd fmla="val 3797" name="adj"/>
            </ns1:avLst>
          </ns1:prstGeom>
          <ns1:solidFill>
            <ns1:srgbClr val="4F7CE6"/>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pic>
        <ns0:nvPicPr>
          <ns0:cNvPr id="194" name="Google Shape;194;p8"/>
          <ns0:cNvPicPr preferRelativeResize="0"/>
          <ns0:nvPr/>
        </ns0:nvPicPr>
        <ns0:blipFill rotWithShape="1">
          <ns1:blip ns2:embed="rId3">
            <ns1:alphaModFix amt="70000"/>
          </ns1:blip>
          <ns1:srcRect b="21746" l="15360" r="8088" t="30557"/>
          <ns1:stretch/>
        </ns0:blipFill>
        <ns0:spPr>
          <ns1:xfrm>
            <ns1:off x="442931" y="5124711"/>
            <ns1:ext cx="2055611" cy="853914"/>
          </ns1:xfrm>
          <ns1:prstGeom prst="rect">
            <ns1:avLst/>
          </ns1:prstGeom>
          <ns1:noFill/>
          <ns1:ln>
            <ns1:noFill/>
          </ns1:ln>
        </ns0:spPr>
      </ns0:pic>
      <ns0:sp>
        <ns0:nvSpPr>
          <ns0:cNvPr id="195" name="Google Shape;195;p8"/>
          <ns0:cNvSpPr txBox="1"/>
          <ns0:nvPr/>
        </ns0:nvSpPr>
        <ns0:spPr>
          <ns1:xfrm>
            <ns1:off x="343102" y="5969998"/>
            <ns1:ext cx="2229871" cy="52322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1" i="0" lang="ja-JP" sz="1400" u="none" cap="none" strike="noStrike">
                <ns1:solidFill>
                  <ns1:schemeClr val="lt1"/>
                </ns1:solidFill>
                <ns1:latin typeface="BIZ UDPGothic"/>
                <ns1:ea typeface="BIZ UDPGothic"/>
                <ns1:cs typeface="BIZ UDPGothic"/>
                <ns1:sym typeface="BIZ UDPGothic"/>
              </ns1:rPr>
              <ns1:t>リアル展示会</ns1:t>
            </ns1:r>
            <ns1:endParaRPr b="0" i="0" sz="1400" u="none" cap="none" strike="noStrike">
              <ns1:solidFill>
                <ns1:srgbClr val="000000"/>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400"/>
              <ns1:buFont typeface="Arial"/>
              <ns1:buNone/>
            </ns1:pPr>
            <ns1:r>
              <ns1:rPr b="1" i="0" lang="ja-JP" sz="1400" u="none" cap="none" strike="noStrike">
                <ns1:solidFill>
                  <ns1:schemeClr val="lt1"/>
                </ns1:solidFill>
                <ns1:latin typeface="BIZ UDPGothic"/>
                <ns1:ea typeface="BIZ UDPGothic"/>
                <ns1:cs typeface="BIZ UDPGothic"/>
                <ns1:sym typeface="BIZ UDPGothic"/>
              </ns1:rPr>
              <ns1:t>オンラインイベント</ns1:t>
            </ns1:r>
            <ns1:endParaRPr b="0" i="0" sz="1400" u="none" cap="none" strike="noStrike">
              <ns1:solidFill>
                <ns1:srgbClr val="000000"/>
              </ns1:solidFill>
              <ns1:latin typeface="BIZ UDPGothic"/>
              <ns1:ea typeface="BIZ UDPGothic"/>
              <ns1:cs typeface="BIZ UDPGothic"/>
              <ns1:sym typeface="BIZ UDPGothic"/>
            </ns1:endParaRPr>
          </ns1:p>
        </ns0:txBody>
      </ns0:sp>
      <ns0:grpSp>
        <ns0:nvGrpSpPr>
          <ns0:cNvPr id="196" name="Google Shape;196;p8"/>
          <ns0:cNvGrpSpPr/>
          <ns0:nvPr/>
        </ns0:nvGrpSpPr>
        <ns0:grpSpPr>
          <ns1:xfrm>
            <ns1:off x="385337" y="3214236"/>
            <ns1:ext cx="4409943" cy="1487060"/>
            <ns1:chOff x="449135" y="2788074"/>
            <ns1:chExt cx="4409943" cy="1487060"/>
          </ns1:xfrm>
        </ns0:grpSpPr>
        <ns0:sp>
          <ns0:nvSpPr>
            <ns0:cNvPr id="197" name="Google Shape;197;p8"/>
            <ns0:cNvSpPr/>
            <ns0:nvPr/>
          </ns0:nvSpPr>
          <ns0:spPr>
            <ns1:xfrm>
              <ns1:off x="449135" y="2788074"/>
              <ns1:ext cx="4409943" cy="1487060"/>
            </ns1:xfrm>
            <ns1:prstGeom prst="roundRect">
              <ns1:avLst>
                <ns1:gd fmla="val 5942" name="adj"/>
              </ns1:avLst>
            </ns1:prstGeom>
            <ns1:solidFill>
              <ns1:schemeClr val="accent4"/>
            </ns1:solidFill>
            <ns1:ln cap="flat" cmpd="sng" w="50800">
              <ns1:solidFill>
                <ns1:srgbClr val="FFC000"/>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198" name="Google Shape;198;p8"/>
            <ns0:cNvSpPr txBox="1"/>
            <ns0:nvPr/>
          </ns0:nvSpPr>
          <ns0:spPr>
            <ns1:xfrm>
              <ns1:off x="2575973" y="2934680"/>
              <ns1:ext cx="2226300" cy="12006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200"/>
                <ns1:buFont typeface="Arial"/>
                <ns1:buNone/>
              </ns1:pPr>
              <ns1:r>
                <ns1:rPr b="0" i="0" lang="ja-JP" sz="1200" u="none" cap="none" strike="noStrike">
                  <ns1:solidFill>
                    <ns1:schemeClr val="lt1"/>
                  </ns1:solidFill>
                  <ns1:latin typeface="BIZ UDPGothic"/>
                  <ns1:ea typeface="BIZ UDPGothic"/>
                  <ns1:cs typeface="BIZ UDPGothic"/>
                  <ns1:sym typeface="BIZ UDPGothic"/>
                </ns1:rPr>
                <ns1:t>課題に気づかせる。</ns1:t>
              </ns1:r>
              <ns1:endParaRPr b="0" i="0" sz="1200" u="none" cap="none" strike="noStrike">
                <ns1:solidFill>
                  <ns1:schemeClr val="lt1"/>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200"/>
                <ns1:buFont typeface="Arial"/>
                <ns1:buNone/>
              </ns1:pPr>
              <ns1:r>
                <ns1:t/>
              </ns1:r>
              <ns1:endParaRPr b="0" i="0" sz="1200" u="none" cap="none" strike="noStrike">
                <ns1:solidFill>
                  <ns1:schemeClr val="lt1"/>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200"/>
                <ns1:buFont typeface="Arial"/>
                <ns1:buNone/>
              </ns1:pPr>
              <ns1:r>
                <ns1:rPr b="0" i="0" lang="ja-JP" sz="1200" u="none" cap="none" strike="noStrike">
                  <ns1:solidFill>
                    <ns1:schemeClr val="lt1"/>
                  </ns1:solidFill>
                  <ns1:latin typeface="BIZ UDPGothic"/>
                  <ns1:ea typeface="BIZ UDPGothic"/>
                  <ns1:cs typeface="BIZ UDPGothic"/>
                  <ns1:sym typeface="BIZ UDPGothic"/>
                </ns1:rPr>
                <ns1:t>課題について深く理解させる。</ns1:t>
              </ns1:r>
              <ns1:endParaRPr b="0" i="0" sz="1200" u="none" cap="none" strike="noStrike">
                <ns1:solidFill>
                  <ns1:schemeClr val="lt1"/>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200"/>
                <ns1:buFont typeface="Arial"/>
                <ns1:buNone/>
              </ns1:pPr>
              <ns1:r>
                <ns1:t/>
              </ns1:r>
              <ns1:endParaRPr b="0" i="0" sz="1200" u="none" cap="none" strike="noStrike">
                <ns1:solidFill>
                  <ns1:schemeClr val="lt1"/>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200"/>
                <ns1:buFont typeface="Arial"/>
                <ns1:buNone/>
              </ns1:pPr>
              <ns1:r>
                <ns1:rPr b="0" i="0" lang="ja-JP" sz="1200" u="none" cap="none" strike="noStrike">
                  <ns1:solidFill>
                    <ns1:schemeClr val="lt1"/>
                  </ns1:solidFill>
                  <ns1:latin typeface="BIZ UDPGothic"/>
                  <ns1:ea typeface="BIZ UDPGothic"/>
                  <ns1:cs typeface="BIZ UDPGothic"/>
                  <ns1:sym typeface="BIZ UDPGothic"/>
                </ns1:rPr>
                <ns1:t>競合よりもお客様に先に接触し、自社を知ってもらう。</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199" name="Google Shape;199;p8"/>
            <ns0:cNvSpPr txBox="1"/>
            <ns0:nvPr/>
          </ns0:nvSpPr>
          <ns0:spPr>
            <ns1:xfrm>
              <ns1:off x="580012" y="3830867"/>
              <ns1:ext cx="1929272" cy="40011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2000" u="none" cap="none" strike="noStrike">
                  <ns1:solidFill>
                    <ns1:schemeClr val="accent5"/>
                  </ns1:solidFill>
                  <ns1:latin typeface="BIZ UDPGothic"/>
                  <ns1:ea typeface="BIZ UDPGothic"/>
                  <ns1:cs typeface="BIZ UDPGothic"/>
                  <ns1:sym typeface="BIZ UDPGothic"/>
                </ns1:rPr>
                <ns1:t>Webinar</ns1:t>
              </ns1:r>
              <ns1:endParaRPr b="0" i="0" sz="1400" u="none" cap="none" strike="noStrike">
                <ns1:solidFill>
                  <ns1:srgbClr val="000000"/>
                </ns1:solidFill>
                <ns1:latin typeface="BIZ UDPGothic"/>
                <ns1:ea typeface="BIZ UDPGothic"/>
                <ns1:cs typeface="BIZ UDPGothic"/>
                <ns1:sym typeface="BIZ UDPGothic"/>
              </ns1:endParaRPr>
            </ns1:p>
          </ns0:txBody>
        </ns0:sp>
        <ns0:pic>
          <ns0:nvPicPr>
            <ns0:cNvPr id="200" name="Google Shape;200;p8"/>
            <ns0:cNvPicPr preferRelativeResize="0"/>
            <ns0:nvPr/>
          </ns0:nvPicPr>
          <ns0:blipFill rotWithShape="1">
            <ns1:blip ns2:embed="rId4">
              <ns1:alphaModFix amt="50000"/>
            </ns1:blip>
            <ns1:srcRect b="14078" l="2145" r="1766" t="19305"/>
            <ns1:stretch/>
          </ns0:blipFill>
          <ns0:spPr>
            <ns1:xfrm>
              <ns1:off x="580012" y="2904253"/>
              <ns1:ext cx="1929272" cy="913654"/>
            </ns1:xfrm>
            <ns1:prstGeom prst="rect">
              <ns1:avLst/>
            </ns1:prstGeom>
            <ns1:noFill/>
            <ns1:ln>
              <ns1:noFill/>
            </ns1:ln>
          </ns0:spPr>
        </ns0:pic>
      </ns0:grpSp>
      <ns0:grpSp>
        <ns0:nvGrpSpPr>
          <ns0:cNvPr id="201" name="Google Shape;201;p8"/>
          <ns0:cNvGrpSpPr/>
          <ns0:nvPr/>
        </ns0:nvGrpSpPr>
        <ns0:grpSpPr>
          <ns1:xfrm>
            <ns1:off x="2640191" y="5049658"/>
            <ns1:ext cx="1903211" cy="1485211"/>
            <ns1:chOff x="2703989" y="4788793"/>
            <ns1:chExt cx="1903211" cy="1485211"/>
          </ns1:xfrm>
        </ns0:grpSpPr>
        <ns0:sp>
          <ns0:nvSpPr>
            <ns0:cNvPr id="202" name="Google Shape;202;p8"/>
            <ns0:cNvSpPr/>
            <ns0:nvPr/>
          </ns0:nvSpPr>
          <ns0:spPr>
            <ns1:xfrm>
              <ns1:off x="2703989" y="4788793"/>
              <ns1:ext cx="1903211" cy="451043"/>
            </ns1:xfrm>
            <ns1:prstGeom prst="roundRect">
              <ns1:avLst>
                <ns1:gd fmla="val 5942" name="adj"/>
              </ns1:avLst>
            </ns1:prstGeom>
            <ns1:solidFill>
              <ns1:srgbClr val="4F7CE6"/>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200"/>
                <ns1:buFont typeface="Arial"/>
                <ns1:buNone/>
              </ns1:pPr>
              <ns1:r>
                <ns1:rPr b="0" i="0" lang="ja-JP" sz="1200" u="none" cap="none" strike="noStrike">
                  <ns1:solidFill>
                    <ns1:schemeClr val="lt1"/>
                  </ns1:solidFill>
                  <ns1:latin typeface="BIZ UDPGothic"/>
                  <ns1:ea typeface="BIZ UDPGothic"/>
                  <ns1:cs typeface="BIZ UDPGothic"/>
                  <ns1:sym typeface="BIZ UDPGothic"/>
                </ns1:rPr>
                <ns1:t>Webサイト</ns1:t>
              </ns1:r>
              <ns1:endParaRPr b="0" i="0" sz="12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200"/>
                <ns1:buFont typeface="Arial"/>
                <ns1:buNone/>
              </ns1:pPr>
              <ns1:r>
                <ns1:rPr b="0" i="0" lang="ja-JP" sz="1200" u="none" cap="none" strike="noStrike">
                  <ns1:solidFill>
                    <ns1:schemeClr val="lt1"/>
                  </ns1:solidFill>
                  <ns1:latin typeface="BIZ UDPGothic"/>
                  <ns1:ea typeface="BIZ UDPGothic"/>
                  <ns1:cs typeface="BIZ UDPGothic"/>
                  <ns1:sym typeface="BIZ UDPGothic"/>
                </ns1:rPr>
                <ns1:t>Content marketing</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203" name="Google Shape;203;p8"/>
            <ns0:cNvSpPr/>
            <ns0:nvPr/>
          </ns0:nvSpPr>
          <ns0:spPr>
            <ns1:xfrm>
              <ns1:off x="2703989" y="5305877"/>
              <ns1:ext cx="1899609" cy="451043"/>
            </ns1:xfrm>
            <ns1:prstGeom prst="roundRect">
              <ns1:avLst>
                <ns1:gd fmla="val 5942" name="adj"/>
              </ns1:avLst>
            </ns1:prstGeom>
            <ns1:solidFill>
              <ns1:srgbClr val="4F7CE6"/>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200"/>
                <ns1:buFont typeface="Arial"/>
                <ns1:buNone/>
              </ns1:pPr>
              <ns1:r>
                <ns1:rPr b="0" i="0" lang="ja-JP" sz="1200" u="none" cap="none" strike="noStrike">
                  <ns1:solidFill>
                    <ns1:schemeClr val="lt1"/>
                  </ns1:solidFill>
                  <ns1:latin typeface="BIZ UDPGothic"/>
                  <ns1:ea typeface="BIZ UDPGothic"/>
                  <ns1:cs typeface="BIZ UDPGothic"/>
                  <ns1:sym typeface="BIZ UDPGothic"/>
                </ns1:rPr>
                <ns1:t>Social media advertising</ns1:t>
              </ns1:r>
              <ns1:endParaRPr b="0" i="0" sz="1200" u="none" cap="none" strike="noStrike">
                <ns1:solidFill>
                  <ns1:schemeClr val="lt1"/>
                </ns1:solidFill>
                <ns1:latin typeface="BIZ UDPGothic"/>
                <ns1:ea typeface="BIZ UDPGothic"/>
                <ns1:cs typeface="BIZ UDPGothic"/>
                <ns1:sym typeface="BIZ UDPGothic"/>
              </ns1:endParaRPr>
            </ns1:p>
          </ns0:txBody>
        </ns0:sp>
        <ns0:sp>
          <ns0:nvSpPr>
            <ns0:cNvPr id="204" name="Google Shape;204;p8"/>
            <ns0:cNvSpPr/>
            <ns0:nvPr/>
          </ns0:nvSpPr>
          <ns0:spPr>
            <ns1:xfrm>
              <ns1:off x="2703989" y="5822961"/>
              <ns1:ext cx="1899609" cy="451043"/>
            </ns1:xfrm>
            <ns1:prstGeom prst="roundRect">
              <ns1:avLst>
                <ns1:gd fmla="val 5942" name="adj"/>
              </ns1:avLst>
            </ns1:prstGeom>
            <ns1:solidFill>
              <ns1:srgbClr val="4F7CE6"/>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200"/>
                <ns1:buFont typeface="Arial"/>
                <ns1:buNone/>
              </ns1:pPr>
              <ns1:r>
                <ns1:rPr b="0" i="0" lang="ja-JP" sz="1200" u="none" cap="none" strike="noStrike">
                  <ns1:solidFill>
                    <ns1:schemeClr val="lt1"/>
                  </ns1:solidFill>
                  <ns1:latin typeface="BIZ UDPGothic"/>
                  <ns1:ea typeface="BIZ UDPGothic"/>
                  <ns1:cs typeface="BIZ UDPGothic"/>
                  <ns1:sym typeface="BIZ UDPGothic"/>
                </ns1:rPr>
                <ns1:t>Download materials</ns1:t>
              </ns1:r>
              <ns1:endParaRPr b="0" i="0" sz="1200" u="none" cap="none" strike="noStrike">
                <ns1:solidFill>
                  <ns1:schemeClr val="lt1"/>
                </ns1:solidFill>
                <ns1:latin typeface="BIZ UDPGothic"/>
                <ns1:ea typeface="BIZ UDPGothic"/>
                <ns1:cs typeface="BIZ UDPGothic"/>
                <ns1:sym typeface="BIZ UDPGothic"/>
              </ns1:endParaRPr>
            </ns1:p>
          </ns0:txBody>
        </ns0:sp>
      </ns0:grpSp>
      <ns0:sp>
        <ns0:nvSpPr>
          <ns0:cNvPr id="205" name="Google Shape;205;p8"/>
          <ns0:cNvSpPr/>
          <ns0:nvPr/>
        </ns0:nvSpPr>
        <ns0:spPr>
          <ns1:xfrm>
            <ns1:off x="5204540" y="5048733"/>
            <ns1:ext cx="4107840" cy="1487060"/>
          </ns1:xfrm>
          <ns1:prstGeom prst="roundRect">
            <ns1:avLst>
              <ns1:gd fmla="val 5942" name="adj"/>
            </ns1:avLst>
          </ns1:prstGeom>
          <ns1:solidFill>
            <ns1:schemeClr val="accent4"/>
          </ns1:solidFill>
          <ns1:ln cap="flat" cmpd="sng" w="50800">
            <ns1:solidFill>
              <ns1:srgbClr val="FFC000"/>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206" name="Google Shape;206;p8"/>
          <ns0:cNvSpPr txBox="1"/>
          <ns0:nvPr/>
        </ns0:nvSpPr>
        <ns0:spPr>
          <ns1:xfrm>
            <ns1:off x="6006076" y="5122907"/>
            <ns1:ext cx="2429381" cy="461665"/>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2400" u="none" cap="none" strike="noStrike">
                <ns1:solidFill>
                  <ns1:schemeClr val="accent5"/>
                </ns1:solidFill>
                <ns1:latin typeface="BIZ UDPGothic"/>
                <ns1:ea typeface="BIZ UDPGothic"/>
                <ns1:cs typeface="BIZ UDPGothic"/>
                <ns1:sym typeface="BIZ UDPGothic"/>
              </ns1:rPr>
              <ns1:t>Webinar</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207" name="Google Shape;207;p8"/>
          <ns0:cNvSpPr txBox="1"/>
          <ns0:nvPr/>
        </ns0:nvSpPr>
        <ns0:spPr>
          <ns1:xfrm>
            <ns1:off x="5475500" y="5517317"/>
            <ns1:ext cx="3672000" cy="9390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33333"/>
              </ns1:lnSpc>
              <ns1:spcBef>
                <ns1:spcPts val="0"/>
              </ns1:spcBef>
              <ns1:spcAft>
                <ns1:spcPts val="0"/>
              </ns1:spcAft>
              <ns1:buClr>
                <ns1:srgbClr val="000000"/>
              </ns1:buClr>
              <ns1:buSzPts val="1200"/>
              <ns1:buFont typeface="Arial"/>
              <ns1:buNone/>
            </ns1:pPr>
            <ns1:r>
              <ns1:rPr b="0" i="0" lang="ja-JP" sz="1200" u="none" cap="none" strike="noStrike">
                <ns1:solidFill>
                  <ns1:schemeClr val="lt1"/>
                </ns1:solidFill>
                <ns1:latin typeface="BIZ UDPGothic"/>
                <ns1:ea typeface="BIZ UDPGothic"/>
                <ns1:cs typeface="BIZ UDPGothic"/>
                <ns1:sym typeface="BIZ UDPGothic"/>
              </ns1:rPr>
              <ns1:t>Deepen understanding of challenges.</ns1:t>
            </ns1:r>
            <ns1:endParaRPr b="0" i="0" sz="1200" u="none" cap="none" strike="noStrike">
              <ns1:solidFill>
                <ns1:schemeClr val="lt1"/>
              </ns1:solidFill>
              <ns1:latin typeface="BIZ UDPGothic"/>
              <ns1:ea typeface="BIZ UDPGothic"/>
              <ns1:cs typeface="BIZ UDPGothic"/>
              <ns1:sym typeface="BIZ UDPGothic"/>
            </ns1:endParaRPr>
          </ns1:p>
          <ns1:p>
            <ns1:pPr indent="0" lvl="0" marL="0" marR="0" rtl="0" algn="l">
              <ns1:lnSpc>
                <ns1:spcPct val="75000"/>
              </ns1:lnSpc>
              <ns1:spcBef>
                <ns1:spcPts val="0"/>
              </ns1:spcBef>
              <ns1:spcAft>
                <ns1:spcPts val="0"/>
              </ns1:spcAft>
              <ns1:buClr>
                <ns1:srgbClr val="000000"/>
              </ns1:buClr>
              <ns1:buSzPts val="1200"/>
              <ns1:buFont typeface="Arial"/>
              <ns1:buNone/>
            </ns1:pPr>
            <ns1:r>
              <ns1:t/>
            </ns1:r>
            <ns1:endParaRPr b="0" i="0" sz="1200" u="none" cap="none" strike="noStrike">
              <ns1:solidFill>
                <ns1:schemeClr val="lt1"/>
              </ns1:solidFill>
              <ns1:latin typeface="BIZ UDPGothic"/>
              <ns1:ea typeface="BIZ UDPGothic"/>
              <ns1:cs typeface="BIZ UDPGothic"/>
              <ns1:sym typeface="BIZ UDPGothic"/>
            </ns1:endParaRPr>
          </ns1:p>
          <ns1:p>
            <ns1:pPr indent="0" lvl="0" marL="0" marR="0" rtl="0" algn="l">
              <ns1:lnSpc>
                <ns1:spcPct val="75000"/>
              </ns1:lnSpc>
              <ns1:spcBef>
                <ns1:spcPts val="0"/>
              </ns1:spcBef>
              <ns1:spcAft>
                <ns1:spcPts val="0"/>
              </ns1:spcAft>
              <ns1:buClr>
                <ns1:srgbClr val="000000"/>
              </ns1:buClr>
              <ns1:buSzPts val="1200"/>
              <ns1:buFont typeface="Arial"/>
              <ns1:buNone/>
            </ns1:pPr>
            <ns1:r>
              <ns1:rPr b="0" i="0" lang="ja-JP" sz="1200" u="none" cap="none" strike="noStrike">
                <ns1:solidFill>
                  <ns1:schemeClr val="lt1"/>
                </ns1:solidFill>
                <ns1:latin typeface="BIZ UDPGothic"/>
                <ns1:ea typeface="BIZ UDPGothic"/>
                <ns1:cs typeface="BIZ UDPGothic"/>
                <ns1:sym typeface="BIZ UDPGothic"/>
              </ns1:rPr>
              <ns1:t>Also provide competitive comparison information and information about our products.</ns1:t>
            </ns1:r>
            <ns1:endParaRPr b="0" i="0" sz="1200" u="none" cap="none" strike="noStrike">
              <ns1:solidFill>
                <ns1:schemeClr val="lt1"/>
              </ns1:solidFill>
              <ns1:latin typeface="BIZ UDPGothic"/>
              <ns1:ea typeface="BIZ UDPGothic"/>
              <ns1:cs typeface="BIZ UDPGothic"/>
              <ns1:sym typeface="BIZ UDPGothic"/>
            </ns1:endParaRPr>
          </ns1:p>
          <ns1:p>
            <ns1:pPr indent="0" lvl="0" marL="0" marR="0" rtl="0" algn="l">
              <ns1:lnSpc>
                <ns1:spcPct val="75000"/>
              </ns1:lnSpc>
              <ns1:spcBef>
                <ns1:spcPts val="0"/>
              </ns1:spcBef>
              <ns1:spcAft>
                <ns1:spcPts val="0"/>
              </ns1:spcAft>
              <ns1:buClr>
                <ns1:srgbClr val="000000"/>
              </ns1:buClr>
              <ns1:buSzPts val="1200"/>
              <ns1:buFont typeface="Arial"/>
              <ns1:buNone/>
            </ns1:pPr>
            <ns1:r>
              <ns1:t/>
            </ns1:r>
            <ns1:endParaRPr b="0" i="0" sz="1200" u="none" cap="none" strike="noStrike">
              <ns1:solidFill>
                <ns1:schemeClr val="lt1"/>
              </ns1:solidFill>
              <ns1:latin typeface="BIZ UDPGothic"/>
              <ns1:ea typeface="BIZ UDPGothic"/>
              <ns1:cs typeface="BIZ UDPGothic"/>
              <ns1:sym typeface="BIZ UDPGothic"/>
            </ns1:endParaRPr>
          </ns1:p>
          <ns1:p>
            <ns1:pPr indent="0" lvl="0" marL="0" marR="0" rtl="0" algn="l">
              <ns1:lnSpc>
                <ns1:spcPct val="133333"/>
              </ns1:lnSpc>
              <ns1:spcBef>
                <ns1:spcPts val="0"/>
              </ns1:spcBef>
              <ns1:spcAft>
                <ns1:spcPts val="0"/>
              </ns1:spcAft>
              <ns1:buClr>
                <ns1:srgbClr val="000000"/>
              </ns1:buClr>
              <ns1:buSzPts val="1200"/>
              <ns1:buFont typeface="Arial"/>
              <ns1:buNone/>
            </ns1:pPr>
            <ns1:r>
              <ns1:rPr b="0" i="0" lang="ja-JP" sz="1200" u="none" cap="none" strike="noStrike">
                <ns1:solidFill>
                  <ns1:schemeClr val="lt1"/>
                </ns1:solidFill>
                <ns1:latin typeface="BIZ UDPGothic"/>
                <ns1:ea typeface="BIZ UDPGothic"/>
                <ns1:cs typeface="BIZ UDPGothic"/>
                <ns1:sym typeface="BIZ UDPGothic"/>
              </ns1:rPr>
              <ns1:t>For nurturing existing leads.</ns1:t>
            </ns1:r>
            <ns1:endParaRPr b="0" i="0" sz="1400" u="none" cap="none" strike="noStrike">
              <ns1:solidFill>
                <ns1:srgbClr val="000000"/>
              </ns1:solidFill>
              <ns1:latin typeface="BIZ UDPGothic"/>
              <ns1:ea typeface="BIZ UDPGothic"/>
              <ns1:cs typeface="BIZ UDPGothic"/>
              <ns1:sym typeface="BIZ UDPGothic"/>
            </ns1:endParaRPr>
          </ns1:p>
        </ns0:txBody>
      </ns0:sp>
      <ns0:cxnSp>
        <ns0:nvCxnSpPr>
          <ns0:cNvPr id="208" name="Google Shape;208;p8"/>
          <ns0:cNvCxnSpPr>
            <ns1:stCxn id="202" idx="3"/>
            <ns1:endCxn id="204" idx="3"/>
          </ns0:cNvCxnSpPr>
          <ns0:nvPr/>
        </ns0:nvCxnSpPr>
        <ns0:spPr>
          <ns1:xfrm flipH="1">
            <ns1:off x="4539802" y="5275180"/>
            <ns1:ext cx="3600" cy="1034100"/>
          </ns1:xfrm>
          <ns1:prstGeom prst="bentConnector3">
            <ns1:avLst>
              <ns1:gd fmla="val -3987222" name="adj1"/>
            </ns1:avLst>
          </ns1:prstGeom>
          <ns1:noFill/>
          <ns1:ln cap="flat" cmpd="sng" w="25400">
            <ns1:solidFill>
              <ns1:srgbClr val="3E6EC2"/>
            </ns1:solidFill>
            <ns1:prstDash val="solid"/>
            <ns1:round/>
            <ns1:headEnd len="sm" w="sm" type="none"/>
            <ns1:tailEnd len="sm" w="sm" type="none"/>
          </ns1:ln>
        </ns0:spPr>
      </ns0:cxnSp>
      <ns0:cxnSp>
        <ns0:nvCxnSpPr>
          <ns0:cNvPr id="209" name="Google Shape;209;p8"/>
          <ns0:cNvCxnSpPr>
            <ns1:stCxn id="203" idx="3"/>
            <ns1:endCxn id="205" idx="1"/>
          </ns0:cNvCxnSpPr>
          <ns0:nvPr/>
        </ns0:nvCxnSpPr>
        <ns0:spPr>
          <ns1:xfrm>
            <ns1:off x="4539800" y="5792264"/>
            <ns1:ext cx="664800" cy="0"/>
          </ns1:xfrm>
          <ns1:prstGeom prst="straightConnector1">
            <ns1:avLst/>
          </ns1:prstGeom>
          <ns1:noFill/>
          <ns1:ln cap="flat" cmpd="sng" w="25400">
            <ns1:solidFill>
              <ns1:srgbClr val="3E6EC2"/>
            </ns1:solidFill>
            <ns1:prstDash val="solid"/>
            <ns1:round/>
            <ns1:headEnd len="sm" w="sm" type="none"/>
            <ns1:tailEnd len="lg" w="lg" type="stealth"/>
          </ns1:ln>
        </ns0:spPr>
      </ns0:cxnSp>
      <ns0:sp>
        <ns0:nvSpPr>
          <ns0:cNvPr id="210" name="Google Shape;210;p8"/>
          <ns0:cNvSpPr/>
          <ns0:nvPr/>
        </ns0:nvSpPr>
        <ns0:spPr>
          <ns1:xfrm>
            <ns1:off x="9616466" y="5049095"/>
            <ns1:ext cx="2226269" cy="1487060"/>
          </ns1:xfrm>
          <ns1:prstGeom prst="roundRect">
            <ns1:avLst>
              <ns1:gd fmla="val 3797" name="adj"/>
            </ns1:avLst>
          </ns1:prstGeom>
          <ns1:solidFill>
            <ns1:srgbClr val="D8E2F3"/>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211" name="Google Shape;211;p8"/>
          <ns0:cNvSpPr txBox="1"/>
          <ns0:nvPr/>
        </ns0:nvSpPr>
        <ns0:spPr>
          <ns1:xfrm>
            <ns1:off x="9612864" y="6145164"/>
            <ns1:ext cx="2229871" cy="307777"/>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1" i="0" lang="ja-JP" sz="1400" u="none" cap="none" strike="noStrike">
                <ns1:solidFill>
                  <ns1:schemeClr val="accent4"/>
                </ns1:solidFill>
                <ns1:latin typeface="BIZ UDPGothic"/>
                <ns1:ea typeface="BIZ UDPGothic"/>
                <ns1:cs typeface="BIZ UDPGothic"/>
                <ns1:sym typeface="BIZ UDPGothic"/>
              </ns1:rPr>
              <ns1:t>Field sales</ns1:t>
            </ns1:r>
            <ns1:endParaRPr b="0" i="0" sz="1400" u="none" cap="none" strike="noStrike">
              <ns1:solidFill>
                <ns1:srgbClr val="000000"/>
              </ns1:solidFill>
              <ns1:latin typeface="BIZ UDPGothic"/>
              <ns1:ea typeface="BIZ UDPGothic"/>
              <ns1:cs typeface="BIZ UDPGothic"/>
              <ns1:sym typeface="BIZ UDPGothic"/>
            </ns1:endParaRPr>
          </ns1:p>
        </ns0:txBody>
      </ns0:sp>
      <ns0:pic>
        <ns0:nvPicPr>
          <ns0:cNvPr id="212" name="Google Shape;212;p8"/>
          <ns0:cNvPicPr preferRelativeResize="0"/>
          <ns0:nvPr/>
        </ns0:nvPicPr>
        <ns0:blipFill rotWithShape="1">
          <ns1:blip ns2:embed="rId5">
            <ns1:alphaModFix amt="70000"/>
          </ns1:blip>
          <ns1:srcRect b="21897" l="0" r="0" t="0"/>
          <ns1:stretch/>
        </ns0:blipFill>
        <ns0:spPr>
          <ns1:xfrm>
            <ns1:off x="9735295" y="5128702"/>
            <ns1:ext cx="1991588" cy="965758"/>
          </ns1:xfrm>
          <ns1:prstGeom prst="rect">
            <ns1:avLst/>
          </ns1:prstGeom>
          <ns1:noFill/>
          <ns1:ln>
            <ns1:noFill/>
          </ns1:ln>
        </ns0:spPr>
      </ns0:pic>
      <ns0:cxnSp>
        <ns0:nvCxnSpPr>
          <ns0:cNvPr id="213" name="Google Shape;213;p8"/>
          <ns0:cNvCxnSpPr>
            <ns1:stCxn id="205" idx="3"/>
            <ns1:endCxn id="210" idx="1"/>
          </ns0:cNvCxnSpPr>
          <ns0:nvPr/>
        </ns0:nvCxnSpPr>
        <ns0:spPr>
          <ns1:xfrm>
            <ns1:off x="9312380" y="5792263"/>
            <ns1:ext cx="304200" cy="300"/>
          </ns1:xfrm>
          <ns1:prstGeom prst="straightConnector1">
            <ns1:avLst/>
          </ns1:prstGeom>
          <ns1:noFill/>
          <ns1:ln cap="flat" cmpd="sng" w="25400">
            <ns1:solidFill>
              <ns1:srgbClr val="3E6EC2"/>
            </ns1:solidFill>
            <ns1:prstDash val="solid"/>
            <ns1:round/>
            <ns1:headEnd len="sm" w="sm" type="none"/>
            <ns1:tailEnd len="lg" w="lg" type="stealth"/>
          </ns1:ln>
        </ns0:spPr>
      </ns0:cxnSp>
      <ns0:cxnSp>
        <ns0:nvCxnSpPr>
          <ns0:cNvPr id="214" name="Google Shape;214;p8"/>
          <ns0:cNvCxnSpPr>
            <ns1:stCxn id="197" idx="3"/>
            <ns1:endCxn id="215" idx="1"/>
          </ns0:cNvCxnSpPr>
          <ns0:nvPr/>
        </ns0:nvCxnSpPr>
        <ns0:spPr>
          <ns1:xfrm flipH="1" rot="10800000">
            <ns1:off x="4795280" y="3955666"/>
            <ns1:ext cx="407400" cy="2100"/>
          </ns1:xfrm>
          <ns1:prstGeom prst="straightConnector1">
            <ns1:avLst/>
          </ns1:prstGeom>
          <ns1:noFill/>
          <ns1:ln cap="flat" cmpd="sng" w="25400">
            <ns1:solidFill>
              <ns1:srgbClr val="3E6EC2"/>
            </ns1:solidFill>
            <ns1:prstDash val="solid"/>
            <ns1:round/>
            <ns1:headEnd len="sm" w="sm" type="none"/>
            <ns1:tailEnd len="lg" w="lg" type="stealth"/>
          </ns1:ln>
        </ns0:spPr>
      </ns0:cxnSp>
      <ns0:cxnSp>
        <ns0:nvCxnSpPr>
          <ns0:cNvPr id="216" name="Google Shape;216;p8"/>
          <ns0:cNvCxnSpPr/>
          <ns0:nvPr/>
        </ns0:nvCxnSpPr>
        <ns0:spPr>
          <ns1:xfrm flipH="1" rot="10800000">
            <ns1:off x="8952699" y="3955724"/>
            <ns1:ext cx="651300" cy="2100"/>
          </ns1:xfrm>
          <ns1:prstGeom prst="straightConnector1">
            <ns1:avLst/>
          </ns1:prstGeom>
          <ns1:noFill/>
          <ns1:ln cap="flat" cmpd="sng" w="25400">
            <ns1:solidFill>
              <ns1:srgbClr val="3E6EC2"/>
            </ns1:solidFill>
            <ns1:prstDash val="solid"/>
            <ns1:round/>
            <ns1:headEnd len="sm" w="sm" type="none"/>
            <ns1:tailEnd len="lg" w="lg" type="stealth"/>
          </ns1:ln>
        </ns0:spPr>
      </ns0:cxnSp>
      <ns0:sp>
        <ns0:nvSpPr>
          <ns0:cNvPr id="215" name="Google Shape;215;p8"/>
          <ns0:cNvSpPr/>
          <ns0:nvPr/>
        </ns0:nvSpPr>
        <ns0:spPr>
          <ns1:xfrm>
            <ns1:off x="5202738" y="2996213"/>
            <ns1:ext cx="4107839" cy="1919023"/>
          </ns1:xfrm>
          <ns1:prstGeom prst="roundRect">
            <ns1:avLst>
              <ns1:gd fmla="val 3797" name="adj"/>
            </ns1:avLst>
          </ns1:prstGeom>
          <ns1:solidFill>
            <ns1:schemeClr val="accent5"/>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217" name="Google Shape;217;p8"/>
          <ns0:cNvSpPr txBox="1"/>
          <ns0:nvPr/>
        </ns0:nvSpPr>
        <ns0:spPr>
          <ns1:xfrm>
            <ns1:off x="5213372" y="3048196"/>
            <ns1:ext cx="3328437" cy="40011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2000" u="none" cap="none" strike="noStrike">
                <ns1:solidFill>
                  <ns1:schemeClr val="accent4"/>
                </ns1:solidFill>
                <ns1:latin typeface="BIZ UDPGothic"/>
                <ns1:ea typeface="BIZ UDPGothic"/>
                <ns1:cs typeface="BIZ UDPGothic"/>
                <ns1:sym typeface="BIZ UDPGothic"/>
              </ns1:rPr>
              <ns1:t>Utilization of webinar content</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218" name="Google Shape;218;p8"/>
          <ns0:cNvSpPr txBox="1"/>
          <ns0:nvPr/>
        </ns0:nvSpPr>
        <ns0:spPr>
          <ns1:xfrm>
            <ns1:off x="5247672" y="3466627"/>
            <ns1:ext cx="2532757" cy="461665"/>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2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When holding a webinar,</ns1:t>
            </ns1:r>
            <ns1:endParaRPr b="1" i="0" sz="12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2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a lot of content is generated</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219" name="Google Shape;219;p8"/>
          <ns0:cNvSpPr txBox="1"/>
          <ns0:nvPr/>
        </ns0:nvSpPr>
        <ns0:spPr>
          <ns1:xfrm>
            <ns1:off x="5262368" y="3976487"/>
            <ns1:ext cx="3328500" cy="923289"/>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50000"/>
              </ns1:lnSpc>
              <ns1:spcBef>
                <ns1:spcPts val="0"/>
              </ns1:spcBef>
              <ns1:spcAft>
                <ns1:spcPts val="0"/>
              </ns1:spcAft>
              <ns1:buClr>
                <ns1:srgbClr val="000000"/>
              </ns1:buClr>
              <ns1:buSzPts val="12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 Presentation materials → White paper</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50000"/>
              </ns1:lnSpc>
              <ns1:spcBef>
                <ns1:spcPts val="0"/>
              </ns1:spcBef>
              <ns1:spcAft>
                <ns1:spcPts val="0"/>
              </ns1:spcAft>
              <ns1:buClr>
                <ns1:srgbClr val="000000"/>
              </ns1:buClr>
              <ns1:buSzPts val="12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 Presentation video → YouTube, social media</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50000"/>
              </ns1:lnSpc>
              <ns1:spcBef>
                <ns1:spcPts val="0"/>
              </ns1:spcBef>
              <ns1:spcAft>
                <ns1:spcPts val="0"/>
              </ns1:spcAft>
              <ns1:buClr>
                <ns1:srgbClr val="000000"/>
              </ns1:buClr>
              <ns1:buSzPts val="12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 Presentation content → SEO articles, blog</ns1:t>
            </ns1:r>
            <ns1:endParaRPr b="0" i="0" sz="1400" u="none" cap="none" strike="noStrike">
              <ns1:solidFill>
                <ns1:srgbClr val="000000"/>
              </ns1:solidFill>
              <ns1:latin typeface="BIZ UDPGothic"/>
              <ns1:ea typeface="BIZ UDPGothic"/>
              <ns1:cs typeface="BIZ UDPGothic"/>
              <ns1:sym typeface="BIZ UDPGothic"/>
            </ns1:endParaRPr>
          </ns1:p>
        </ns0:txBody>
      </ns0:sp>
      <ns0:grpSp>
        <ns0:nvGrpSpPr>
          <ns0:cNvPr id="220" name="Google Shape;220;p8"/>
          <ns0:cNvGrpSpPr/>
          <ns0:nvPr/>
        </ns0:nvGrpSpPr>
        <ns0:grpSpPr>
          <ns1:xfrm>
            <ns1:off x="4942274" y="3955724"/>
            <ns1:ext cx="260465" cy="1521676"/>
            <ns1:chOff x="5006072" y="3702632"/>
            <ns1:chExt cx="260465" cy="1521676"/>
          </ns1:xfrm>
        </ns0:grpSpPr>
        <ns0:cxnSp>
          <ns0:nvCxnSpPr>
            <ns0:cNvPr id="221" name="Google Shape;221;p8"/>
            <ns0:cNvCxnSpPr/>
            <ns0:nvPr/>
          </ns0:nvCxnSpPr>
          <ns0:spPr>
            <ns1:xfrm>
              <ns1:off x="5006072" y="5224308"/>
              <ns1:ext cx="260465" cy="0"/>
            </ns1:xfrm>
            <ns1:prstGeom prst="straightConnector1">
              <ns1:avLst/>
            </ns1:prstGeom>
            <ns1:noFill/>
            <ns1:ln cap="flat" cmpd="sng" w="25400">
              <ns1:solidFill>
                <ns1:srgbClr val="3E6EC2"/>
              </ns1:solidFill>
              <ns1:prstDash val="solid"/>
              <ns1:round/>
              <ns1:headEnd len="sm" w="sm" type="none"/>
              <ns1:tailEnd len="lg" w="lg" type="stealth"/>
            </ns1:ln>
          </ns0:spPr>
        </ns0:cxnSp>
        <ns0:cxnSp>
          <ns0:nvCxnSpPr>
            <ns0:cNvPr id="222" name="Google Shape;222;p8"/>
            <ns0:cNvCxnSpPr/>
            <ns0:nvPr/>
          </ns0:nvCxnSpPr>
          <ns0:spPr>
            <ns1:xfrm>
              <ns1:off x="5006072" y="3702632"/>
              <ns1:ext cx="0" cy="1521676"/>
            </ns1:xfrm>
            <ns1:prstGeom prst="straightConnector1">
              <ns1:avLst/>
            </ns1:prstGeom>
            <ns1:noFill/>
            <ns1:ln cap="flat" cmpd="sng" w="22225">
              <ns1:solidFill>
                <ns1:srgbClr val="3E6EC2"/>
              </ns1:solidFill>
              <ns1:prstDash val="solid"/>
              <ns1:round/>
              <ns1:headEnd len="sm" w="sm" type="none"/>
              <ns1:tailEnd len="sm" w="sm" type="none"/>
            </ns1:ln>
          </ns0:spPr>
        </ns0:cxnSp>
      </ns0:grpSp>
      <ns0:pic>
        <ns0:nvPicPr>
          <ns0:cNvPr id="223" name="Google Shape;223;p8"/>
          <ns0:cNvPicPr preferRelativeResize="0"/>
          <ns0:nvPr/>
        </ns0:nvPicPr>
        <ns0:blipFill rotWithShape="1">
          <ns1:blip ns2:embed="rId6">
            <ns1:alphaModFix/>
          </ns1:blip>
          <ns1:srcRect b="0" l="0" r="0" t="0"/>
          <ns1:stretch/>
        </ns0:blipFill>
        <ns0:spPr>
          <ns1:xfrm rot="1045917">
            <ns1:off x="8327531" y="3731679"/>
            <ns1:ext cx="557179" cy="932559"/>
          </ns1:xfrm>
          <ns1:prstGeom prst="rect">
            <ns1:avLst/>
          </ns1:prstGeom>
          <ns1:noFill/>
          <ns1:ln>
            <ns1:noFill/>
          </ns1:ln>
        </ns0:spPr>
      </ns0:pic>
      <ns0:pic>
        <ns0:nvPicPr>
          <ns0:cNvPr id="224" name="Google Shape;224;p8"/>
          <ns0:cNvPicPr preferRelativeResize="0"/>
          <ns0:nvPr/>
        </ns0:nvPicPr>
        <ns0:blipFill rotWithShape="1">
          <ns1:blip ns2:embed="rId7">
            <ns1:alphaModFix/>
          </ns1:blip>
          <ns1:srcRect b="0" l="0" r="0" t="0"/>
          <ns1:stretch/>
        </ns0:blipFill>
        <ns0:spPr>
          <ns1:xfrm>
            <ns1:off x="7846564" y="3894734"/>
            <ns1:ext cx="748751" cy="421797"/>
          </ns1:xfrm>
          <ns1:prstGeom prst="rect">
            <ns1:avLst/>
          </ns1:prstGeom>
          <ns1:solidFill>
            <ns1:schemeClr val="lt1"/>
          </ns1:solidFill>
          <ns1:ln>
            <ns1:noFill/>
          </ns1:ln>
          <ns1:effectLst>
            <ns1:outerShdw blurRad="50800" rotWithShape="0" algn="t" dir="5400000" dist="38100">
              <ns1:srgbClr val="000000">
                <ns1:alpha val="40000"/>
              </ns1:srgbClr>
            </ns1:outerShdw>
          </ns1:effectLst>
        </ns0:spPr>
      </ns0:pic>
      <ns0:sp>
        <ns0:nvSpPr>
          <ns0:cNvPr id="225" name="Google Shape;225;p8"/>
          <ns0:cNvSpPr/>
          <ns0:nvPr/>
        </ns0:nvSpPr>
        <ns0:spPr>
          <ns1:xfrm>
            <ns1:off x="9616466" y="2996213"/>
            <ns1:ext cx="2226269" cy="1904848"/>
          </ns1:xfrm>
          <ns1:prstGeom prst="roundRect">
            <ns1:avLst>
              <ns1:gd fmla="val 3797" name="adj"/>
            </ns1:avLst>
          </ns1:prstGeom>
          <ns1:solidFill>
            <ns1:srgbClr val="D8E2F3"/>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226" name="Google Shape;226;p8"/>
          <ns0:cNvSpPr txBox="1"/>
          <ns0:nvPr/>
        </ns0:nvSpPr>
        <ns0:spPr>
          <ns1:xfrm>
            <ns1:off x="9612864" y="4322292"/>
            <ns1:ext cx="2229871" cy="307777"/>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1" i="0" lang="ja-JP" sz="1400" u="none" cap="none" strike="noStrike">
                <ns1:solidFill>
                  <ns1:schemeClr val="accent4"/>
                </ns1:solidFill>
                <ns1:latin typeface="BIZ UDPGothic"/>
                <ns1:ea typeface="BIZ UDPGothic"/>
                <ns1:cs typeface="BIZ UDPGothic"/>
                <ns1:sym typeface="BIZ UDPGothic"/>
              </ns1:rPr>
              <ns1:t>Field sales</ns1:t>
            </ns1:r>
            <ns1:endParaRPr b="0" i="0" sz="1400" u="none" cap="none" strike="noStrike">
              <ns1:solidFill>
                <ns1:srgbClr val="000000"/>
              </ns1:solidFill>
              <ns1:latin typeface="BIZ UDPGothic"/>
              <ns1:ea typeface="BIZ UDPGothic"/>
              <ns1:cs typeface="BIZ UDPGothic"/>
              <ns1:sym typeface="BIZ UDPGothic"/>
            </ns1:endParaRPr>
          </ns1:p>
        </ns0:txBody>
      </ns0:sp>
      <ns0:pic>
        <ns0:nvPicPr>
          <ns0:cNvPr id="227" name="Google Shape;227;p8"/>
          <ns0:cNvPicPr preferRelativeResize="0"/>
          <ns0:nvPr/>
        </ns0:nvPicPr>
        <ns0:blipFill rotWithShape="1">
          <ns1:blip ns2:embed="rId5">
            <ns1:alphaModFix amt="70000"/>
          </ns1:blip>
          <ns1:srcRect b="21897" l="0" r="0" t="0"/>
          <ns1:stretch/>
        </ns0:blipFill>
        <ns0:spPr>
          <ns1:xfrm>
            <ns1:off x="9735295" y="3305830"/>
            <ns1:ext cx="1991588" cy="965758"/>
          </ns1:xfrm>
          <ns1:prstGeom prst="rect">
            <ns1:avLst/>
          </ns1:prstGeom>
          <ns1:noFill/>
          <ns1:ln>
            <ns1:noFill/>
          </ns1:ln>
        </ns0:spPr>
      </ns0:pic>
      <ns0:cxnSp>
        <ns0:nvCxnSpPr>
          <ns0:cNvPr id="228" name="Google Shape;228;p8"/>
          <ns0:cNvCxnSpPr/>
          <ns0:nvPr/>
        </ns0:nvCxnSpPr>
        <ns0:spPr>
          <ns1:xfrm rot="10800000">
            <ns1:off x="7258460" y="4867120"/>
            <ns1:ext cx="0" cy="148957"/>
          </ns1:xfrm>
          <ns1:prstGeom prst="straightConnector1">
            <ns1:avLst/>
          </ns1:prstGeom>
          <ns1:noFill/>
          <ns1:ln cap="flat" cmpd="sng" w="25400">
            <ns1:solidFill>
              <ns1:srgbClr val="3E6EC2"/>
            </ns1:solidFill>
            <ns1:prstDash val="solid"/>
            <ns1:round/>
            <ns1:headEnd len="sm" w="sm" type="none"/>
            <ns1:tailEnd len="lg" w="lg" type="stealth"/>
          </ns1:ln>
        </ns0:spPr>
      </ns0:cxnSp>
      <ns0:grpSp>
        <ns0:nvGrpSpPr>
          <ns0:cNvPr id="229" name="Google Shape;229;p8"/>
          <ns0:cNvGrpSpPr/>
          <ns0:nvPr/>
        </ns0:nvGrpSpPr>
        <ns0:grpSpPr>
          <ns1:xfrm>
            <ns1:off x="527995" y="740399"/>
            <ns1:ext cx="11157275" cy="392621"/>
            <ns1:chOff x="506730" y="986269"/>
            <ns1:chExt cx="8033423" cy="777702"/>
          </ns1:xfrm>
        </ns0:grpSpPr>
        <ns0:sp>
          <ns0:nvSpPr>
            <ns0:cNvPr id="230" name="Google Shape;230;p8"/>
            <ns0:cNvSpPr/>
            <ns0:nvPr/>
          </ns0:nvSpPr>
          <ns0:spPr>
            <ns1:xfrm>
              <ns1:off x="6951412" y="986271"/>
              <ns1:ext cx="1588741" cy="774018"/>
            </ns1:xfrm>
            <ns1:prstGeom prst="chevron">
              <ns1:avLst>
                <ns1:gd fmla="val 46135" name="adj"/>
              </ns1:avLst>
            </ns1:prstGeom>
            <ns1:gradFill>
              <ns1:gsLst>
                <ns1:gs pos="0">
                  <ns1:srgbClr val="88A8EF"/>
                </ns1:gs>
                <ns1:gs pos="100000">
                  <ns1:srgbClr val="4F7CE6"/>
                </ns1:gs>
              </ns1:gsLst>
              <ns1:lin ang="0" scaled="0"/>
            </ns1:gra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lt1"/>
                  </ns1:solidFill>
                  <ns1:latin typeface="BIZ UDPGothic"/>
                  <ns1:ea typeface="BIZ UDPGothic"/>
                  <ns1:cs typeface="BIZ UDPGothic"/>
                  <ns1:sym typeface="BIZ UDPGothic"/>
                </ns1:rPr>
                <ns1:t>Proposal and order</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231" name="Google Shape;231;p8"/>
            <ns0:cNvSpPr/>
            <ns0:nvPr/>
          </ns0:nvSpPr>
          <ns0:spPr>
            <ns1:xfrm>
              <ns1:off x="3538345" y="986269"/>
              <ns1:ext cx="3307385" cy="774018"/>
            </ns1:xfrm>
            <ns1:prstGeom prst="chevron">
              <ns1:avLst>
                <ns1:gd fmla="val 46135" name="adj"/>
              </ns1:avLst>
            </ns1:prstGeom>
            <ns1:gradFill>
              <ns1:gsLst>
                <ns1:gs pos="0">
                  <ns1:srgbClr val="88A8EF"/>
                </ns1:gs>
                <ns1:gs pos="100000">
                  <ns1:srgbClr val="4F7CE6"/>
                </ns1:gs>
              </ns1:gsLst>
              <ns1:lin ang="0" scaled="0"/>
            </ns1:gra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lt1"/>
                  </ns1:solidFill>
                  <ns1:latin typeface="BIZ UDPGothic"/>
                  <ns1:ea typeface="BIZ UDPGothic"/>
                  <ns1:cs typeface="BIZ UDPGothic"/>
                  <ns1:sym typeface="BIZ UDPGothic"/>
                </ns1:rPr>
                <ns1:t>Lead nurturing</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232" name="Google Shape;232;p8"/>
            <ns0:cNvSpPr/>
            <ns0:nvPr/>
          </ns0:nvSpPr>
          <ns0:spPr>
            <ns1:xfrm>
              <ns1:off x="506730" y="989953"/>
              <ns1:ext cx="2958386" cy="774018"/>
            </ns1:xfrm>
            <ns1:prstGeom prst="chevron">
              <ns1:avLst>
                <ns1:gd fmla="val 46135" name="adj"/>
              </ns1:avLst>
            </ns1:prstGeom>
            <ns1:gradFill>
              <ns1:gsLst>
                <ns1:gs pos="0">
                  <ns1:srgbClr val="88A8EF"/>
                </ns1:gs>
                <ns1:gs pos="100000">
                  <ns1:srgbClr val="4F7CE6"/>
                </ns1:gs>
              </ns1:gsLst>
              <ns1:lin ang="0" scaled="0"/>
            </ns1:gra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lt1"/>
                  </ns1:solidFill>
                  <ns1:latin typeface="BIZ UDPGothic"/>
                  <ns1:ea typeface="BIZ UDPGothic"/>
                  <ns1:cs typeface="BIZ UDPGothic"/>
                  <ns1:sym typeface="BIZ UDPGothic"/>
                </ns1:rPr>
                <ns1:t>Lead acquisition</ns1:t>
              </ns1:r>
              <ns1:endParaRPr b="0" i="0" sz="1800" u="none" cap="none" strike="noStrike">
                <ns1:solidFill>
                  <ns1:schemeClr val="lt1"/>
                </ns1:solidFill>
                <ns1:latin typeface="BIZ UDPGothic"/>
                <ns1:ea typeface="BIZ UDPGothic"/>
                <ns1:cs typeface="BIZ UDPGothic"/>
                <ns1:sym typeface="BIZ UDPGothic"/>
              </ns1:endParaRPr>
            </ns1:p>
          </ns0:txBody>
        </ns0:sp>
      </ns0:grpSp>
      <ns0:sp>
        <ns0:nvSpPr>
          <ns0:cNvPr id="233" name="Google Shape;233;p8"/>
          <ns0:cNvSpPr txBox="1"/>
          <ns0:nvPr/>
        </ns0:nvSpPr>
        <ns0:spPr>
          <ns1:xfrm>
            <ns1:off x="10407113" y="6452965"/>
            <ns1:ext cx="1464589"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234" name="Google Shape;234;p8"/>
          <ns0:cNvSpPr txBox="1"/>
          <ns0:nvPr>
            <ns0:ph idx="12" type="sldNum"/>
          </ns0:nvPr>
        </ns0:nvSpPr>
        <ns0:spPr>
          <ns1:xfrm>
            <ns1:off x="11879453" y="6452966"/>
            <ns1:ext cx="262272"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9.xml><?xml version="1.0" encoding="utf-8"?>
<ns0:sld xmlns:ns0="http://schemas.openxmlformats.org/presentationml/2006/main" xmlns:ns1="http://schemas.openxmlformats.org/drawingml/2006/main" xmlns:ns2="http://schemas.openxmlformats.org/officeDocument/2006/relationships">
  <ns0:cSld>
    <ns0:spTree>
      <ns0:nvGrpSpPr>
        <ns0:cNvPr id="239" name="Shape 239"/>
        <ns0:cNvGrpSpPr/>
        <ns0:nvPr/>
      </ns0:nvGrpSpPr>
      <ns0:grpSpPr>
        <ns1:xfrm>
          <ns1:off x="0" y="0"/>
          <ns1:ext cx="0" cy="0"/>
          <ns1:chOff x="0" y="0"/>
          <ns1:chExt cx="0" cy="0"/>
        </ns1:xfrm>
      </ns0:grpSpPr>
      <ns0:sp>
        <ns0:nvSpPr>
          <ns0:cNvPr id="240" name="Google Shape;240;p9"/>
          <ns0:cNvSpPr txBox="1"/>
          <ns0:nvPr/>
        </ns0:nvSpPr>
        <ns0:spPr>
          <ns1:xfrm>
            <ns1:off x="525996" y="121582"/>
            <ns1:ext cx="7463549" cy="586088"/>
          </ns1:xfrm>
          <ns1:prstGeom prst="rect">
            <ns1:avLst/>
          </ns1:prstGeom>
          <ns1:noFill/>
          <ns1:ln>
            <ns1:noFill/>
          </ns1:ln>
        </ns0:spPr>
        <ns0:txBody>
          <ns1:bodyPr anchorCtr="0" anchor="t"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2800" u="none" cap="none" strike="noStrike">
                <ns1:solidFill>
                  <ns1:schemeClr val="accent4"/>
                </ns1:solidFill>
                <ns1:latin typeface="BIZ UDPGothic"/>
                <ns1:ea typeface="BIZ UDPGothic"/>
                <ns1:cs typeface="BIZ UDPGothic"/>
                <ns1:sym typeface="BIZ UDPGothic"/>
              </ns1:rPr>
              <ns1:t>Positioning of webinars in lead acquisition</ns1:t>
            </ns1:r>
            <ns1:endParaRPr b="0" i="0" sz="1400" u="none" cap="none" strike="noStrike">
              <ns1:solidFill>
                <ns1:srgbClr val="000000"/>
              </ns1:solidFill>
              <ns1:latin typeface="Arial"/>
              <ns1:ea typeface="Arial"/>
              <ns1:cs typeface="Arial"/>
              <ns1:sym typeface="Arial"/>
            </ns1:endParaRPr>
          </ns1:p>
        </ns0:txBody>
      </ns0:sp>
      <ns0:cxnSp>
        <ns0:nvCxnSpPr>
          <ns0:cNvPr id="241" name="Google Shape;241;p9"/>
          <ns0:cNvCxnSpPr/>
          <ns0:nvPr/>
        </ns0:nvCxnSpPr>
        <ns0:spPr>
          <ns1:xfrm>
            <ns1:off x="6350" y="799793"/>
            <ns1:ext cx="1218565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242" name="Google Shape;242;p9"/>
          <ns0:cNvSpPr/>
          <ns0:nvPr/>
        </ns0:nvSpPr>
        <ns0:spPr>
          <ns1:xfrm>
            <ns1:off x="12028601" y="-536"/>
            <ns1:ext cx="163399" cy="800325"/>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243" name="Google Shape;243;p9"/>
          <ns0:cNvSpPr txBox="1"/>
          <ns0:nvPr/>
        </ns0:nvSpPr>
        <ns0:spPr>
          <ns1:xfrm>
            <ns1:off x="10442876" y="254124"/>
            <ns1:ext cx="1542600" cy="288052"/>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5555"/>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planning</ns1:t>
            </ns1:r>
            <ns1:endParaRPr b="0" i="0" sz="1200" u="none" cap="none" strike="noStrike">
              <ns1:solidFill>
                <ns1:srgbClr val="163F9B"/>
              </ns1:solidFill>
              <ns1:latin typeface="BIZ UDPGothic"/>
              <ns1:ea typeface="BIZ UDPGothic"/>
              <ns1:cs typeface="BIZ UDPGothic"/>
              <ns1:sym typeface="BIZ UDPGothic"/>
            </ns1:endParaRPr>
          </ns1:p>
        </ns0:txBody>
      </ns0:sp>
      <ns0:sp>
        <ns0:nvSpPr>
          <ns0:cNvPr id="244" name="Google Shape;244;p9"/>
          <ns0:cNvSpPr/>
          <ns0:nvPr/>
        </ns0:nvSpPr>
        <ns0:spPr>
          <ns1:xfrm>
            <ns1:off x="601254" y="866085"/>
            <ns1:ext cx="11101269" cy="5524185"/>
          </ns1:xfrm>
          <ns1:prstGeom prst="rect">
            <ns1:avLst/>
          </ns1:prstGeom>
          <ns1:solidFill>
            <ns1:srgbClr val="D8E2F3"/>
          </ns1:solidFill>
          <ns1:ln cap="flat" cmpd="sng" w="38100">
            <ns1:solidFill>
              <ns1:schemeClr val="lt1"/>
            </ns1:solidFill>
            <ns1:prstDash val="solid"/>
            <ns1:round/>
            <ns1:headEnd len="sm" w="sm" type="none"/>
            <ns1:tailEnd len="sm" w="sm" type="none"/>
          </ns1:ln>
          <ns1:effectLst>
            <ns1:outerShdw blurRad="50800" rotWithShape="0" algn="tl" dir="2700000" dist="127000">
              <ns1:srgbClr val="000000">
                <ns1:alpha val="4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t/>
            </ns1:r>
            <ns1:endParaRPr b="0" i="0" sz="2400" u="none" cap="none" strike="noStrike">
              <ns1:solidFill>
                <ns1:schemeClr val="lt1"/>
              </ns1:solidFill>
              <ns1:latin typeface="Meiryo"/>
              <ns1:ea typeface="Meiryo"/>
              <ns1:cs typeface="Meiryo"/>
              <ns1:sym typeface="Meiryo"/>
            </ns1:endParaRPr>
          </ns1:p>
        </ns0:txBody>
      </ns0:sp>
      <ns0:sp>
        <ns0:nvSpPr>
          <ns0:cNvPr id="245" name="Google Shape;245;p9"/>
          <ns0:cNvSpPr/>
          <ns0:nvPr/>
        </ns0:nvSpPr>
        <ns0:spPr>
          <ns1:xfrm>
            <ns1:off x="180520" y="755229"/>
            <ns1:ext cx="322492" cy="5635042"/>
          </ns1:xfrm>
          <ns1:prstGeom prst="upArrow">
            <ns1:avLst>
              <ns1:gd fmla="val 50000" name="adj1"/>
              <ns1:gd fmla="val 50000" name="adj2"/>
            </ns1:avLst>
          </ns1:prstGeom>
          <ns1:solidFill>
            <ns1:schemeClr val="accent1"/>
          </ns1:solidFill>
          <ns1:ln cap="flat" cmpd="sng" w="38100">
            <ns1:solidFill>
              <ns1:schemeClr val="lt1"/>
            </ns1:solidFill>
            <ns1:prstDash val="solid"/>
            <ns1:round/>
            <ns1:headEnd len="sm" w="sm" type="none"/>
            <ns1:tailEnd len="sm" w="sm" type="none"/>
          </ns1:ln>
          <ns1:effectLst>
            <ns1:outerShdw blurRad="50800" rotWithShape="0" algn="tl" dir="2700000" dist="127000">
              <ns1:srgbClr val="000000">
                <ns1:alpha val="4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t/>
            </ns1:r>
            <ns1:endParaRPr b="0" i="0" sz="2400" u="none" cap="none" strike="noStrike">
              <ns1:solidFill>
                <ns1:schemeClr val="lt1"/>
              </ns1:solidFill>
              <ns1:latin typeface="Meiryo"/>
              <ns1:ea typeface="Meiryo"/>
              <ns1:cs typeface="Meiryo"/>
              <ns1:sym typeface="Meiryo"/>
            </ns1:endParaRPr>
          </ns1:p>
        </ns0:txBody>
      </ns0:sp>
      <ns0:sp>
        <ns0:nvSpPr>
          <ns0:cNvPr id="246" name="Google Shape;246;p9"/>
          <ns0:cNvSpPr/>
          <ns0:nvPr/>
        </ns0:nvSpPr>
        <ns0:spPr>
          <ns1:xfrm rot="5400000">
            <ns1:off x="8867350" y="3592998"/>
            <ns1:ext cx="322492" cy="5549376"/>
          </ns1:xfrm>
          <ns1:prstGeom prst="upArrow">
            <ns1:avLst>
              <ns1:gd fmla="val 50000" name="adj1"/>
              <ns1:gd fmla="val 50000" name="adj2"/>
            </ns1:avLst>
          </ns1:prstGeom>
          <ns1:solidFill>
            <ns1:schemeClr val="accent1"/>
          </ns1:solidFill>
          <ns1:ln cap="flat" cmpd="sng" w="38100">
            <ns1:solidFill>
              <ns1:schemeClr val="lt1"/>
            </ns1:solidFill>
            <ns1:prstDash val="solid"/>
            <ns1:round/>
            <ns1:headEnd len="sm" w="sm" type="none"/>
            <ns1:tailEnd len="sm" w="sm" type="none"/>
          </ns1:ln>
          <ns1:effectLst>
            <ns1:outerShdw blurRad="50800" rotWithShape="0" algn="tl" dir="2700000" dist="127000">
              <ns1:srgbClr val="000000">
                <ns1:alpha val="4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t/>
            </ns1:r>
            <ns1:endParaRPr b="0" i="0" sz="2400" u="none" cap="none" strike="noStrike">
              <ns1:solidFill>
                <ns1:schemeClr val="lt1"/>
              </ns1:solidFill>
              <ns1:latin typeface="Meiryo"/>
              <ns1:ea typeface="Meiryo"/>
              <ns1:cs typeface="Meiryo"/>
              <ns1:sym typeface="Meiryo"/>
            </ns1:endParaRPr>
          </ns1:p>
        </ns0:txBody>
      </ns0:sp>
      <ns0:sp>
        <ns0:nvSpPr>
          <ns0:cNvPr id="247" name="Google Shape;247;p9"/>
          <ns0:cNvSpPr txBox="1"/>
          <ns0:nvPr/>
        </ns0:nvSpPr>
        <ns0:spPr>
          <ns1:xfrm>
            <ns1:off x="601254" y="866085"/>
            <ns1:ext cx="1859028" cy="307736"/>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rgbClr val="102F74"/>
                </ns1:solidFill>
                <ns1:latin typeface="Arial"/>
                <ns1:ea typeface="Arial"/>
                <ns1:cs typeface="Arial"/>
                <ns1:sym typeface="Arial"/>
              </ns1:rPr>
              <ns1:t>Cost per lead</ns1:t>
            </ns1:r>
            <ns1:endParaRPr b="0" i="0" sz="1400" u="none" cap="none" strike="noStrike">
              <ns1:solidFill>
                <ns1:srgbClr val="102F74"/>
              </ns1:solidFill>
              <ns1:latin typeface="Arial"/>
              <ns1:ea typeface="Arial"/>
              <ns1:cs typeface="Arial"/>
              <ns1:sym typeface="Arial"/>
            </ns1:endParaRPr>
          </ns1:p>
        </ns0:txBody>
      </ns0:sp>
      <ns0:sp>
        <ns0:nvSpPr>
          <ns0:cNvPr id="248" name="Google Shape;248;p9"/>
          <ns0:cNvSpPr/>
          <ns0:nvPr/>
        </ns0:nvSpPr>
        <ns0:spPr>
          <ns1:xfrm rot="-5400000">
            <ns1:off x="3116454" y="3592997"/>
            <ns1:ext cx="322492" cy="5549376"/>
          </ns1:xfrm>
          <ns1:prstGeom prst="upArrow">
            <ns1:avLst>
              <ns1:gd fmla="val 50000" name="adj1"/>
              <ns1:gd fmla="val 50000" name="adj2"/>
            </ns1:avLst>
          </ns1:prstGeom>
          <ns1:solidFill>
            <ns1:schemeClr val="accent1"/>
          </ns1:solidFill>
          <ns1:ln cap="flat" cmpd="sng" w="38100">
            <ns1:solidFill>
              <ns1:schemeClr val="lt1"/>
            </ns1:solidFill>
            <ns1:prstDash val="solid"/>
            <ns1:round/>
            <ns1:headEnd len="sm" w="sm" type="none"/>
            <ns1:tailEnd len="sm" w="sm" type="none"/>
          </ns1:ln>
          <ns1:effectLst>
            <ns1:outerShdw blurRad="50800" rotWithShape="0" algn="tl" dir="2700000" dist="127000">
              <ns1:srgbClr val="000000">
                <ns1:alpha val="4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t/>
            </ns1:r>
            <ns1:endParaRPr b="0" i="0" sz="2400" u="none" cap="none" strike="noStrike">
              <ns1:solidFill>
                <ns1:schemeClr val="lt1"/>
              </ns1:solidFill>
              <ns1:latin typeface="Meiryo"/>
              <ns1:ea typeface="Meiryo"/>
              <ns1:cs typeface="Meiryo"/>
              <ns1:sym typeface="Meiryo"/>
            </ns1:endParaRPr>
          </ns1:p>
        </ns0:txBody>
      </ns0:sp>
      <ns0:sp>
        <ns0:nvSpPr>
          <ns0:cNvPr id="249" name="Google Shape;249;p9"/>
          <ns0:cNvSpPr txBox="1"/>
          <ns0:nvPr/>
        </ns0:nvSpPr>
        <ns0:spPr>
          <ns1:xfrm>
            <ns1:off x="5221117" y="5894255"/>
            <ns1:ext cx="1859028" cy="307736"/>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rgbClr val="102F74"/>
                </ns1:solidFill>
                <ns1:latin typeface="Arial"/>
                <ns1:ea typeface="Arial"/>
                <ns1:cs typeface="Arial"/>
                <ns1:sym typeface="Arial"/>
              </ns1:rPr>
              <ns1:t>Interest</ns1:t>
            </ns1:r>
            <ns1:endParaRPr b="0" i="0" sz="1400" u="none" cap="none" strike="noStrike">
              <ns1:solidFill>
                <ns1:srgbClr val="102F74"/>
              </ns1:solidFill>
              <ns1:latin typeface="Arial"/>
              <ns1:ea typeface="Arial"/>
              <ns1:cs typeface="Arial"/>
              <ns1:sym typeface="Arial"/>
            </ns1:endParaRPr>
          </ns1:p>
        </ns0:txBody>
      </ns0:sp>
      <ns0:sp>
        <ns0:nvSpPr>
          <ns0:cNvPr id="250" name="Google Shape;250;p9"/>
          <ns0:cNvSpPr txBox="1"/>
          <ns0:nvPr/>
        </ns0:nvSpPr>
        <ns0:spPr>
          <ns1:xfrm>
            <ns1:off x="749648" y="5894255"/>
            <ns1:ext cx="821256" cy="307736"/>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rgbClr val="102F74"/>
                </ns1:solidFill>
                <ns1:latin typeface="Arial"/>
                <ns1:ea typeface="Arial"/>
                <ns1:cs typeface="Arial"/>
                <ns1:sym typeface="Arial"/>
              </ns1:rPr>
              <ns1:t>Low</ns1:t>
            </ns1:r>
            <ns1:endParaRPr b="0" i="0" sz="1400" u="none" cap="none" strike="noStrike">
              <ns1:solidFill>
                <ns1:srgbClr val="102F74"/>
              </ns1:solidFill>
              <ns1:latin typeface="Arial"/>
              <ns1:ea typeface="Arial"/>
              <ns1:cs typeface="Arial"/>
              <ns1:sym typeface="Arial"/>
            </ns1:endParaRPr>
          </ns1:p>
        </ns0:txBody>
      </ns0:sp>
      <ns0:sp>
        <ns0:nvSpPr>
          <ns0:cNvPr id="251" name="Google Shape;251;p9"/>
          <ns0:cNvSpPr txBox="1"/>
          <ns0:nvPr/>
        </ns0:nvSpPr>
        <ns0:spPr>
          <ns1:xfrm>
            <ns1:off x="10677505" y="5894255"/>
            <ns1:ext cx="821256" cy="307736"/>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rgbClr val="102F74"/>
                </ns1:solidFill>
                <ns1:latin typeface="Arial"/>
                <ns1:ea typeface="Arial"/>
                <ns1:cs typeface="Arial"/>
                <ns1:sym typeface="Arial"/>
              </ns1:rPr>
              <ns1:t>High</ns1:t>
            </ns1:r>
            <ns1:endParaRPr b="0" i="0" sz="1400" u="none" cap="none" strike="noStrike">
              <ns1:solidFill>
                <ns1:srgbClr val="102F74"/>
              </ns1:solidFill>
              <ns1:latin typeface="Arial"/>
              <ns1:ea typeface="Arial"/>
              <ns1:cs typeface="Arial"/>
              <ns1:sym typeface="Arial"/>
            </ns1:endParaRPr>
          </ns1:p>
        </ns0:txBody>
      </ns0:sp>
      <ns0:sp>
        <ns0:nvSpPr>
          <ns0:cNvPr id="252" name="Google Shape;252;p9"/>
          <ns0:cNvSpPr txBox="1"/>
          <ns0:nvPr/>
        </ns0:nvSpPr>
        <ns0:spPr>
          <ns1:xfrm>
            <ns1:off x="632186" y="1334620"/>
            <ns1:ext cx="1859028" cy="307736"/>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rgbClr val="102F74"/>
                </ns1:solidFill>
                <ns1:latin typeface="Arial"/>
                <ns1:ea typeface="Arial"/>
                <ns1:cs typeface="Arial"/>
                <ns1:sym typeface="Arial"/>
              </ns1:rPr>
              <ns1:t>30,000 JPY</ns1:t>
            </ns1:r>
            <ns1:endParaRPr b="0" i="0" sz="1400" u="none" cap="none" strike="noStrike">
              <ns1:solidFill>
                <ns1:srgbClr val="102F74"/>
              </ns1:solidFill>
              <ns1:latin typeface="Arial"/>
              <ns1:ea typeface="Arial"/>
              <ns1:cs typeface="Arial"/>
              <ns1:sym typeface="Arial"/>
            </ns1:endParaRPr>
          </ns1:p>
        </ns0:txBody>
      </ns0:sp>
      <ns0:sp>
        <ns0:nvSpPr>
          <ns0:cNvPr id="253" name="Google Shape;253;p9"/>
          <ns0:cNvSpPr txBox="1"/>
          <ns0:nvPr/>
        </ns0:nvSpPr>
        <ns0:spPr>
          <ns1:xfrm>
            <ns1:off x="632186" y="3169600"/>
            <ns1:ext cx="1859028" cy="307736"/>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rgbClr val="102F74"/>
                </ns1:solidFill>
                <ns1:latin typeface="Arial"/>
                <ns1:ea typeface="Arial"/>
                <ns1:cs typeface="Arial"/>
                <ns1:sym typeface="Arial"/>
              </ns1:rPr>
              <ns1:t>10,000 JPY</ns1:t>
            </ns1:r>
            <ns1:endParaRPr b="0" i="0" sz="1400" u="none" cap="none" strike="noStrike">
              <ns1:solidFill>
                <ns1:srgbClr val="102F74"/>
              </ns1:solidFill>
              <ns1:latin typeface="Arial"/>
              <ns1:ea typeface="Arial"/>
              <ns1:cs typeface="Arial"/>
              <ns1:sym typeface="Arial"/>
            </ns1:endParaRPr>
          </ns1:p>
        </ns0:txBody>
      </ns0:sp>
      <ns0:sp>
        <ns0:nvSpPr>
          <ns0:cNvPr id="254" name="Google Shape;254;p9"/>
          <ns0:cNvSpPr txBox="1"/>
          <ns0:nvPr/>
        </ns0:nvSpPr>
        <ns0:spPr>
          <ns1:xfrm>
            <ns1:off x="632186" y="4640480"/>
            <ns1:ext cx="1828096" cy="307736"/>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rgbClr val="102F74"/>
                </ns1:solidFill>
                <ns1:latin typeface="Arial"/>
                <ns1:ea typeface="Arial"/>
                <ns1:cs typeface="Arial"/>
                <ns1:sym typeface="Arial"/>
              </ns1:rPr>
              <ns1:t>5,000 JPY</ns1:t>
            </ns1:r>
            <ns1:endParaRPr b="0" i="0" sz="1400" u="none" cap="none" strike="noStrike">
              <ns1:solidFill>
                <ns1:srgbClr val="102F74"/>
              </ns1:solidFill>
              <ns1:latin typeface="Arial"/>
              <ns1:ea typeface="Arial"/>
              <ns1:cs typeface="Arial"/>
              <ns1:sym typeface="Arial"/>
            </ns1:endParaRPr>
          </ns1:p>
        </ns0:txBody>
      </ns0:sp>
      <ns0:sp>
        <ns0:nvSpPr>
          <ns0:cNvPr id="255" name="Google Shape;255;p9"/>
          <ns0:cNvSpPr/>
          <ns0:nvPr/>
        </ns0:nvSpPr>
        <ns0:spPr>
          <ns1:xfrm rot="-2303840">
            <ns1:off x="1992846" y="1407218"/>
            <ns1:ext cx="8904489" cy="1390615"/>
          </ns1:xfrm>
          <ns1:prstGeom prst="roundRect">
            <ns1:avLst>
              <ns1:gd fmla="val 16667" name="adj"/>
            </ns1:avLst>
          </ns1:prstGeom>
          <ns1:solidFill>
            <ns1:schemeClr val="accent1">
              <ns1:alpha val="67843"/>
            </ns1:schemeClr>
          </ns1:solidFill>
          <ns1:ln cap="flat" cmpd="sng" w="38100">
            <ns1:solidFill>
              <ns1:schemeClr val="lt1"/>
            </ns1:solidFill>
            <ns1:prstDash val="solid"/>
            <ns1:round/>
            <ns1:headEnd len="sm" w="sm" type="none"/>
            <ns1:tailEnd len="sm" w="sm" type="none"/>
          </ns1:ln>
          <ns1:effectLst>
            <ns1:outerShdw blurRad="50800" rotWithShape="0" algn="tl" dir="2700000" dist="127000">
              <ns1:srgbClr val="000000">
                <ns1:alpha val="4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t/>
            </ns1:r>
            <ns1:endParaRPr b="0" i="0" sz="2400" u="none" cap="none" strike="noStrike">
              <ns1:solidFill>
                <ns1:schemeClr val="lt1"/>
              </ns1:solidFill>
              <ns1:latin typeface="Meiryo"/>
              <ns1:ea typeface="Meiryo"/>
              <ns1:cs typeface="Meiryo"/>
              <ns1:sym typeface="Meiryo"/>
            </ns1:endParaRPr>
          </ns1:p>
        </ns0:txBody>
      </ns0:sp>
      <ns0:sp>
        <ns0:nvSpPr>
          <ns0:cNvPr id="256" name="Google Shape;256;p9"/>
          <ns0:cNvSpPr/>
          <ns0:nvPr/>
        </ns0:nvSpPr>
        <ns0:spPr>
          <ns1:xfrm rot="-1078313">
            <ns1:off x="2885809" y="3520691"/>
            <ns1:ext cx="4199490" cy="682226"/>
          </ns1:xfrm>
          <ns1:prstGeom prst="roundRect">
            <ns1:avLst>
              <ns1:gd fmla="val 16667" name="adj"/>
            </ns1:avLst>
          </ns1:prstGeom>
          <ns1:solidFill>
            <ns1:schemeClr val="accent1">
              <ns1:alpha val="67843"/>
            </ns1:schemeClr>
          </ns1:solidFill>
          <ns1:ln cap="flat" cmpd="sng" w="38100">
            <ns1:solidFill>
              <ns1:schemeClr val="lt1"/>
            </ns1:solidFill>
            <ns1:prstDash val="solid"/>
            <ns1:round/>
            <ns1:headEnd len="sm" w="sm" type="none"/>
            <ns1:tailEnd len="sm" w="sm" type="none"/>
          </ns1:ln>
          <ns1:effectLst>
            <ns1:outerShdw blurRad="50800" rotWithShape="0" algn="tl" dir="2700000" dist="127000">
              <ns1:srgbClr val="000000">
                <ns1:alpha val="4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t/>
            </ns1:r>
            <ns1:endParaRPr b="0" i="0" sz="2400" u="none" cap="none" strike="noStrike">
              <ns1:solidFill>
                <ns1:schemeClr val="lt1"/>
              </ns1:solidFill>
              <ns1:latin typeface="Meiryo"/>
              <ns1:ea typeface="Meiryo"/>
              <ns1:cs typeface="Meiryo"/>
              <ns1:sym typeface="Meiryo"/>
            </ns1:endParaRPr>
          </ns1:p>
        </ns0:txBody>
      </ns0:sp>
      <ns0:sp>
        <ns0:nvSpPr>
          <ns0:cNvPr id="257" name="Google Shape;257;p9"/>
          <ns0:cNvSpPr/>
          <ns0:nvPr/>
        </ns0:nvSpPr>
        <ns0:spPr>
          <ns1:xfrm>
            <ns1:off x="2247518" y="3240105"/>
            <ns1:ext cx="3323872" cy="2092134"/>
          </ns1:xfrm>
          <ns1:prstGeom prst="roundRect">
            <ns1:avLst>
              <ns1:gd fmla="val 16667" name="adj"/>
            </ns1:avLst>
          </ns1:prstGeom>
          <ns1:solidFill>
            <ns1:schemeClr val="accent1">
              <ns1:alpha val="67843"/>
            </ns1:schemeClr>
          </ns1:solidFill>
          <ns1:ln cap="flat" cmpd="sng" w="38100">
            <ns1:solidFill>
              <ns1:schemeClr val="lt1"/>
            </ns1:solidFill>
            <ns1:prstDash val="solid"/>
            <ns1:round/>
            <ns1:headEnd len="sm" w="sm" type="none"/>
            <ns1:tailEnd len="sm" w="sm" type="none"/>
          </ns1:ln>
          <ns1:effectLst>
            <ns1:outerShdw blurRad="50800" rotWithShape="0" algn="tl" dir="2700000" dist="127000">
              <ns1:srgbClr val="000000">
                <ns1:alpha val="40000"/>
              </ns1:srgbClr>
            </ns1:outerShdw>
          </ns1:effectLst>
        </ns0:spPr>
        <ns0:txBody>
          <ns1:bodyPr anchorCtr="0" anchor="t" bIns="45700" lIns="91425" spcFirstLastPara="1" rIns="91425" wrap="square" tIns="45700">
            <ns1:noAutofit/>
          </ns1:bodyPr>
          <ns1:lstStyle/>
          <ns1:p>
            <ns1:pPr indent="0" lvl="0" marL="0" marR="0" rtl="0" algn="l">
              <ns1:lnSpc>
                <ns1:spcPct val="100000"/>
              </ns1:lnSpc>
              <ns1:spcBef>
                <ns1:spcPts val="0"/>
              </ns1:spcBef>
              <ns1:spcAft>
                <ns1:spcPts val="0"/>
              </ns1:spcAft>
              <ns1:buClr>
                <ns1:srgbClr val="000000"/>
              </ns1:buClr>
              <ns1:buSzPts val="2000"/>
              <ns1:buFont typeface="Arial"/>
              <ns1:buNone/>
            </ns1:pPr>
            <ns1:r>
              <ns1:rPr b="1" i="0" lang="ja-JP" sz="2000" u="none" cap="none" strike="noStrike">
                <ns1:solidFill>
                  <ns1:schemeClr val="lt1"/>
                </ns1:solidFill>
                <ns1:latin typeface="Arial"/>
                <ns1:ea typeface="Arial"/>
                <ns1:cs typeface="Arial"/>
                <ns1:sym typeface="Arial"/>
              </ns1:rPr>
              <ns1:t>Online</ns1:t>
            </ns1:r>
            <ns1:endParaRPr b="1" i="0" sz="2000" u="none" cap="none" strike="noStrike">
              <ns1:solidFill>
                <ns1:schemeClr val="lt1"/>
              </ns1:solidFill>
              <ns1:latin typeface="Arial"/>
              <ns1:ea typeface="Arial"/>
              <ns1:cs typeface="Arial"/>
              <ns1:sym typeface="Arial"/>
            </ns1:endParaRPr>
          </ns1:p>
          <ns1:p>
            <ns1:pPr indent="0" lvl="0" marL="0" marR="0" rtl="0" algn="l">
              <ns1:lnSpc>
                <ns1:spcPct val="100000"/>
              </ns1:lnSpc>
              <ns1:spcBef>
                <ns1:spcPts val="0"/>
              </ns1:spcBef>
              <ns1:spcAft>
                <ns1:spcPts val="0"/>
              </ns1:spcAft>
              <ns1:buClr>
                <ns1:srgbClr val="000000"/>
              </ns1:buClr>
              <ns1:buSzPts val="2000"/>
              <ns1:buFont typeface="Arial"/>
              <ns1:buNone/>
            </ns1:pPr>
            <ns1:r>
              <ns1:rPr b="1" i="0" lang="ja-JP" sz="2000" u="none" cap="none" strike="noStrike">
                <ns1:solidFill>
                  <ns1:schemeClr val="lt1"/>
                </ns1:solidFill>
                <ns1:latin typeface="Arial"/>
                <ns1:ea typeface="Arial"/>
                <ns1:cs typeface="Arial"/>
                <ns1:sym typeface="Arial"/>
              </ns1:rPr>
              <ns1:t>Exhibition</ns1:t>
            </ns1:r>
            <ns1:endParaRPr b="1" i="0" sz="2000" u="none" cap="none" strike="noStrike">
              <ns1:solidFill>
                <ns1:schemeClr val="lt1"/>
              </ns1:solidFill>
              <ns1:latin typeface="Arial"/>
              <ns1:ea typeface="Arial"/>
              <ns1:cs typeface="Arial"/>
              <ns1:sym typeface="Arial"/>
            </ns1:endParaRPr>
          </ns1:p>
          <ns1:p>
            <ns1:pPr indent="0" lvl="0" marL="0" marR="0" rtl="0" algn="l">
              <ns1:lnSpc>
                <ns1:spcPct val="100000"/>
              </ns1:lnSpc>
              <ns1:spcBef>
                <ns1:spcPts val="0"/>
              </ns1:spcBef>
              <ns1:spcAft>
                <ns1:spcPts val="0"/>
              </ns1:spcAft>
              <ns1:buClr>
                <ns1:srgbClr val="000000"/>
              </ns1:buClr>
              <ns1:buSzPts val="1600"/>
              <ns1:buFont typeface="Arial"/>
              <ns1:buNone/>
            </ns1:pPr>
            <ns1:r>
              <ns1:rPr b="1" i="0" lang="ja-JP" sz="1600" u="none" cap="none" strike="noStrike">
                <ns1:solidFill>
                  <ns1:schemeClr val="lt1"/>
                </ns1:solidFill>
                <ns1:latin typeface="Arial"/>
                <ns1:ea typeface="Arial"/>
                <ns1:cs typeface="Arial"/>
                <ns1:sym typeface="Arial"/>
              </ns1:rPr>
              <ns1:t>(Large-scale webinar)</ns1:t>
            </ns1:r>
            <ns1:endParaRPr b="1" i="0" sz="1600" u="none" cap="none" strike="noStrike">
              <ns1:solidFill>
                <ns1:schemeClr val="lt1"/>
              </ns1:solidFill>
              <ns1:latin typeface="Arial"/>
              <ns1:ea typeface="Arial"/>
              <ns1:cs typeface="Arial"/>
              <ns1:sym typeface="Arial"/>
            </ns1:endParaRPr>
          </ns1:p>
        </ns0:txBody>
      </ns0:sp>
      <ns0:sp>
        <ns0:nvSpPr>
          <ns0:cNvPr id="258" name="Google Shape;258;p9"/>
          <ns0:cNvSpPr txBox="1"/>
          <ns0:nvPr/>
        </ns0:nvSpPr>
        <ns0:spPr>
          <ns1:xfrm rot="-1064290">
            <ns1:off x="4119700" y="3400789"/>
            <ns1:ext cx="2401237" cy="707886"/>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2000" u="none" cap="none" strike="noStrike">
                <ns1:solidFill>
                  <ns1:schemeClr val="lt1"/>
                </ns1:solidFill>
                <ns1:latin typeface="Arial"/>
                <ns1:ea typeface="Arial"/>
                <ns1:cs typeface="Arial"/>
                <ns1:sym typeface="Arial"/>
              </ns1:rPr>
              <ns1:t>Comparison site</ns1:t>
            </ns1:r>
            <ns1:endParaRPr b="1" i="0" sz="2000" u="none" cap="none" strike="noStrike">
              <ns1:solidFill>
                <ns1:schemeClr val="lt1"/>
              </ns1:solidFill>
              <ns1:latin typeface="Arial"/>
              <ns1:ea typeface="Arial"/>
              <ns1:cs typeface="Arial"/>
              <ns1:sym typeface="Arial"/>
            </ns1:endParaRPr>
          </ns1:p>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2000" u="none" cap="none" strike="noStrike">
                <ns1:solidFill>
                  <ns1:schemeClr val="lt1"/>
                </ns1:solidFill>
                <ns1:latin typeface="Arial"/>
                <ns1:ea typeface="Arial"/>
                <ns1:cs typeface="Arial"/>
                <ns1:sym typeface="Arial"/>
              </ns1:rPr>
              <ns1:t>Download materials</ns1:t>
            </ns1:r>
            <ns1:endParaRPr b="0" i="0" sz="1400" u="none" cap="none" strike="noStrike">
              <ns1:solidFill>
                <ns1:srgbClr val="000000"/>
              </ns1:solidFill>
              <ns1:latin typeface="Arial"/>
              <ns1:ea typeface="Arial"/>
              <ns1:cs typeface="Arial"/>
              <ns1:sym typeface="Arial"/>
            </ns1:endParaRPr>
          </ns1:p>
        </ns0:txBody>
      </ns0:sp>
      <ns0:sp>
        <ns0:nvSpPr>
          <ns0:cNvPr id="259" name="Google Shape;259;p9"/>
          <ns0:cNvSpPr/>
          <ns0:nvPr/>
        </ns0:nvSpPr>
        <ns0:spPr>
          <ns1:xfrm>
            <ns1:off x="7169568" y="-43273"/>
            <ns1:ext cx="2213008" cy="1747225"/>
          </ns1:xfrm>
          <ns1:prstGeom prst="roundRect">
            <ns1:avLst>
              <ns1:gd fmla="val 16667" name="adj"/>
            </ns1:avLst>
          </ns1:prstGeom>
          <ns1:solidFill>
            <ns1:srgbClr val="D8E2F3">
              <ns1:alpha val="67843"/>
            </ns1:srgbClr>
          </ns1:solidFill>
          <ns1:ln cap="flat" cmpd="sng" w="38100">
            <ns1:solidFill>
              <ns1:schemeClr val="lt1"/>
            </ns1:solidFill>
            <ns1:prstDash val="solid"/>
            <ns1:round/>
            <ns1:headEnd len="sm" w="sm" type="none"/>
            <ns1:tailEnd len="sm" w="sm" type="none"/>
          </ns1:ln>
          <ns1:effectLst>
            <ns1:outerShdw blurRad="50800" rotWithShape="0" algn="tl" dir="2700000" dist="127000">
              <ns1:srgbClr val="000000">
                <ns1:alpha val="4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2400" u="none" cap="none" strike="noStrike">
                <ns1:solidFill>
                  <ns1:schemeClr val="lt1"/>
                </ns1:solidFill>
                <ns1:latin typeface="Arial"/>
                <ns1:ea typeface="Arial"/>
                <ns1:cs typeface="Arial"/>
                <ns1:sym typeface="Arial"/>
              </ns1:rPr>
              <ns1:t>Email advertising</ns1:t>
            </ns1:r>
            <ns1:endParaRPr b="1" i="0" sz="2400" u="none" cap="none" strike="noStrike">
              <ns1:solidFill>
                <ns1:schemeClr val="lt1"/>
              </ns1:solidFill>
              <ns1:latin typeface="Arial"/>
              <ns1:ea typeface="Arial"/>
              <ns1:cs typeface="Arial"/>
              <ns1:sym typeface="Arial"/>
            </ns1:endParaRPr>
          </ns1:p>
          <ns1:p>
            <ns1:pPr indent="0" lvl="0" marL="0" marR="0" rtl="0" algn="ctr">
              <ns1:lnSpc>
                <ns1:spcPct val="100000"/>
              </ns1:lnSpc>
              <ns1:spcBef>
                <ns1:spcPts val="0"/>
              </ns1:spcBef>
              <ns1:spcAft>
                <ns1:spcPts val="0"/>
              </ns1:spcAft>
              <ns1:buClr>
                <ns1:srgbClr val="000000"/>
              </ns1:buClr>
              <ns1:buSzPts val="2400"/>
              <ns1:buFont typeface="Arial"/>
              <ns1:buNone/>
            </ns1:pPr>
            <ns1:r>
              <ns1:t/>
            </ns1:r>
            <ns1:endParaRPr b="1" i="0" sz="2400" u="none" cap="none" strike="noStrike">
              <ns1:solidFill>
                <ns1:schemeClr val="lt1"/>
              </ns1:solidFill>
              <ns1:latin typeface="Arial"/>
              <ns1:ea typeface="Arial"/>
              <ns1:cs typeface="Arial"/>
              <ns1:sym typeface="Arial"/>
            </ns1:endParaRPr>
          </ns1:p>
          <ns1:p>
            <ns1:pPr indent="0" lvl="0" marL="0" marR="0" rtl="0" algn="ctr">
              <ns1:lnSpc>
                <ns1:spcPct val="100000"/>
              </ns1:lnSpc>
              <ns1:spcBef>
                <ns1:spcPts val="0"/>
              </ns1:spcBef>
              <ns1:spcAft>
                <ns1:spcPts val="0"/>
              </ns1:spcAft>
              <ns1:buClr>
                <ns1:srgbClr val="000000"/>
              </ns1:buClr>
              <ns1:buSzPts val="2400"/>
              <ns1:buFont typeface="Arial"/>
              <ns1:buNone/>
            </ns1:pPr>
            <ns1:r>
              <ns1:t/>
            </ns1:r>
            <ns1:endParaRPr b="1" i="0" sz="2400" u="none" cap="none" strike="noStrike">
              <ns1:solidFill>
                <ns1:schemeClr val="lt1"/>
              </ns1:solidFill>
              <ns1:latin typeface="Arial"/>
              <ns1:ea typeface="Arial"/>
              <ns1:cs typeface="Arial"/>
              <ns1:sym typeface="Arial"/>
            </ns1:endParaRPr>
          </ns1:p>
        </ns0:txBody>
      </ns0:sp>
      <ns0:sp>
        <ns0:nvSpPr>
          <ns0:cNvPr id="260" name="Google Shape;260;p9"/>
          <ns0:cNvSpPr/>
          <ns0:nvPr/>
        </ns0:nvSpPr>
        <ns0:spPr>
          <ns1:xfrm>
            <ns1:off x="6751246" y="1446798"/>
            <ns1:ext cx="4500255" cy="2092134"/>
          </ns1:xfrm>
          <ns1:prstGeom prst="roundRect">
            <ns1:avLst>
              <ns1:gd fmla="val 16667" name="adj"/>
            </ns1:avLst>
          </ns1:prstGeom>
          <ns1:solidFill>
            <ns1:schemeClr val="accent1">
              <ns1:alpha val="67843"/>
            </ns1:schemeClr>
          </ns1:solidFill>
          <ns1:ln cap="flat" cmpd="sng" w="38100">
            <ns1:solidFill>
              <ns1:schemeClr val="lt1"/>
            </ns1:solidFill>
            <ns1:prstDash val="solid"/>
            <ns1:round/>
            <ns1:headEnd len="sm" w="sm" type="none"/>
            <ns1:tailEnd len="sm" w="sm" type="none"/>
          </ns1:ln>
          <ns1:effectLst>
            <ns1:outerShdw blurRad="50800" rotWithShape="0" algn="tl" dir="2700000" dist="127000">
              <ns1:srgbClr val="000000">
                <ns1:alpha val="4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2400" u="none" cap="none" strike="noStrike">
                <ns1:solidFill>
                  <ns1:schemeClr val="lt1"/>
                </ns1:solidFill>
                <ns1:latin typeface="Arial"/>
                <ns1:ea typeface="Arial"/>
                <ns1:cs typeface="Arial"/>
                <ns1:sym typeface="Arial"/>
              </ns1:rPr>
              <ns1:t>Webinar</ns1:t>
            </ns1:r>
            <ns1:endParaRPr b="0" i="0" sz="1400" u="none" cap="none" strike="noStrike">
              <ns1:solidFill>
                <ns1:srgbClr val="000000"/>
              </ns1:solidFill>
              <ns1:latin typeface="Arial"/>
              <ns1:ea typeface="Arial"/>
              <ns1:cs typeface="Arial"/>
              <ns1:sym typeface="Arial"/>
            </ns1:endParaRPr>
          </ns1:p>
        </ns0:txBody>
      </ns0:sp>
      <ns0:sp>
        <ns0:nvSpPr>
          <ns0:cNvPr id="261" name="Google Shape;261;p9"/>
          <ns0:cNvSpPr txBox="1"/>
          <ns0:nvPr/>
        </ns0:nvSpPr>
        <ns0:spPr>
          <ns1:xfrm rot="-2302477">
            <ns1:off x="3923963" y="1897256"/>
            <ns1:ext cx="3791971" cy="830997"/>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2400" u="none" cap="none" strike="noStrike">
                <ns1:solidFill>
                  <ns1:schemeClr val="lt1"/>
                </ns1:solidFill>
                <ns1:latin typeface="Arial"/>
                <ns1:ea typeface="Arial"/>
                <ns1:cs typeface="Arial"/>
                <ns1:sym typeface="Arial"/>
              </ns1:rPr>
              <ns1:t>リアル展示会</ns1:t>
            </ns1:r>
            <ns1:endParaRPr b="1" i="0" sz="2400" u="none" cap="none" strike="noStrike">
              <ns1:solidFill>
                <ns1:schemeClr val="lt1"/>
              </ns1:solidFill>
              <ns1:latin typeface="Arial"/>
              <ns1:ea typeface="Arial"/>
              <ns1:cs typeface="Arial"/>
              <ns1:sym typeface="Arial"/>
            </ns1:endParaRPr>
          </ns1:p>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2400" u="none" cap="none" strike="noStrike">
                <ns1:solidFill>
                  <ns1:schemeClr val="lt1"/>
                </ns1:solidFill>
                <ns1:latin typeface="Arial"/>
                <ns1:ea typeface="Arial"/>
                <ns1:cs typeface="Arial"/>
                <ns1:sym typeface="Arial"/>
              </ns1:rPr>
              <ns1:t>Listing/social media advertising</ns1:t>
            </ns1:r>
            <ns1:endParaRPr b="0" i="0" sz="1400" u="none" cap="none" strike="noStrike">
              <ns1:solidFill>
                <ns1:srgbClr val="000000"/>
              </ns1:solidFill>
              <ns1:latin typeface="Arial"/>
              <ns1:ea typeface="Arial"/>
              <ns1:cs typeface="Arial"/>
              <ns1:sym typeface="Arial"/>
            </ns1:endParaRPr>
          </ns1:p>
        </ns0:txBody>
      </ns0:sp>
      <ns0:sp>
        <ns0:nvSpPr>
          <ns0:cNvPr id="262" name="Google Shape;262;p9"/>
          <ns0:cNvSpPr txBox="1"/>
          <ns0:nvPr/>
        </ns0:nvSpPr>
        <ns0:spPr>
          <ns1:xfrm>
            <ns1:off x="10830042" y="2973280"/>
            <ns1:ext cx="1343925" cy="646331"/>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200"/>
              <ns1:buFont typeface="Arial"/>
              <ns1:buNone/>
            </ns1:pPr>
            <ns1:r>
              <ns1:rPr b="1" i="0" lang="ja-JP" sz="1200" u="none" cap="none" strike="noStrike">
                <ns1:solidFill>
                  <ns1:srgbClr val="102F74"/>
                </ns1:solidFill>
                <ns1:latin typeface="Arial"/>
                <ns1:ea typeface="Arial"/>
                <ns1:cs typeface="Arial"/>
                <ns1:sym typeface="Arial"/>
              </ns1:rPr>
              <ns1:t>Majisemi</ns1:t>
            </ns1:r>
            <ns1:endParaRPr b="1" i="0" sz="1200" u="none" cap="none" strike="noStrike">
              <ns1:solidFill>
                <ns1:srgbClr val="102F74"/>
              </ns1:solidFill>
              <ns1:latin typeface="Arial"/>
              <ns1:ea typeface="Arial"/>
              <ns1:cs typeface="Arial"/>
              <ns1:sym typeface="Arial"/>
            </ns1:endParaRPr>
          </ns1:p>
          <ns1:p>
            <ns1:pPr indent="0" lvl="0" marL="0" marR="0" rtl="0" algn="ctr">
              <ns1:lnSpc>
                <ns1:spcPct val="100000"/>
              </ns1:lnSpc>
              <ns1:spcBef>
                <ns1:spcPts val="0"/>
              </ns1:spcBef>
              <ns1:spcAft>
                <ns1:spcPts val="0"/>
              </ns1:spcAft>
              <ns1:buClr>
                <ns1:srgbClr val="000000"/>
              </ns1:buClr>
              <ns1:buSzPts val="1200"/>
              <ns1:buFont typeface="Arial"/>
              <ns1:buNone/>
            </ns1:pPr>
            <ns1:r>
              <ns1:rPr b="1" i="0" lang="ja-JP" sz="1200" u="none" cap="none" strike="noStrike">
                <ns1:solidFill>
                  <ns1:srgbClr val="102F74"/>
                </ns1:solidFill>
                <ns1:latin typeface="Arial"/>
                <ns1:ea typeface="Arial"/>
                <ns1:cs typeface="Arial"/>
                <ns1:sym typeface="Arial"/>
              </ns1:rPr>
              <ns1:t>Club</ns1:t>
            </ns1:r>
            <ns1:endParaRPr b="1" i="0" sz="1200" u="none" cap="none" strike="noStrike">
              <ns1:solidFill>
                <ns1:srgbClr val="102F74"/>
              </ns1:solidFill>
              <ns1:latin typeface="Arial"/>
              <ns1:ea typeface="Arial"/>
              <ns1:cs typeface="Arial"/>
              <ns1:sym typeface="Arial"/>
            </ns1:endParaRPr>
          </ns1:p>
          <ns1:p>
            <ns1:pPr indent="0" lvl="0" marL="0" marR="0" rtl="0" algn="ctr">
              <ns1:lnSpc>
                <ns1:spcPct val="100000"/>
              </ns1:lnSpc>
              <ns1:spcBef>
                <ns1:spcPts val="0"/>
              </ns1:spcBef>
              <ns1:spcAft>
                <ns1:spcPts val="0"/>
              </ns1:spcAft>
              <ns1:buClr>
                <ns1:srgbClr val="000000"/>
              </ns1:buClr>
              <ns1:buSzPts val="1200"/>
              <ns1:buFont typeface="Arial"/>
              <ns1:buNone/>
            </ns1:pPr>
            <ns1:r>
              <ns1:rPr b="1" i="0" lang="ja-JP" sz="1200" u="none" cap="none" strike="noStrike">
                <ns1:solidFill>
                  <ns1:srgbClr val="102F74"/>
                </ns1:solidFill>
                <ns1:latin typeface="Arial"/>
                <ns1:ea typeface="Arial"/>
                <ns1:cs typeface="Arial"/>
                <ns1:sym typeface="Arial"/>
              </ns1:rPr>
              <ns1:t>10,000 JPY and up</ns1:t>
            </ns1:r>
            <ns1:endParaRPr b="0" i="0" sz="1400" u="none" cap="none" strike="noStrike">
              <ns1:solidFill>
                <ns1:srgbClr val="102F74"/>
              </ns1:solidFill>
              <ns1:latin typeface="Arial"/>
              <ns1:ea typeface="Arial"/>
              <ns1:cs typeface="Arial"/>
              <ns1:sym typeface="Arial"/>
            </ns1:endParaRPr>
          </ns1:p>
        </ns0:txBody>
      </ns0:sp>
      <ns0:sp>
        <ns0:nvSpPr>
          <ns0:cNvPr id="263" name="Google Shape;263;p9"/>
          <ns0:cNvSpPr txBox="1"/>
          <ns0:nvPr/>
        </ns0:nvSpPr>
        <ns0:spPr>
          <ns1:xfrm>
            <ns1:off x="10830042" y="2228165"/>
            <ns1:ext cx="1138591" cy="461665"/>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200"/>
              <ns1:buFont typeface="Arial"/>
              <ns1:buNone/>
            </ns1:pPr>
            <ns1:r>
              <ns1:rPr b="1" i="0" lang="ja-JP" sz="1200" u="none" cap="none" strike="noStrike">
                <ns1:solidFill>
                  <ns1:srgbClr val="102F74"/>
                </ns1:solidFill>
                <ns1:latin typeface="Arial"/>
                <ns1:ea typeface="Arial"/>
                <ns1:cs typeface="Arial"/>
                <ns1:sym typeface="Arial"/>
              </ns1:rPr>
              <ns1:t>ビジター</ns1:t>
            </ns1:r>
            <ns1:endParaRPr b="1" i="0" sz="1200" u="none" cap="none" strike="noStrike">
              <ns1:solidFill>
                <ns1:srgbClr val="102F74"/>
              </ns1:solidFill>
              <ns1:latin typeface="Arial"/>
              <ns1:ea typeface="Arial"/>
              <ns1:cs typeface="Arial"/>
              <ns1:sym typeface="Arial"/>
            </ns1:endParaRPr>
          </ns1:p>
          <ns1:p>
            <ns1:pPr indent="0" lvl="0" marL="0" marR="0" rtl="0" algn="ctr">
              <ns1:lnSpc>
                <ns1:spcPct val="100000"/>
              </ns1:lnSpc>
              <ns1:spcBef>
                <ns1:spcPts val="0"/>
              </ns1:spcBef>
              <ns1:spcAft>
                <ns1:spcPts val="0"/>
              </ns1:spcAft>
              <ns1:buClr>
                <ns1:srgbClr val="000000"/>
              </ns1:buClr>
              <ns1:buSzPts val="1200"/>
              <ns1:buFont typeface="Arial"/>
              <ns1:buNone/>
            </ns1:pPr>
            <ns1:r>
              <ns1:rPr b="1" i="0" lang="ja-JP" sz="1200" u="none" cap="none" strike="noStrike">
                <ns1:solidFill>
                  <ns1:srgbClr val="102F74"/>
                </ns1:solidFill>
                <ns1:latin typeface="Arial"/>
                <ns1:ea typeface="Arial"/>
                <ns1:cs typeface="Arial"/>
                <ns1:sym typeface="Arial"/>
              </ns1:rPr>
              <ns1:t>14,500円</ns1:t>
            </ns1:r>
            <ns1:endParaRPr b="0" i="0" sz="1400" u="none" cap="none" strike="noStrike">
              <ns1:solidFill>
                <ns1:srgbClr val="102F74"/>
              </ns1:solidFill>
              <ns1:latin typeface="Arial"/>
              <ns1:ea typeface="Arial"/>
              <ns1:cs typeface="Arial"/>
              <ns1:sym typeface="Arial"/>
            </ns1:endParaRPr>
          </ns1:p>
        </ns0:txBody>
      </ns0:sp>
      <ns0:pic>
        <ns0:nvPicPr>
          <ns0:cNvPr descr="挿絵 が含まれている画像&#10;&#10;自動的に生成された説明" id="264" name="Google Shape;264;p9"/>
          <ns0:cNvPicPr preferRelativeResize="0"/>
          <ns0:nvPr/>
        </ns0:nvPicPr>
        <ns0:blipFill rotWithShape="1">
          <ns1:blip ns2:embed="rId3">
            <ns1:alphaModFix/>
          </ns1:blip>
          <ns1:srcRect b="0" l="0" r="0" t="0"/>
          <ns1:stretch/>
        </ns0:blipFill>
        <ns0:spPr>
          <ns1:xfrm>
            <ns1:off x="10188224" y="2891420"/>
            <ns1:ext cx="849606" cy="849606"/>
          </ns1:xfrm>
          <ns1:prstGeom prst="rect">
            <ns1:avLst/>
          </ns1:prstGeom>
          <ns1:noFill/>
          <ns1:ln>
            <ns1:noFill/>
          </ns1:ln>
        </ns0:spPr>
      </ns0:pic>
      <ns0:pic>
        <ns0:nvPicPr>
          <ns0:cNvPr descr="挿絵 が含まれている画像&#10;&#10;自動的に生成された説明" id="265" name="Google Shape;265;p9"/>
          <ns0:cNvPicPr preferRelativeResize="0"/>
          <ns0:nvPr/>
        </ns0:nvPicPr>
        <ns0:blipFill rotWithShape="1">
          <ns1:blip ns2:embed="rId3">
            <ns1:alphaModFix/>
          </ns1:blip>
          <ns1:srcRect b="0" l="0" r="0" t="0"/>
          <ns1:stretch/>
        </ns0:blipFill>
        <ns0:spPr>
          <ns1:xfrm>
            <ns1:off x="10188224" y="2011264"/>
            <ns1:ext cx="849606" cy="849606"/>
          </ns1:xfrm>
          <ns1:prstGeom prst="rect">
            <ns1:avLst/>
          </ns1:prstGeom>
          <ns1:noFill/>
          <ns1:ln>
            <ns1:noFill/>
          </ns1:ln>
        </ns0:spPr>
      </ns0:pic>
      <ns0:sp>
        <ns0:nvSpPr>
          <ns0:cNvPr id="266" name="Google Shape;266;p9"/>
          <ns0:cNvSpPr txBox="1"/>
          <ns0:nvPr/>
        </ns0:nvSpPr>
        <ns0:spPr>
          <ns1:xfrm>
            <ns1:off x="2128109" y="5545647"/>
            <ns1:ext cx="1138591" cy="461624"/>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200"/>
              <ns1:buFont typeface="Arial"/>
              <ns1:buNone/>
            </ns1:pPr>
            <ns1:r>
              <ns1:rPr b="1" i="0" lang="ja-JP" sz="1200" u="none" cap="none" strike="noStrike">
                <ns1:solidFill>
                  <ns1:srgbClr val="102F74"/>
                </ns1:solidFill>
                <ns1:latin typeface="Arial"/>
                <ns1:ea typeface="Arial"/>
                <ns1:cs typeface="Arial"/>
                <ns1:sym typeface="Arial"/>
              </ns1:rPr>
              <ns1:t>リアル展示会</ns1:t>
            </ns1:r>
            <ns1:endParaRPr b="1" i="0" sz="1200" u="none" cap="none" strike="noStrike">
              <ns1:solidFill>
                <ns1:srgbClr val="102F74"/>
              </ns1:solidFill>
              <ns1:latin typeface="Arial"/>
              <ns1:ea typeface="Arial"/>
              <ns1:cs typeface="Arial"/>
              <ns1:sym typeface="Arial"/>
            </ns1:endParaRPr>
          </ns1:p>
          <ns1:p>
            <ns1:pPr indent="0" lvl="0" marL="0" marR="0" rtl="0" algn="ctr">
              <ns1:lnSpc>
                <ns1:spcPct val="100000"/>
              </ns1:lnSpc>
              <ns1:spcBef>
                <ns1:spcPts val="0"/>
              </ns1:spcBef>
              <ns1:spcAft>
                <ns1:spcPts val="0"/>
              </ns1:spcAft>
              <ns1:buClr>
                <ns1:srgbClr val="000000"/>
              </ns1:buClr>
              <ns1:buSzPts val="1200"/>
              <ns1:buFont typeface="Arial"/>
              <ns1:buNone/>
            </ns1:pPr>
            <ns1:r>
              <ns1:rPr b="1" i="0" lang="ja-JP" sz="1200" u="none" cap="none" strike="noStrike">
                <ns1:solidFill>
                  <ns1:srgbClr val="102F74"/>
                </ns1:solidFill>
                <ns1:latin typeface="Arial"/>
                <ns1:ea typeface="Arial"/>
                <ns1:cs typeface="Arial"/>
                <ns1:sym typeface="Arial"/>
              </ns1:rPr>
              <ns1:t>Joint exhibition</ns1:t>
            </ns1:r>
            <ns1:endParaRPr b="0" i="0" sz="1400" u="none" cap="none" strike="noStrike">
              <ns1:solidFill>
                <ns1:srgbClr val="102F74"/>
              </ns1:solidFill>
              <ns1:latin typeface="Arial"/>
              <ns1:ea typeface="Arial"/>
              <ns1:cs typeface="Arial"/>
              <ns1:sym typeface="Arial"/>
            </ns1:endParaRPr>
          </ns1:p>
        </ns0:txBody>
      </ns0:sp>
      <ns0:pic>
        <ns0:nvPicPr>
          <ns0:cNvPr descr="挿絵 が含まれている画像&#10;&#10;自動的に生成された説明" id="267" name="Google Shape;267;p9"/>
          <ns0:cNvPicPr preferRelativeResize="0"/>
          <ns0:nvPr/>
        </ns0:nvPicPr>
        <ns0:blipFill rotWithShape="1">
          <ns1:blip ns2:embed="rId3">
            <ns1:alphaModFix/>
          </ns1:blip>
          <ns1:srcRect b="0" l="0" r="0" t="0"/>
          <ns1:stretch/>
        </ns0:blipFill>
        <ns0:spPr>
          <ns1:xfrm>
            <ns1:off x="1395079" y="5367076"/>
            <ns1:ext cx="849606" cy="849606"/>
          </ns1:xfrm>
          <ns1:prstGeom prst="rect">
            <ns1:avLst/>
          </ns1:prstGeom>
          <ns1:noFill/>
          <ns1:ln>
            <ns1:noFill/>
          </ns1:ln>
        </ns0:spPr>
      </ns0:pic>
      <ns0:sp>
        <ns0:nvSpPr>
          <ns0:cNvPr id="268" name="Google Shape;268;p9"/>
          <ns0:cNvSpPr/>
          <ns0:nvPr/>
        </ns0:nvSpPr>
        <ns0:spPr>
          <ns1:xfrm>
            <ns1:off x="1957251" y="4432024"/>
            <ns1:ext cx="2312098" cy="658006"/>
          </ns1:xfrm>
          <ns1:prstGeom prst="roundRect">
            <ns1:avLst>
              <ns1:gd fmla="val 16667" name="adj"/>
            </ns1:avLst>
          </ns1:prstGeom>
          <ns1:solidFill>
            <ns1:srgbClr val="D8E2F3">
              <ns1:alpha val="67843"/>
            </ns1:srgbClr>
          </ns1:solidFill>
          <ns1:ln cap="flat" cmpd="sng" w="38100">
            <ns1:solidFill>
              <ns1:schemeClr val="lt1"/>
            </ns1:solidFill>
            <ns1:prstDash val="solid"/>
            <ns1:round/>
            <ns1:headEnd len="sm" w="sm" type="none"/>
            <ns1:tailEnd len="sm" w="sm" type="none"/>
          </ns1:ln>
          <ns1:effectLst>
            <ns1:outerShdw blurRad="50800" rotWithShape="0" algn="tl" dir="2700000" dist="127000">
              <ns1:srgbClr val="000000">
                <ns1:alpha val="4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2000" u="none" cap="none" strike="noStrike">
                <ns1:solidFill>
                  <ns1:schemeClr val="lt1"/>
                </ns1:solidFill>
                <ns1:latin typeface="Arial"/>
                <ns1:ea typeface="Arial"/>
                <ns1:cs typeface="Arial"/>
                <ns1:sym typeface="Arial"/>
              </ns1:rPr>
              <ns1:t>On-demand</ns1:t>
            </ns1:r>
            <ns1:endParaRPr b="1" i="0" sz="2000" u="none" cap="none" strike="noStrike">
              <ns1:solidFill>
                <ns1:schemeClr val="lt1"/>
              </ns1:solidFill>
              <ns1:latin typeface="Arial"/>
              <ns1:ea typeface="Arial"/>
              <ns1:cs typeface="Arial"/>
              <ns1:sym typeface="Arial"/>
            </ns1:endParaRPr>
          </ns1:p>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2000" u="none" cap="none" strike="noStrike">
                <ns1:solidFill>
                  <ns1:schemeClr val="lt1"/>
                </ns1:solidFill>
                <ns1:latin typeface="Arial"/>
                <ns1:ea typeface="Arial"/>
                <ns1:cs typeface="Arial"/>
                <ns1:sym typeface="Arial"/>
              </ns1:rPr>
              <ns1:t>Video distribution</ns1:t>
            </ns1:r>
            <ns1:endParaRPr b="0" i="0" sz="1400" u="none" cap="none" strike="noStrike">
              <ns1:solidFill>
                <ns1:srgbClr val="000000"/>
              </ns1:solidFill>
              <ns1:latin typeface="Arial"/>
              <ns1:ea typeface="Arial"/>
              <ns1:cs typeface="Arial"/>
              <ns1:sym typeface="Arial"/>
            </ns1:endParaRPr>
          </ns1:p>
        </ns0:txBody>
      </ns0:sp>
      <ns0:sp>
        <ns0:nvSpPr>
          <ns0:cNvPr id="269" name="Google Shape;269;p9"/>
          <ns0:cNvSpPr/>
          <ns0:nvPr/>
        </ns0:nvSpPr>
        <ns0:spPr>
          <ns1:xfrm>
            <ns1:off x="8356619" y="906414"/>
            <ns1:ext cx="1444279" cy="658006"/>
          </ns1:xfrm>
          <ns1:prstGeom prst="roundRect">
            <ns1:avLst>
              <ns1:gd fmla="val 16667" name="adj"/>
            </ns1:avLst>
          </ns1:prstGeom>
          <ns1:solidFill>
            <ns1:srgbClr val="D8E2F3">
              <ns1:alpha val="67843"/>
            </ns1:srgbClr>
          </ns1:solidFill>
          <ns1:ln cap="flat" cmpd="sng" w="38100">
            <ns1:solidFill>
              <ns1:schemeClr val="lt1"/>
            </ns1:solidFill>
            <ns1:prstDash val="solid"/>
            <ns1:round/>
            <ns1:headEnd len="sm" w="sm" type="none"/>
            <ns1:tailEnd len="sm" w="sm" type="none"/>
          </ns1:ln>
          <ns1:effectLst>
            <ns1:outerShdw blurRad="50800" rotWithShape="0" algn="tl" dir="2700000" dist="127000">
              <ns1:srgbClr val="000000">
                <ns1:alpha val="4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2000" u="none" cap="none" strike="noStrike">
                <ns1:solidFill>
                  <ns1:schemeClr val="lt1"/>
                </ns1:solidFill>
                <ns1:latin typeface="Arial"/>
                <ns1:ea typeface="Arial"/>
                <ns1:cs typeface="Arial"/>
                <ns1:sym typeface="Arial"/>
              </ns1:rPr>
              <ns1:t>Telemarketing</ns1:t>
            </ns1:r>
            <ns1:endParaRPr b="0" i="0" sz="1400" u="none" cap="none" strike="noStrike">
              <ns1:solidFill>
                <ns1:srgbClr val="000000"/>
              </ns1:solidFill>
              <ns1:latin typeface="Arial"/>
              <ns1:ea typeface="Arial"/>
              <ns1:cs typeface="Arial"/>
              <ns1:sym typeface="Arial"/>
            </ns1:endParaRPr>
          </ns1:p>
        </ns0:txBody>
      </ns0:sp>
      <ns0:sp>
        <ns0:nvSpPr>
          <ns0:cNvPr id="270" name="Google Shape;270;p9"/>
          <ns0:cNvSpPr txBox="1"/>
          <ns0:nvPr/>
        </ns0:nvSpPr>
        <ns0:spPr>
          <ns1:xfrm>
            <ns1:off x="10407113" y="6452965"/>
            <ns1:ext cx="1464589"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271" name="Google Shape;271;p9"/>
          <ns0:cNvSpPr txBox="1"/>
          <ns0:nvPr>
            <ns0:ph idx="12" type="sldNum"/>
          </ns0:nvPr>
        </ns0:nvSpPr>
        <ns0:spPr>
          <ns1:xfrm>
            <ns1:off x="11879453" y="6452966"/>
            <ns1:ext cx="262272"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theme/theme1.xml><?xml version="1.0" encoding="utf-8"?>
<a:theme xmlns:a="http://schemas.openxmlformats.org/drawingml/2006/main" xmlns:r="http://schemas.openxmlformats.org/officeDocument/2006/relationships" name="Office テーマ">
  <a:themeElements>
    <a:clrScheme name="ユーザー定義 1">
      <a:dk1>
        <a:srgbClr val="000000"/>
      </a:dk1>
      <a:lt1>
        <a:srgbClr val="FFFFFF"/>
      </a:lt1>
      <a:dk2>
        <a:srgbClr val="44546A"/>
      </a:dk2>
      <a:lt2>
        <a:srgbClr val="E7E6E6"/>
      </a:lt2>
      <a:accent1>
        <a:srgbClr val="4472C4"/>
      </a:accent1>
      <a:accent2>
        <a:srgbClr val="ED7D31"/>
      </a:accent2>
      <a:accent3>
        <a:srgbClr val="A5A5A5"/>
      </a:accent3>
      <a:accent4>
        <a:srgbClr val="163F9B"/>
      </a:accent4>
      <a:accent5>
        <a:srgbClr val="F4D93F"/>
      </a:accent5>
      <a:accent6>
        <a:srgbClr val="0F2F6A"/>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テーマ">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